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3" r:id="rId3"/>
    <p:sldId id="264" r:id="rId4"/>
    <p:sldId id="265" r:id="rId5"/>
    <p:sldId id="266"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5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t>ABSCESSES OF PERIODONTIUM</a:t>
            </a:r>
          </a:p>
        </p:txBody>
      </p:sp>
      <p:sp>
        <p:nvSpPr>
          <p:cNvPr id="3" name="Subtitle 2"/>
          <p:cNvSpPr>
            <a:spLocks noGrp="1"/>
          </p:cNvSpPr>
          <p:nvPr>
            <p:ph type="subTitle" idx="1"/>
          </p:nvPr>
        </p:nvSpPr>
        <p:spPr>
          <a:xfrm>
            <a:off x="533400" y="3810000"/>
            <a:ext cx="7854696" cy="1752600"/>
          </a:xfrm>
        </p:spPr>
        <p:txBody>
          <a:bodyPr>
            <a:normAutofit fontScale="92500" lnSpcReduction="20000"/>
          </a:bodyPr>
          <a:lstStyle/>
          <a:p>
            <a:r>
              <a:rPr lang="en-US" dirty="0"/>
              <a:t>DR.ASHISH KAUR</a:t>
            </a:r>
          </a:p>
          <a:p>
            <a:r>
              <a:rPr lang="en-US" dirty="0"/>
              <a:t>M.D.S</a:t>
            </a:r>
          </a:p>
          <a:p>
            <a:r>
              <a:rPr lang="en-US" sz="3200" dirty="0"/>
              <a:t>Reader</a:t>
            </a:r>
            <a:br>
              <a:rPr lang="en-US" sz="3200" dirty="0"/>
            </a:br>
            <a:r>
              <a:rPr lang="en-US" sz="3200" dirty="0"/>
              <a:t>Dept. of Periodontology</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a:t>CLASSIFICATION:</a:t>
            </a:r>
          </a:p>
        </p:txBody>
      </p:sp>
      <p:sp>
        <p:nvSpPr>
          <p:cNvPr id="3" name="Content Placeholder 2"/>
          <p:cNvSpPr>
            <a:spLocks noGrp="1"/>
          </p:cNvSpPr>
          <p:nvPr>
            <p:ph idx="1"/>
          </p:nvPr>
        </p:nvSpPr>
        <p:spPr>
          <a:xfrm>
            <a:off x="457200" y="1676400"/>
            <a:ext cx="8229600" cy="5181600"/>
          </a:xfrm>
        </p:spPr>
        <p:txBody>
          <a:bodyPr>
            <a:normAutofit fontScale="77500" lnSpcReduction="20000"/>
          </a:bodyPr>
          <a:lstStyle/>
          <a:p>
            <a:r>
              <a:rPr lang="en-US" b="1" u="sng" dirty="0"/>
              <a:t>According to location:</a:t>
            </a:r>
          </a:p>
          <a:p>
            <a:pPr marL="514350" indent="-514350">
              <a:buAutoNum type="arabicParenR"/>
            </a:pPr>
            <a:r>
              <a:rPr lang="en-US" dirty="0"/>
              <a:t>Gingival abscess</a:t>
            </a:r>
          </a:p>
          <a:p>
            <a:pPr marL="514350" indent="-514350">
              <a:buAutoNum type="arabicParenR"/>
            </a:pPr>
            <a:r>
              <a:rPr lang="en-US" dirty="0"/>
              <a:t>Periodontal abscess</a:t>
            </a:r>
          </a:p>
          <a:p>
            <a:pPr marL="514350" indent="-514350">
              <a:buAutoNum type="arabicParenR"/>
            </a:pPr>
            <a:r>
              <a:rPr lang="en-US" dirty="0" err="1"/>
              <a:t>Pericoronal</a:t>
            </a:r>
            <a:r>
              <a:rPr lang="en-US" dirty="0"/>
              <a:t> abscess</a:t>
            </a:r>
          </a:p>
          <a:p>
            <a:pPr marL="514350" indent="-514350">
              <a:buNone/>
            </a:pPr>
            <a:endParaRPr lang="en-US" dirty="0"/>
          </a:p>
          <a:p>
            <a:pPr marL="514350" indent="-514350"/>
            <a:r>
              <a:rPr lang="en-US" b="1" u="sng" dirty="0"/>
              <a:t>Based on the cause of the disease:</a:t>
            </a:r>
          </a:p>
          <a:p>
            <a:pPr marL="514350" indent="-514350">
              <a:buAutoNum type="arabicParenR"/>
            </a:pPr>
            <a:r>
              <a:rPr lang="en-US" dirty="0"/>
              <a:t>Acute periodontal abscess</a:t>
            </a:r>
          </a:p>
          <a:p>
            <a:pPr marL="514350" indent="-514350">
              <a:buFont typeface="Wingdings" pitchFamily="2" charset="2"/>
              <a:buChar char="Ø"/>
            </a:pPr>
            <a:r>
              <a:rPr lang="en-US" dirty="0"/>
              <a:t>Abscess develops in a short period of time</a:t>
            </a:r>
          </a:p>
          <a:p>
            <a:pPr marL="514350" indent="-514350">
              <a:buFont typeface="Wingdings" pitchFamily="2" charset="2"/>
              <a:buChar char="Ø"/>
            </a:pPr>
            <a:r>
              <a:rPr lang="en-US" dirty="0"/>
              <a:t>Sudden onset of pain</a:t>
            </a:r>
          </a:p>
          <a:p>
            <a:pPr marL="514350" indent="-514350">
              <a:buNone/>
            </a:pPr>
            <a:endParaRPr lang="en-US" dirty="0"/>
          </a:p>
          <a:p>
            <a:pPr marL="514350" indent="-514350">
              <a:buAutoNum type="arabicParenR"/>
            </a:pPr>
            <a:r>
              <a:rPr lang="en-US" dirty="0"/>
              <a:t>Chronic periodontal abscess</a:t>
            </a:r>
          </a:p>
          <a:p>
            <a:pPr marL="514350" indent="-514350">
              <a:buFont typeface="Wingdings" pitchFamily="2" charset="2"/>
              <a:buChar char="Ø"/>
            </a:pPr>
            <a:r>
              <a:rPr lang="en-US" dirty="0"/>
              <a:t>Lasts for a long time</a:t>
            </a:r>
          </a:p>
          <a:p>
            <a:pPr marL="514350" indent="-514350">
              <a:buFont typeface="Wingdings" pitchFamily="2" charset="2"/>
              <a:buChar char="Ø"/>
            </a:pPr>
            <a:r>
              <a:rPr lang="en-US" dirty="0"/>
              <a:t>Develop slowly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334000"/>
          </a:xfrm>
        </p:spPr>
        <p:txBody>
          <a:bodyPr>
            <a:normAutofit/>
          </a:bodyPr>
          <a:lstStyle/>
          <a:p>
            <a:r>
              <a:rPr lang="en-US" sz="2400" dirty="0"/>
              <a:t>Based on numbers :</a:t>
            </a:r>
          </a:p>
          <a:p>
            <a:pPr marL="514350" indent="-514350">
              <a:buAutoNum type="arabicParenR"/>
            </a:pPr>
            <a:r>
              <a:rPr lang="en-US" sz="2400" dirty="0"/>
              <a:t>Single abscess </a:t>
            </a:r>
          </a:p>
          <a:p>
            <a:pPr marL="514350" indent="-514350">
              <a:buAutoNum type="arabicParenR"/>
            </a:pPr>
            <a:r>
              <a:rPr lang="en-US" sz="2400" dirty="0"/>
              <a:t>Multiple abscess</a:t>
            </a:r>
          </a:p>
          <a:p>
            <a:pPr marL="514350" indent="-514350">
              <a:buAutoNum type="arabicParenR"/>
            </a:pPr>
            <a:endParaRPr lang="en-US" sz="2400" dirty="0"/>
          </a:p>
          <a:p>
            <a:pPr marL="514350" indent="-514350">
              <a:buNone/>
            </a:pPr>
            <a:endParaRPr lang="en-US" sz="2400" dirty="0"/>
          </a:p>
          <a:p>
            <a:pPr marL="514350" indent="-514350">
              <a:buFont typeface="Wingdings" pitchFamily="2" charset="2"/>
              <a:buChar char="Ø"/>
            </a:pPr>
            <a:r>
              <a:rPr lang="en-US" sz="2400" dirty="0"/>
              <a:t>The gingival abscess involves the marginal </a:t>
            </a:r>
            <a:r>
              <a:rPr lang="en-US" sz="2400" dirty="0" err="1"/>
              <a:t>gingiva</a:t>
            </a:r>
            <a:r>
              <a:rPr lang="en-US" sz="2400" dirty="0"/>
              <a:t> and </a:t>
            </a:r>
            <a:r>
              <a:rPr lang="en-US" sz="2400" dirty="0" err="1"/>
              <a:t>interdental</a:t>
            </a:r>
            <a:r>
              <a:rPr lang="en-US" sz="2400" dirty="0"/>
              <a:t> tissue.</a:t>
            </a:r>
          </a:p>
          <a:p>
            <a:pPr marL="514350" indent="-514350">
              <a:buFont typeface="Wingdings" pitchFamily="2" charset="2"/>
              <a:buChar char="Ø"/>
            </a:pPr>
            <a:r>
              <a:rPr lang="en-US" sz="2400" dirty="0"/>
              <a:t>The periodontal abscess is an infection located continuous to the periodontal pocket and may result in destruction of the periodontal ligament and alveolar bone.</a:t>
            </a:r>
          </a:p>
          <a:p>
            <a:pPr marL="514350" indent="-514350">
              <a:buFont typeface="Wingdings" pitchFamily="2" charset="2"/>
              <a:buChar char="Ø"/>
            </a:pPr>
            <a:r>
              <a:rPr lang="en-US" sz="2400" dirty="0"/>
              <a:t>The </a:t>
            </a:r>
            <a:r>
              <a:rPr lang="en-US" sz="2400" dirty="0" err="1"/>
              <a:t>pericoronal</a:t>
            </a:r>
            <a:r>
              <a:rPr lang="en-US" sz="2400" dirty="0"/>
              <a:t> abscess is associated with the crown of partially erupted teeth.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Predisposing factors:</a:t>
            </a:r>
          </a:p>
        </p:txBody>
      </p:sp>
      <p:sp>
        <p:nvSpPr>
          <p:cNvPr id="3" name="Content Placeholder 2"/>
          <p:cNvSpPr>
            <a:spLocks noGrp="1"/>
          </p:cNvSpPr>
          <p:nvPr>
            <p:ph idx="1"/>
          </p:nvPr>
        </p:nvSpPr>
        <p:spPr>
          <a:xfrm>
            <a:off x="457200" y="1935480"/>
            <a:ext cx="7848600" cy="4389120"/>
          </a:xfrm>
        </p:spPr>
        <p:txBody>
          <a:bodyPr/>
          <a:lstStyle/>
          <a:p>
            <a:r>
              <a:rPr lang="en-US" dirty="0"/>
              <a:t>Changes in the composition of the </a:t>
            </a:r>
            <a:r>
              <a:rPr lang="en-US" dirty="0" err="1"/>
              <a:t>microflora</a:t>
            </a:r>
            <a:r>
              <a:rPr lang="en-US" dirty="0"/>
              <a:t> and bacterial virulence.</a:t>
            </a:r>
          </a:p>
          <a:p>
            <a:endParaRPr lang="en-US" dirty="0"/>
          </a:p>
          <a:p>
            <a:r>
              <a:rPr lang="en-US" dirty="0"/>
              <a:t>Tortuous periodontal pockets are especially associated with </a:t>
            </a:r>
            <a:r>
              <a:rPr lang="en-US" dirty="0" err="1"/>
              <a:t>furcation</a:t>
            </a:r>
            <a:r>
              <a:rPr lang="en-US" dirty="0"/>
              <a:t> defects.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lstStyle/>
          <a:p>
            <a:r>
              <a:rPr lang="en-US" dirty="0"/>
              <a:t>Pathogenesis :</a:t>
            </a:r>
          </a:p>
        </p:txBody>
      </p:sp>
      <p:sp>
        <p:nvSpPr>
          <p:cNvPr id="3" name="Content Placeholder 2"/>
          <p:cNvSpPr>
            <a:spLocks noGrp="1"/>
          </p:cNvSpPr>
          <p:nvPr>
            <p:ph idx="1"/>
          </p:nvPr>
        </p:nvSpPr>
        <p:spPr>
          <a:xfrm>
            <a:off x="457200" y="1905000"/>
            <a:ext cx="8229600" cy="4876800"/>
          </a:xfrm>
        </p:spPr>
        <p:txBody>
          <a:bodyPr>
            <a:normAutofit fontScale="92500" lnSpcReduction="20000"/>
          </a:bodyPr>
          <a:lstStyle/>
          <a:p>
            <a:r>
              <a:rPr lang="en-US" dirty="0"/>
              <a:t>After the infiltration of pathogenic bacteria to the </a:t>
            </a:r>
            <a:r>
              <a:rPr lang="en-US" dirty="0" err="1"/>
              <a:t>periodontium</a:t>
            </a:r>
            <a:r>
              <a:rPr lang="en-US" dirty="0"/>
              <a:t>, the bacteria and bacterial products initiate the inflammatory process. Consequently activating inflammatory cells and their extracellular enzymes.</a:t>
            </a:r>
          </a:p>
          <a:p>
            <a:r>
              <a:rPr lang="en-US" dirty="0"/>
              <a:t>An inflammatory infiltrate is formed, followed by the destruction of the connective tissue and pus formation. Tissue resistance and the virulence as well as the number of bacteria present determine the cause of infection.</a:t>
            </a:r>
          </a:p>
          <a:p>
            <a:r>
              <a:rPr lang="en-US" dirty="0"/>
              <a:t>The entry of bacteria into the soft tissue initiates the formation of the periodontal abscess.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TotalTime>
  <Words>228</Words>
  <Application>Microsoft Office PowerPoint</Application>
  <PresentationFormat>On-screen Show (4:3)</PresentationFormat>
  <Paragraphs>34</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Wingdings</vt:lpstr>
      <vt:lpstr>Office Theme</vt:lpstr>
      <vt:lpstr>ABSCESSES OF PERIODONTIUM</vt:lpstr>
      <vt:lpstr>CLASSIFICATION:</vt:lpstr>
      <vt:lpstr>PowerPoint Presentation</vt:lpstr>
      <vt:lpstr>Predisposing factors:</vt:lpstr>
      <vt:lpstr>Pathogenesis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ABSCESSES OF PERIODONTIUM</dc:title>
  <dc:creator>Admin</dc:creator>
  <cp:lastModifiedBy>shyamal chachcha</cp:lastModifiedBy>
  <cp:revision>2</cp:revision>
  <dcterms:created xsi:type="dcterms:W3CDTF">2006-08-16T00:00:00Z</dcterms:created>
  <dcterms:modified xsi:type="dcterms:W3CDTF">2023-04-05T04:36:26Z</dcterms:modified>
</cp:coreProperties>
</file>