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398" r:id="rId3"/>
    <p:sldId id="402" r:id="rId4"/>
    <p:sldId id="403" r:id="rId5"/>
    <p:sldId id="404" r:id="rId6"/>
  </p:sldIdLst>
  <p:sldSz cx="9144000" cy="6858000" type="screen4x3"/>
  <p:notesSz cx="6858000" cy="9144000"/>
  <p:defaultTextStyle>
    <a:defPPr>
      <a:defRPr lang="en-GB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94"/>
    <p:restoredTop sz="92473"/>
  </p:normalViewPr>
  <p:slideViewPr>
    <p:cSldViewPr showGuides="1">
      <p:cViewPr varScale="1">
        <p:scale>
          <a:sx n="83" d="100"/>
          <a:sy n="83" d="100"/>
        </p:scale>
        <p:origin x="-14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6EB67-BA6C-445B-8DF5-9B04CF14583D}" type="doc">
      <dgm:prSet loTypeId="urn:microsoft.com/office/officeart/2005/8/layout/arrow2#1" loCatId="process" qsTypeId="urn:microsoft.com/office/officeart/2005/8/quickstyle/simple1#1" qsCatId="simple" csTypeId="urn:microsoft.com/office/officeart/2005/8/colors/accent1_2#1" csCatId="accent1" phldr="1"/>
      <dgm:spPr/>
    </dgm:pt>
    <dgm:pt modelId="{36D9C71C-3876-4C05-8399-8F149CA62491}">
      <dgm:prSet phldrT="[Text]"/>
      <dgm:spPr/>
      <dgm:t>
        <a:bodyPr/>
        <a:lstStyle/>
        <a:p>
          <a:r>
            <a:rPr lang="en-US" dirty="0" smtClean="0"/>
            <a:t>Cleaning</a:t>
          </a:r>
          <a:endParaRPr lang="en-IN" dirty="0"/>
        </a:p>
      </dgm:t>
    </dgm:pt>
    <dgm:pt modelId="{BFCEDCC6-3033-4859-ADF4-F416D8CF6161}" type="parTrans" cxnId="{6A6A31CC-F156-464F-86D7-F7501D44B67B}">
      <dgm:prSet/>
      <dgm:spPr/>
      <dgm:t>
        <a:bodyPr/>
        <a:lstStyle/>
        <a:p>
          <a:endParaRPr lang="en-IN"/>
        </a:p>
      </dgm:t>
    </dgm:pt>
    <dgm:pt modelId="{3332F0F6-AE11-4520-807F-E60ECBDE7C9F}" type="sibTrans" cxnId="{6A6A31CC-F156-464F-86D7-F7501D44B67B}">
      <dgm:prSet/>
      <dgm:spPr/>
      <dgm:t>
        <a:bodyPr/>
        <a:lstStyle/>
        <a:p>
          <a:endParaRPr lang="en-IN"/>
        </a:p>
      </dgm:t>
    </dgm:pt>
    <dgm:pt modelId="{FAC4D69E-CCE8-4BAE-92B9-163ADD3A19A2}">
      <dgm:prSet phldrT="[Text]"/>
      <dgm:spPr/>
      <dgm:t>
        <a:bodyPr/>
        <a:lstStyle/>
        <a:p>
          <a:r>
            <a:rPr lang="en-US" dirty="0" smtClean="0"/>
            <a:t>Shaping </a:t>
          </a:r>
          <a:endParaRPr lang="en-IN" dirty="0"/>
        </a:p>
      </dgm:t>
    </dgm:pt>
    <dgm:pt modelId="{194D28DD-AB7C-4559-AA1E-69C291D3BC78}" type="parTrans" cxnId="{949B480C-600D-4B50-95CC-7FCA5F9D65B8}">
      <dgm:prSet/>
      <dgm:spPr/>
      <dgm:t>
        <a:bodyPr/>
        <a:lstStyle/>
        <a:p>
          <a:endParaRPr lang="en-IN"/>
        </a:p>
      </dgm:t>
    </dgm:pt>
    <dgm:pt modelId="{0786D264-673F-40F5-AB3A-113FD5518C41}" type="sibTrans" cxnId="{949B480C-600D-4B50-95CC-7FCA5F9D65B8}">
      <dgm:prSet/>
      <dgm:spPr/>
      <dgm:t>
        <a:bodyPr/>
        <a:lstStyle/>
        <a:p>
          <a:endParaRPr lang="en-IN"/>
        </a:p>
      </dgm:t>
    </dgm:pt>
    <dgm:pt modelId="{298BFDCD-000C-4A8B-8C1D-17DB6D6F10B6}">
      <dgm:prSet phldrT="[Text]"/>
      <dgm:spPr/>
      <dgm:t>
        <a:bodyPr/>
        <a:lstStyle/>
        <a:p>
          <a:r>
            <a:rPr lang="en-US" dirty="0" smtClean="0"/>
            <a:t>Apical Preparation</a:t>
          </a:r>
          <a:endParaRPr lang="en-IN" dirty="0"/>
        </a:p>
      </dgm:t>
    </dgm:pt>
    <dgm:pt modelId="{3D73709D-667D-425E-AB53-5EC56530C899}" type="parTrans" cxnId="{99965024-996A-4C75-BE38-F04324252B5F}">
      <dgm:prSet/>
      <dgm:spPr/>
      <dgm:t>
        <a:bodyPr/>
        <a:lstStyle/>
        <a:p>
          <a:endParaRPr lang="en-IN"/>
        </a:p>
      </dgm:t>
    </dgm:pt>
    <dgm:pt modelId="{D8DE928F-D866-46BA-890F-088474508391}" type="sibTrans" cxnId="{99965024-996A-4C75-BE38-F04324252B5F}">
      <dgm:prSet/>
      <dgm:spPr/>
      <dgm:t>
        <a:bodyPr/>
        <a:lstStyle/>
        <a:p>
          <a:endParaRPr lang="en-IN"/>
        </a:p>
      </dgm:t>
    </dgm:pt>
    <dgm:pt modelId="{290B85C6-1BA7-4843-BBAE-F10EF0617341}" type="pres">
      <dgm:prSet presAssocID="{1246EB67-BA6C-445B-8DF5-9B04CF14583D}" presName="arrowDiagram" presStyleCnt="0">
        <dgm:presLayoutVars>
          <dgm:chMax val="5"/>
          <dgm:dir/>
          <dgm:resizeHandles val="exact"/>
        </dgm:presLayoutVars>
      </dgm:prSet>
      <dgm:spPr/>
    </dgm:pt>
    <dgm:pt modelId="{54B31517-FB87-4CFC-90A6-4286A81A5702}" type="pres">
      <dgm:prSet presAssocID="{1246EB67-BA6C-445B-8DF5-9B04CF14583D}" presName="arrow" presStyleLbl="bgShp" presStyleIdx="0" presStyleCnt="1"/>
      <dgm:spPr/>
    </dgm:pt>
    <dgm:pt modelId="{0C245131-2BEC-4511-A15C-1F50A1DF759B}" type="pres">
      <dgm:prSet presAssocID="{1246EB67-BA6C-445B-8DF5-9B04CF14583D}" presName="arrowDiagram3" presStyleCnt="0"/>
      <dgm:spPr/>
    </dgm:pt>
    <dgm:pt modelId="{D9F60CAE-CBE7-4301-B2DF-032549B7EEF5}" type="pres">
      <dgm:prSet presAssocID="{36D9C71C-3876-4C05-8399-8F149CA62491}" presName="bullet3a" presStyleLbl="node1" presStyleIdx="0" presStyleCnt="3"/>
      <dgm:spPr/>
    </dgm:pt>
    <dgm:pt modelId="{C5D07260-50DF-44A4-A273-DDB268327B80}" type="pres">
      <dgm:prSet presAssocID="{36D9C71C-3876-4C05-8399-8F149CA62491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C1CC55-6F23-4073-85C7-4AECBED64CD4}" type="pres">
      <dgm:prSet presAssocID="{FAC4D69E-CCE8-4BAE-92B9-163ADD3A19A2}" presName="bullet3b" presStyleLbl="node1" presStyleIdx="1" presStyleCnt="3"/>
      <dgm:spPr/>
    </dgm:pt>
    <dgm:pt modelId="{CC671E0C-D4F7-4B6B-9DC9-94B3A6CD2A06}" type="pres">
      <dgm:prSet presAssocID="{FAC4D69E-CCE8-4BAE-92B9-163ADD3A19A2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A718DA1-AE5B-42CD-B5AB-DE08FB4C0320}" type="pres">
      <dgm:prSet presAssocID="{298BFDCD-000C-4A8B-8C1D-17DB6D6F10B6}" presName="bullet3c" presStyleLbl="node1" presStyleIdx="2" presStyleCnt="3"/>
      <dgm:spPr/>
    </dgm:pt>
    <dgm:pt modelId="{9946D57E-9A7C-4E07-ADE2-0AF80274EE6C}" type="pres">
      <dgm:prSet presAssocID="{298BFDCD-000C-4A8B-8C1D-17DB6D6F10B6}" presName="textBox3c" presStyleLbl="revTx" presStyleIdx="2" presStyleCnt="3" custScaleX="103404" custScaleY="887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A6A31CC-F156-464F-86D7-F7501D44B67B}" srcId="{1246EB67-BA6C-445B-8DF5-9B04CF14583D}" destId="{36D9C71C-3876-4C05-8399-8F149CA62491}" srcOrd="0" destOrd="0" parTransId="{BFCEDCC6-3033-4859-ADF4-F416D8CF6161}" sibTransId="{3332F0F6-AE11-4520-807F-E60ECBDE7C9F}"/>
    <dgm:cxn modelId="{949B480C-600D-4B50-95CC-7FCA5F9D65B8}" srcId="{1246EB67-BA6C-445B-8DF5-9B04CF14583D}" destId="{FAC4D69E-CCE8-4BAE-92B9-163ADD3A19A2}" srcOrd="1" destOrd="0" parTransId="{194D28DD-AB7C-4559-AA1E-69C291D3BC78}" sibTransId="{0786D264-673F-40F5-AB3A-113FD5518C41}"/>
    <dgm:cxn modelId="{99965024-996A-4C75-BE38-F04324252B5F}" srcId="{1246EB67-BA6C-445B-8DF5-9B04CF14583D}" destId="{298BFDCD-000C-4A8B-8C1D-17DB6D6F10B6}" srcOrd="2" destOrd="0" parTransId="{3D73709D-667D-425E-AB53-5EC56530C899}" sibTransId="{D8DE928F-D866-46BA-890F-088474508391}"/>
    <dgm:cxn modelId="{551BB0BA-041A-4FEF-91FD-210F4EDE9278}" type="presOf" srcId="{1246EB67-BA6C-445B-8DF5-9B04CF14583D}" destId="{290B85C6-1BA7-4843-BBAE-F10EF0617341}" srcOrd="0" destOrd="0" presId="urn:microsoft.com/office/officeart/2005/8/layout/arrow2#1"/>
    <dgm:cxn modelId="{8B93B592-13C9-443F-8E3D-BA7855CA5843}" type="presOf" srcId="{298BFDCD-000C-4A8B-8C1D-17DB6D6F10B6}" destId="{9946D57E-9A7C-4E07-ADE2-0AF80274EE6C}" srcOrd="0" destOrd="0" presId="urn:microsoft.com/office/officeart/2005/8/layout/arrow2#1"/>
    <dgm:cxn modelId="{365F6D16-FA4C-4586-BC37-D6B42FBC19AD}" type="presOf" srcId="{FAC4D69E-CCE8-4BAE-92B9-163ADD3A19A2}" destId="{CC671E0C-D4F7-4B6B-9DC9-94B3A6CD2A06}" srcOrd="0" destOrd="0" presId="urn:microsoft.com/office/officeart/2005/8/layout/arrow2#1"/>
    <dgm:cxn modelId="{E097E9D7-0CAD-41FC-B742-0F5CB0894837}" type="presOf" srcId="{36D9C71C-3876-4C05-8399-8F149CA62491}" destId="{C5D07260-50DF-44A4-A273-DDB268327B80}" srcOrd="0" destOrd="0" presId="urn:microsoft.com/office/officeart/2005/8/layout/arrow2#1"/>
    <dgm:cxn modelId="{534C7B27-8EFD-4DCD-92C8-412296BEFA46}" type="presParOf" srcId="{290B85C6-1BA7-4843-BBAE-F10EF0617341}" destId="{54B31517-FB87-4CFC-90A6-4286A81A5702}" srcOrd="0" destOrd="0" presId="urn:microsoft.com/office/officeart/2005/8/layout/arrow2#1"/>
    <dgm:cxn modelId="{7BC8360C-AEF5-4B06-8002-155F80126420}" type="presParOf" srcId="{290B85C6-1BA7-4843-BBAE-F10EF0617341}" destId="{0C245131-2BEC-4511-A15C-1F50A1DF759B}" srcOrd="1" destOrd="0" presId="urn:microsoft.com/office/officeart/2005/8/layout/arrow2#1"/>
    <dgm:cxn modelId="{A1BED658-DEDD-48AE-957A-37D1CC01EC0E}" type="presParOf" srcId="{0C245131-2BEC-4511-A15C-1F50A1DF759B}" destId="{D9F60CAE-CBE7-4301-B2DF-032549B7EEF5}" srcOrd="0" destOrd="0" presId="urn:microsoft.com/office/officeart/2005/8/layout/arrow2#1"/>
    <dgm:cxn modelId="{1D2054E2-9748-49D7-82C4-B63C8A3343E3}" type="presParOf" srcId="{0C245131-2BEC-4511-A15C-1F50A1DF759B}" destId="{C5D07260-50DF-44A4-A273-DDB268327B80}" srcOrd="1" destOrd="0" presId="urn:microsoft.com/office/officeart/2005/8/layout/arrow2#1"/>
    <dgm:cxn modelId="{7387480A-8682-48A4-AE8F-2783C98A113C}" type="presParOf" srcId="{0C245131-2BEC-4511-A15C-1F50A1DF759B}" destId="{D1C1CC55-6F23-4073-85C7-4AECBED64CD4}" srcOrd="2" destOrd="0" presId="urn:microsoft.com/office/officeart/2005/8/layout/arrow2#1"/>
    <dgm:cxn modelId="{347FAE5D-709E-4531-AB5D-DCE0BA252387}" type="presParOf" srcId="{0C245131-2BEC-4511-A15C-1F50A1DF759B}" destId="{CC671E0C-D4F7-4B6B-9DC9-94B3A6CD2A06}" srcOrd="3" destOrd="0" presId="urn:microsoft.com/office/officeart/2005/8/layout/arrow2#1"/>
    <dgm:cxn modelId="{B0BA3B63-BB15-4D70-80B2-DFAE6D91C9DD}" type="presParOf" srcId="{0C245131-2BEC-4511-A15C-1F50A1DF759B}" destId="{1A718DA1-AE5B-42CD-B5AB-DE08FB4C0320}" srcOrd="4" destOrd="0" presId="urn:microsoft.com/office/officeart/2005/8/layout/arrow2#1"/>
    <dgm:cxn modelId="{1CC3B9A3-9185-4D9D-8320-4476B5B64ABE}" type="presParOf" srcId="{0C245131-2BEC-4511-A15C-1F50A1DF759B}" destId="{9946D57E-9A7C-4E07-ADE2-0AF80274EE6C}" srcOrd="5" destOrd="0" presId="urn:microsoft.com/office/officeart/2005/8/layout/arrow2#1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429552" cy="4643470"/>
        <a:chOff x="0" y="0"/>
        <a:chExt cx="7429552" cy="4643470"/>
      </a:xfrm>
    </dsp:grpSpPr>
    <dsp:sp modelId="{54B31517-FB87-4CFC-90A6-4286A81A5702}">
      <dsp:nvSpPr>
        <dsp:cNvPr id="3" name="Shape 2"/>
        <dsp:cNvSpPr/>
      </dsp:nvSpPr>
      <dsp:spPr bwMode="white">
        <a:xfrm>
          <a:off x="223826" y="0"/>
          <a:ext cx="7429552" cy="4643470"/>
        </a:xfrm>
        <a:prstGeom prst="swooshArrow">
          <a:avLst>
            <a:gd name="adj1" fmla="val 25000"/>
            <a:gd name="adj2" fmla="val 25000"/>
          </a:avLst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223826" y="0"/>
        <a:ext cx="7429552" cy="4643470"/>
      </dsp:txXfrm>
    </dsp:sp>
    <dsp:sp modelId="{D9F60CAE-CBE7-4301-B2DF-032549B7EEF5}">
      <dsp:nvSpPr>
        <dsp:cNvPr id="4" name="Oval 3"/>
        <dsp:cNvSpPr/>
      </dsp:nvSpPr>
      <dsp:spPr bwMode="white">
        <a:xfrm>
          <a:off x="1167379" y="3204923"/>
          <a:ext cx="193168" cy="193168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167379" y="3204923"/>
        <a:ext cx="193168" cy="193168"/>
      </dsp:txXfrm>
    </dsp:sp>
    <dsp:sp modelId="{C5D07260-50DF-44A4-A273-DDB268327B80}">
      <dsp:nvSpPr>
        <dsp:cNvPr id="5" name="Rectangles 4"/>
        <dsp:cNvSpPr/>
      </dsp:nvSpPr>
      <dsp:spPr bwMode="white">
        <a:xfrm>
          <a:off x="1263963" y="3301507"/>
          <a:ext cx="1731086" cy="1341963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02355" tIns="0" rIns="0" bIns="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tx1"/>
              </a:solidFill>
            </a:rPr>
            <a:t>Cleaning</a:t>
          </a:r>
          <a:endParaRPr lang="en-IN" dirty="0">
            <a:solidFill>
              <a:schemeClr val="tx1"/>
            </a:solidFill>
          </a:endParaRPr>
        </a:p>
      </dsp:txBody>
      <dsp:txXfrm>
        <a:off x="1263963" y="3301507"/>
        <a:ext cx="1731086" cy="1341963"/>
      </dsp:txXfrm>
    </dsp:sp>
    <dsp:sp modelId="{D1C1CC55-6F23-4073-85C7-4AECBED64CD4}">
      <dsp:nvSpPr>
        <dsp:cNvPr id="6" name="Oval 5"/>
        <dsp:cNvSpPr/>
      </dsp:nvSpPr>
      <dsp:spPr bwMode="white">
        <a:xfrm>
          <a:off x="2872461" y="1942828"/>
          <a:ext cx="349189" cy="349189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872461" y="1942828"/>
        <a:ext cx="349189" cy="349189"/>
      </dsp:txXfrm>
    </dsp:sp>
    <dsp:sp modelId="{CC671E0C-D4F7-4B6B-9DC9-94B3A6CD2A06}">
      <dsp:nvSpPr>
        <dsp:cNvPr id="7" name="Rectangles 6"/>
        <dsp:cNvSpPr/>
      </dsp:nvSpPr>
      <dsp:spPr bwMode="white">
        <a:xfrm>
          <a:off x="3047056" y="2117422"/>
          <a:ext cx="1783092" cy="252604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85027" tIns="0" rIns="0" bIns="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tx1"/>
              </a:solidFill>
            </a:rPr>
            <a:t>Shaping </a:t>
          </a:r>
          <a:endParaRPr lang="en-IN" dirty="0">
            <a:solidFill>
              <a:schemeClr val="tx1"/>
            </a:solidFill>
          </a:endParaRPr>
        </a:p>
      </dsp:txBody>
      <dsp:txXfrm>
        <a:off x="3047056" y="2117422"/>
        <a:ext cx="1783092" cy="2526048"/>
      </dsp:txXfrm>
    </dsp:sp>
    <dsp:sp modelId="{1A718DA1-AE5B-42CD-B5AB-DE08FB4C0320}">
      <dsp:nvSpPr>
        <dsp:cNvPr id="8" name="Oval 7"/>
        <dsp:cNvSpPr/>
      </dsp:nvSpPr>
      <dsp:spPr bwMode="white">
        <a:xfrm>
          <a:off x="4923017" y="1174798"/>
          <a:ext cx="482921" cy="482921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923017" y="1174798"/>
        <a:ext cx="482921" cy="482921"/>
      </dsp:txXfrm>
    </dsp:sp>
    <dsp:sp modelId="{9946D57E-9A7C-4E07-ADE2-0AF80274EE6C}">
      <dsp:nvSpPr>
        <dsp:cNvPr id="9" name="Rectangles 8"/>
        <dsp:cNvSpPr/>
      </dsp:nvSpPr>
      <dsp:spPr bwMode="white">
        <a:xfrm>
          <a:off x="5164478" y="1416258"/>
          <a:ext cx="1783092" cy="3227212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55889" tIns="0" rIns="0" bIns="0" anchor="t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tx1"/>
              </a:solidFill>
            </a:rPr>
            <a:t>Apical Preparation</a:t>
          </a:r>
          <a:endParaRPr lang="en-IN" dirty="0">
            <a:solidFill>
              <a:schemeClr val="tx1"/>
            </a:solidFill>
          </a:endParaRPr>
        </a:p>
      </dsp:txBody>
      <dsp:txXfrm>
        <a:off x="5164478" y="1416258"/>
        <a:ext cx="1783092" cy="3227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#1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626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28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328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GB" sz="1200" dirty="0"/>
              <a:pPr lvl="0" algn="r" eaLnBrk="1" hangingPunct="1">
                <a:buNone/>
              </a:pPr>
              <a:t>‹#›</a:t>
            </a:fld>
            <a:endParaRPr lang="en-GB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/>
            <a:r>
              <a:rPr lang="en-US" altLang="x-none" dirty="0"/>
              <a:t>“What we remove from the pulp space is far more important than what we replace it with….”</a:t>
            </a:r>
            <a:endParaRPr lang="en-IN" altLang="x-none" dirty="0"/>
          </a:p>
        </p:txBody>
      </p:sp>
      <p:sp>
        <p:nvSpPr>
          <p:cNvPr id="9728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GB" sz="1200" dirty="0"/>
              <a:pPr lvl="0" algn="r" eaLnBrk="1" hangingPunct="1"/>
              <a:t>2</a:t>
            </a:fld>
            <a:endParaRPr lang="en-GB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27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fld id="{9A0DB2DC-4C9A-4742-B13C-FB6460FD3503}" type="slidenum">
              <a:rPr lang="en-GB" dirty="0">
                <a:latin typeface="Franklin Gothic Book" panose="020B0503020102020204" pitchFamily="34" charset="0"/>
              </a:rPr>
              <a:pPr algn="ctr">
                <a:buNone/>
              </a:pPr>
              <a:t>‹#›</a:t>
            </a:fld>
            <a:endParaRPr lang="en-GB" dirty="0">
              <a:latin typeface="Franklin Gothic Book" panose="020B05030201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850" y="2341563"/>
            <a:ext cx="9013825" cy="460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263" y="2468563"/>
            <a:ext cx="9015413" cy="4603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fld id="{9A0DB2DC-4C9A-4742-B13C-FB6460FD3503}" type="slidenum">
              <a:rPr lang="en-GB" dirty="0">
                <a:latin typeface="Franklin Gothic Book" panose="020B0503020102020204" pitchFamily="34" charset="0"/>
              </a:rPr>
              <a:pPr algn="ctr">
                <a:buNone/>
              </a:pPr>
              <a:t>‹#›</a:t>
            </a:fld>
            <a:endParaRPr lang="en-GB" dirty="0">
              <a:latin typeface="Franklin Gothic Book" panose="020B05030201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4" name="Rounded Rectangle 10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fld id="{9A0DB2DC-4C9A-4742-B13C-FB6460FD3503}" type="slidenum">
              <a:rPr lang="en-GB" dirty="0">
                <a:latin typeface="Franklin Gothic Book" panose="020B0503020102020204" pitchFamily="34" charset="0"/>
              </a:rPr>
              <a:pPr algn="ctr">
                <a:buNone/>
              </a:pPr>
              <a:t>‹#›</a:t>
            </a:fld>
            <a:endParaRPr lang="en-GB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263" y="4649788"/>
            <a:ext cx="9007475" cy="46038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fld id="{9A0DB2DC-4C9A-4742-B13C-FB6460FD3503}" type="slidenum">
              <a:rPr lang="en-GB" dirty="0">
                <a:latin typeface="Franklin Gothic Book" panose="020B0503020102020204" pitchFamily="34" charset="0"/>
              </a:rPr>
              <a:pPr algn="ctr">
                <a:buNone/>
              </a:pPr>
              <a:t>‹#›</a:t>
            </a:fld>
            <a:endParaRPr lang="en-GB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3770313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38200" y="4300538"/>
            <a:ext cx="3770313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bIns="91440" anchor="b" anchorCtr="0"/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GB" dirty="0"/>
              <a:pPr lvl="0" eaLnBrk="1" hangingPunct="1">
                <a:buNone/>
              </a:p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anose="020B0503020102020204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/>
          </p:cNvSpPr>
          <p:nvPr>
            <p:ph type="ctrTitle"/>
          </p:nvPr>
        </p:nvSpPr>
        <p:spPr>
          <a:xfrm>
            <a:off x="0" y="714375"/>
            <a:ext cx="8915400" cy="3168650"/>
          </a:xfrm>
          <a:ln/>
        </p:spPr>
        <p:txBody>
          <a:bodyPr vert="horz" wrap="square" lIns="91440" tIns="45720" rIns="91440" bIns="91440" anchor="ctr" anchorCtr="0"/>
          <a:lstStyle/>
          <a:p>
            <a:pPr eaLnBrk="1" hangingPunct="1">
              <a:buClrTx/>
              <a:buSzTx/>
              <a:buFontTx/>
            </a:pPr>
            <a:r>
              <a:rPr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CLEANING &amp; SHAPING OF ROOT CANAL SYSTEM</a:t>
            </a:r>
            <a:endParaRPr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47" name="Subtitle 3"/>
          <p:cNvSpPr>
            <a:spLocks noGrp="1"/>
          </p:cNvSpPr>
          <p:nvPr>
            <p:ph type="subTitle" idx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>
              <a:buSzPct val="85000"/>
            </a:pPr>
            <a:r>
              <a:rPr lang="en-US" altLang="x-none" kern="1200" dirty="0">
                <a:latin typeface="+mn-lt"/>
                <a:ea typeface="+mn-ea"/>
                <a:cs typeface="+mn-cs"/>
              </a:rPr>
              <a:t>Dr Akanksha Malik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91440" anchor="b" anchorCtr="0"/>
          <a:lstStyle/>
          <a:p>
            <a:pPr eaLnBrk="1" hangingPunct="1"/>
            <a:r>
              <a:rPr lang="en-US" altLang="x-none" u="sng" dirty="0"/>
              <a:t>INTRODUCTION</a:t>
            </a:r>
            <a:endParaRPr lang="en-IN" altLang="x-non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successful endodontic therapy depends on a correct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access opening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followed by thorough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biomechanical preparation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a three dimensional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obturation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Although each of these steps is a separate procedure, errors in performing anyone of them can decrease the overall success of endodontic therapy.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71500" y="357188"/>
            <a:ext cx="8115300" cy="1357313"/>
          </a:xfrm>
        </p:spPr>
        <p:txBody>
          <a:bodyPr vert="horz" wrap="square" lIns="91440" tIns="45720" rIns="91440" bIns="91440" numCol="1" anchor="b" anchorCtr="0" compatLnSpc="1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preparation involves 3 separate procedures:</a:t>
            </a:r>
            <a:endParaRPr kumimoji="0" lang="en-IN" sz="4000" b="0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838200" y="1785926"/>
          <a:ext cx="7877204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91440" numCol="1" anchor="b" anchorCtr="0" compatLnSpc="1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CLEANING</a:t>
            </a:r>
            <a:endParaRPr kumimoji="0" lang="en-IN" sz="4000" b="0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cleaning refers to the removal of all contents of the root canal system before and during shaping.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Organic substances, micro flora, bacterial by-products, food, caries, pulp stones, previous root canal filling material and dentinal fillings resulting from root canal preparation.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91440" anchor="b" anchorCtr="0"/>
          <a:lstStyle/>
          <a:p>
            <a:pPr eaLnBrk="1" hangingPunct="1"/>
            <a:r>
              <a:rPr lang="en-US" altLang="x-none" u="sng" dirty="0"/>
              <a:t>SHAPING</a:t>
            </a:r>
            <a:endParaRPr lang="en-IN" altLang="x-non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Shaping refers the establishment of specifically shaped cavity which perform the dual role of three dimensional progressive access in to the canal &amp; creating an apical preparation which will permit the final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obturation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instruments &amp; materials to fit easily.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anose="05020102010507070707"/>
              <a:buChar char=""/>
              <a:defRPr/>
            </a:pP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171</Words>
  <Application>WPS Presentation</Application>
  <PresentationFormat>On-screen Show (4:3)</PresentationFormat>
  <Paragraphs>16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CLEANING &amp; SHAPING OF ROOT CANAL SYSTEM</vt:lpstr>
      <vt:lpstr>INTRODUCTION</vt:lpstr>
      <vt:lpstr>            The preparation involves 3 separate procedures:</vt:lpstr>
      <vt:lpstr>  CLEANING</vt:lpstr>
      <vt:lpstr>SHAPING</vt:lpstr>
    </vt:vector>
  </TitlesOfParts>
  <Company>Dental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Biomechanical Preparation</dc:title>
  <dc:creator>Dr. Nitin</dc:creator>
  <cp:lastModifiedBy>Admin</cp:lastModifiedBy>
  <cp:revision>132</cp:revision>
  <dcterms:created xsi:type="dcterms:W3CDTF">2006-03-06T18:15:34Z</dcterms:created>
  <dcterms:modified xsi:type="dcterms:W3CDTF">2023-04-03T04:37:51Z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44F0854EB66F4AB499651E4646AB4FE1</vt:lpwstr>
  </property>
  <property fmtid="{D5CDD505-2E9C-101B-9397-08002B2CF9AE}" pid="3" name="KSOProductBuildVer">
    <vt:lpwstr>1033-11.2.0.11513</vt:lpwstr>
  </property>
</Properties>
</file>