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0" r:id="rId3"/>
    <p:sldId id="365" r:id="rId4"/>
    <p:sldId id="366" r:id="rId5"/>
    <p:sldId id="31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75094-9875-2325-B7E2-EC0387D8F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B2B34-BC93-BEB1-0EF4-1EF27FEF8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9387F-51D6-246F-4EED-9A7F7F7F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F3D87-4144-1191-398E-DA098BF01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7E880-D58F-F927-F535-8D1B8935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3327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999B-0B6F-BDA6-DF77-5682EA10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1075A-6AC8-AA1F-0863-DF3F1A04A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DF771-20E1-2DE8-42EB-BDA095337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E7E85-A3C9-DC32-AA72-2B2F9106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5B9BD-DBE6-2A50-130D-E15DE86EF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789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0CBFD-F5A7-EDB1-D2F5-BF407C10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96F60-01B3-EDD0-B76C-A19F97C59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143AF-912C-54F5-06C2-908D24A05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4D3FE-B938-C880-3F50-65FC52F85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B9BCD-6371-24B8-D87E-AD22CD8E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61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69AD6-87B6-DF2D-09E3-DAA65F7A8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8CD4B-B8C7-DD8C-F371-3D4D9C748D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61045-A0B0-3B92-3FE8-63F46C21D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64A73-7628-6508-DAE6-1EB256EA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A56C3-057D-5873-94DC-3C57D1811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E6739-7EB5-8C47-B3EE-1AE6D720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5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CF77B-654C-220A-75EF-8F8FF426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7A138-9FFF-3477-A218-BE9EEB60B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C9AD2-0EE7-2F0D-48D1-1C1281277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D2CAB-7516-D101-FA8D-4248E5ABA3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16D624-4ED3-90B6-11C3-98ADB9982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92655-5279-C8CB-FA69-F5FC42BA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7EA56-CE17-0DDF-B875-6DA9A5665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188C2E-87EF-1D02-BDB5-E02F365A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596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FF4C9-779D-5232-3EAB-876AA01E6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99037D-1F88-4D49-C957-35845BF2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F3336-8482-B06F-42B0-23453CC0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BC0E7-49D2-BEB7-8F49-EFF24B32F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3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60942-F409-103A-CAE8-2138CABE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C43BE2-2670-1537-AB80-3BA34C57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78896-2B77-18D2-3D13-6ECAB57E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699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EABF-74F9-B9E6-D62A-CDB30E7E8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0C0B4-A358-0C1C-71C2-A14B9FDCF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F3A2A-BBB5-EE99-EB69-07A91BA82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7CCBC-4CA6-1776-38A9-8A45616CA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07E74-050E-5601-53D7-26E7B381F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13982-0B88-DBAA-3171-CBB85544A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507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3A4A-E935-4E5E-46C9-AD203B0F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2DB2F0-0F34-81BE-7F02-C1955B580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03DAF-9668-C112-1CA5-F27CB4B70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484B-BBA0-06CF-A189-C850FBC06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1A882-F77B-B974-B8E4-7B9BE7ABE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DE751C-77ED-95C8-6E00-EDA2447F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2619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8E49-E293-3B1D-CF45-2D86D2B9C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FA2FA0-6863-8491-71BF-AC926B993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58DB6-9F8D-06C1-485A-758D6F49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B18C5-B8CE-3C44-88EE-CB790A0AC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E9702-8613-79EC-B0F9-3BA3B10C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10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67FCB0-46DC-0E6C-64C2-0DD1C7D99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85FD3-DDC1-9A43-46BF-78444788D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64A00-1D80-85F6-7507-0A2409BB2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D6FF9-A3DD-86A6-29B0-C3D6545D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1BE37-292C-41ED-4630-162BC50D2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3459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1463040"/>
            <a:ext cx="1024128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F4A595-97D4-4E87-B720-F255C350213A}" type="datetime1">
              <a:rPr lang="en-US" smtClean="0"/>
              <a:t>4/6/2023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8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6448EF-10E1-45E3-92A7-C66CDD50F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2807-28F0-C2B5-BF62-C74724D94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54E28-D0E3-15B4-E845-BA7E6BDD4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E15D8-6359-4815-BD9E-87414842851A}" type="datetimeFigureOut">
              <a:rPr lang="en-IN" smtClean="0"/>
              <a:t>06-04-2023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C9883-C42C-293E-1231-0D8CFEB4D7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11EE6-02E2-A0BD-DC29-50BDFB77F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579E1-A6C1-4B60-B12D-25EF2C0A95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449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1176" y="896289"/>
            <a:ext cx="8991600" cy="1645920"/>
          </a:xfrm>
        </p:spPr>
        <p:txBody>
          <a:bodyPr>
            <a:normAutofit/>
          </a:bodyPr>
          <a:lstStyle/>
          <a:p>
            <a:r>
              <a:rPr lang="en-IN"/>
              <a:t>DENTAL CEMENTS</a:t>
            </a:r>
            <a:endParaRPr lang="en-IN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774244" y="3059768"/>
            <a:ext cx="6302022" cy="3553098"/>
          </a:xfrm>
        </p:spPr>
        <p:txBody>
          <a:bodyPr>
            <a:normAutofit/>
          </a:bodyPr>
          <a:lstStyle/>
          <a:p>
            <a:r>
              <a:rPr lang="en-US" sz="2900" dirty="0"/>
              <a:t>SECOND</a:t>
            </a:r>
            <a:r>
              <a:rPr lang="en-US" sz="2900" dirty="0">
                <a:solidFill>
                  <a:schemeClr val="tx1"/>
                </a:solidFill>
              </a:rPr>
              <a:t> YEAR BDS LECTURE</a:t>
            </a:r>
          </a:p>
          <a:p>
            <a:r>
              <a:rPr lang="en-US" sz="2900" dirty="0">
                <a:solidFill>
                  <a:schemeClr val="tx1"/>
                </a:solidFill>
              </a:rPr>
              <a:t>By: Dr. Kinjal Solanki</a:t>
            </a:r>
          </a:p>
          <a:p>
            <a:r>
              <a:rPr lang="en-US" sz="2900" dirty="0"/>
              <a:t>Department of prosthodontics &amp; crown and bridge</a:t>
            </a:r>
          </a:p>
          <a:p>
            <a:r>
              <a:rPr lang="en-US" sz="2900" dirty="0">
                <a:solidFill>
                  <a:schemeClr val="tx1"/>
                </a:solidFill>
              </a:rPr>
              <a:t>AMC dental college</a:t>
            </a:r>
            <a:endParaRPr lang="en-IN" sz="2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6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54414" y="1155941"/>
            <a:ext cx="7668883" cy="5061978"/>
          </a:xfrm>
        </p:spPr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Luting is derived from a </a:t>
            </a:r>
            <a:r>
              <a:rPr lang="en-US" altLang="en-US" sz="2400" dirty="0" err="1">
                <a:solidFill>
                  <a:schemeClr val="tx1"/>
                </a:solidFill>
              </a:rPr>
              <a:t>greek</a:t>
            </a:r>
            <a:r>
              <a:rPr lang="en-US" altLang="en-US" sz="2400" dirty="0">
                <a:solidFill>
                  <a:schemeClr val="tx1"/>
                </a:solidFill>
              </a:rPr>
              <a:t> word LUTUM –meaning mud. Primarily cements were used to fill the gap between restoration and tooth structure. There was no bonding. </a:t>
            </a:r>
          </a:p>
          <a:p>
            <a:endParaRPr lang="en-IN" sz="2400" dirty="0"/>
          </a:p>
          <a:p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654" y="337796"/>
            <a:ext cx="7729728" cy="1188720"/>
          </a:xfrm>
        </p:spPr>
        <p:txBody>
          <a:bodyPr/>
          <a:lstStyle/>
          <a:p>
            <a:r>
              <a:rPr lang="en-US" alt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INTRODUCTION</a:t>
            </a:r>
            <a:endParaRPr lang="en-IN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AutoShape 2" descr="Luting crown. After conditioning and applying adhesive on tooth... |  Download Scientific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526516"/>
            <a:ext cx="2914651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054415" y="2638043"/>
            <a:ext cx="7349707" cy="35798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IN" sz="2400" dirty="0"/>
              <a:t>CEMENT- Substance that hardens to act as a base, liner, filling material, or adhesive to bind devices and prosthesis to tooth structure or to each other. (</a:t>
            </a:r>
            <a:r>
              <a:rPr lang="en-IN" sz="2400" dirty="0" err="1"/>
              <a:t>Anusavice</a:t>
            </a:r>
            <a:r>
              <a:rPr lang="en-IN" sz="2400" dirty="0"/>
              <a:t> 12</a:t>
            </a:r>
            <a:r>
              <a:rPr lang="en-IN" sz="2400" baseline="30000" dirty="0"/>
              <a:t>th</a:t>
            </a:r>
            <a:r>
              <a:rPr lang="en-IN" sz="2400" dirty="0"/>
              <a:t>)</a:t>
            </a:r>
          </a:p>
          <a:p>
            <a:r>
              <a:rPr lang="en-IN" sz="2400" dirty="0"/>
              <a:t>CEMENTATION- Attaching a restoration to natural teeth by means of cement. (GPT 9)</a:t>
            </a:r>
          </a:p>
          <a:p>
            <a:r>
              <a:rPr lang="en-IN" sz="2400" dirty="0"/>
              <a:t>LUTING AGENT- any material used to attach or cement indirect restorations to prepared teeth. (GPT9)</a:t>
            </a:r>
          </a:p>
        </p:txBody>
      </p:sp>
      <p:pic>
        <p:nvPicPr>
          <p:cNvPr id="2053" name="Picture 5" descr="TIPS FOR CHOOSING LUTING AGENTS FOR ALL-CERAMIC CROW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3884584"/>
            <a:ext cx="2943344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5575" y="6395651"/>
            <a:ext cx="11845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Anusavice</a:t>
            </a:r>
            <a:r>
              <a:rPr lang="en-US" dirty="0"/>
              <a:t> KJ (1996) Phillips’ science of dental materials, 12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edn</a:t>
            </a:r>
            <a:r>
              <a:rPr lang="en-US" dirty="0"/>
              <a:t>. WB Saunders, Philadelphia, </a:t>
            </a:r>
            <a:r>
              <a:rPr lang="en-US" dirty="0" err="1"/>
              <a:t>pp</a:t>
            </a:r>
            <a:r>
              <a:rPr lang="en-US" dirty="0"/>
              <a:t> 307-339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6045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692769" y="1463040"/>
            <a:ext cx="6018411" cy="47244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Hold the restoration and tooth together</a:t>
            </a:r>
            <a:endParaRPr lang="en-IN" sz="2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Act as barrier for microbial intrusion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Seal interface between tooth and restoration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LUTING AGENT</a:t>
            </a:r>
            <a:endParaRPr lang="en-IN" dirty="0"/>
          </a:p>
        </p:txBody>
      </p:sp>
      <p:pic>
        <p:nvPicPr>
          <p:cNvPr id="4098" name="Picture 2" descr="JaypeeDigital | eBook R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98" y="1390260"/>
            <a:ext cx="3568072" cy="231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665210-5287-37B8-53DA-B164C4204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85" t="43692" r="24819" b="21319"/>
          <a:stretch/>
        </p:blipFill>
        <p:spPr>
          <a:xfrm>
            <a:off x="3552456" y="3515952"/>
            <a:ext cx="7228497" cy="275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4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79602" y="1195375"/>
            <a:ext cx="8869679" cy="499001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i="1" u="sng" dirty="0">
                <a:cs typeface="Times New Roman" charset="0"/>
              </a:rPr>
              <a:t>According to Craig (Based on the ingredients)</a:t>
            </a:r>
          </a:p>
          <a:p>
            <a:r>
              <a:rPr lang="en-US" sz="2400" b="1" dirty="0">
                <a:cs typeface="Times New Roman" charset="0"/>
              </a:rPr>
              <a:t>Water based cements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2400" dirty="0">
                <a:cs typeface="Times New Roman" charset="0"/>
              </a:rPr>
              <a:t>Glass &amp; Resin modified glass ionomer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2400" dirty="0">
                <a:cs typeface="Times New Roman" charset="0"/>
              </a:rPr>
              <a:t>Zinc </a:t>
            </a:r>
            <a:r>
              <a:rPr lang="en-US" sz="2400" dirty="0" err="1">
                <a:cs typeface="Times New Roman" charset="0"/>
              </a:rPr>
              <a:t>Polyacrylate</a:t>
            </a:r>
            <a:endParaRPr lang="en-US" sz="2400" dirty="0">
              <a:cs typeface="Times New Roman" charset="0"/>
            </a:endParaRPr>
          </a:p>
          <a:p>
            <a:pPr marL="596646" indent="-514350">
              <a:buFont typeface="+mj-lt"/>
              <a:buAutoNum type="alphaUcPeriod"/>
            </a:pPr>
            <a:r>
              <a:rPr lang="en-US" sz="2400" dirty="0">
                <a:cs typeface="Times New Roman" charset="0"/>
              </a:rPr>
              <a:t>Zinc Phosphate</a:t>
            </a:r>
          </a:p>
          <a:p>
            <a:pPr marL="596646" indent="-514350">
              <a:buFont typeface="+mj-lt"/>
              <a:buAutoNum type="alphaUcPeriod"/>
            </a:pPr>
            <a:endParaRPr lang="en-US" sz="2400" dirty="0">
              <a:cs typeface="Times New Roman" charset="0"/>
            </a:endParaRPr>
          </a:p>
          <a:p>
            <a:r>
              <a:rPr lang="en-US" sz="2400" b="1" dirty="0">
                <a:cs typeface="Times New Roman" charset="0"/>
              </a:rPr>
              <a:t>Resin based cements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2400" dirty="0">
                <a:cs typeface="Times New Roman" charset="0"/>
              </a:rPr>
              <a:t>Composite &amp; adhesive resin 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2400" dirty="0" err="1">
                <a:cs typeface="Times New Roman" charset="0"/>
              </a:rPr>
              <a:t>Compomers</a:t>
            </a:r>
            <a:endParaRPr lang="en-US" sz="2400" dirty="0">
              <a:cs typeface="Times New Roman" charset="0"/>
            </a:endParaRPr>
          </a:p>
          <a:p>
            <a:pPr marL="596646" indent="-514350">
              <a:buFont typeface="+mj-lt"/>
              <a:buAutoNum type="alphaUcPeriod"/>
            </a:pPr>
            <a:endParaRPr lang="en-US" sz="2400" dirty="0">
              <a:cs typeface="Times New Roman" charset="0"/>
            </a:endParaRPr>
          </a:p>
          <a:p>
            <a:r>
              <a:rPr lang="en-US" sz="2400" b="1" dirty="0">
                <a:cs typeface="Times New Roman" charset="0"/>
              </a:rPr>
              <a:t>Oil based cements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2400" dirty="0">
                <a:cs typeface="Times New Roman" charset="0"/>
              </a:rPr>
              <a:t>Zinc Oxide Eugenol</a:t>
            </a:r>
          </a:p>
          <a:p>
            <a:pPr marL="596646" indent="-514350">
              <a:buFont typeface="+mj-lt"/>
              <a:buAutoNum type="alphaUcPeriod"/>
            </a:pPr>
            <a:r>
              <a:rPr lang="en-US" sz="2400" dirty="0">
                <a:cs typeface="Times New Roman" charset="0"/>
              </a:rPr>
              <a:t>Non Eugenol -Zinc Oxide</a:t>
            </a:r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4554" y="19342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Classifications: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912188" y="6227855"/>
            <a:ext cx="88696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2. Craig RG. Restorative dental materials, 8th ed. St </a:t>
            </a:r>
            <a:r>
              <a:rPr lang="en-US" dirty="0" err="1"/>
              <a:t>Louis:Mosby</a:t>
            </a:r>
            <a:r>
              <a:rPr lang="en-US" dirty="0"/>
              <a:t>; 1989. p. 189-225.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8959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47882" y="1660232"/>
            <a:ext cx="5089584" cy="5797690"/>
          </a:xfrm>
        </p:spPr>
        <p:txBody>
          <a:bodyPr>
            <a:normAutofit/>
          </a:bodyPr>
          <a:lstStyle/>
          <a:p>
            <a:r>
              <a:rPr lang="en-IN" sz="2000" b="1" dirty="0">
                <a:solidFill>
                  <a:schemeClr val="tx1"/>
                </a:solidFill>
              </a:rPr>
              <a:t>Non- Adhesive/ mechanical bonding</a:t>
            </a:r>
            <a:r>
              <a:rPr lang="en-IN" sz="2400" b="1" u="sng" dirty="0"/>
              <a:t>:</a:t>
            </a:r>
          </a:p>
          <a:p>
            <a:r>
              <a:rPr lang="en-IN" sz="20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Cement fills the restoration- tooth gap and holds by engaging in small surface irregularities</a:t>
            </a:r>
            <a:r>
              <a:rPr lang="en-IN" sz="2400" dirty="0"/>
              <a:t>.</a:t>
            </a:r>
          </a:p>
          <a:p>
            <a:r>
              <a:rPr lang="en-IN" sz="2000" b="1" dirty="0">
                <a:solidFill>
                  <a:schemeClr val="tx1"/>
                </a:solidFill>
              </a:rPr>
              <a:t>Micromechanical Bonding</a:t>
            </a:r>
            <a:r>
              <a:rPr lang="en-IN" sz="2400" b="1" u="sng" dirty="0"/>
              <a:t>: </a:t>
            </a:r>
          </a:p>
          <a:p>
            <a:pPr marL="457207" lvl="1" indent="0" defTabSz="457207"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IN" sz="20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Surface  irregularities are enhanced by air abrasion or acid etching and it improves the frictional retention.</a:t>
            </a:r>
          </a:p>
          <a:p>
            <a:r>
              <a:rPr lang="en-IN" sz="2000" b="1" dirty="0">
                <a:solidFill>
                  <a:schemeClr val="tx1"/>
                </a:solidFill>
              </a:rPr>
              <a:t>Molecular Bonding</a:t>
            </a:r>
            <a:r>
              <a:rPr lang="en-IN" sz="2400" b="1" u="sng" dirty="0"/>
              <a:t>: </a:t>
            </a:r>
          </a:p>
          <a:p>
            <a:pPr marL="457207" lvl="1" indent="0" defTabSz="457207">
              <a:lnSpc>
                <a:spcPct val="9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IN" sz="20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Chemical bond formation between cement and the tooth structure.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913" y="303429"/>
            <a:ext cx="9748703" cy="1242931"/>
          </a:xfrm>
        </p:spPr>
        <p:txBody>
          <a:bodyPr/>
          <a:lstStyle/>
          <a:p>
            <a:r>
              <a:rPr lang="en-IN" dirty="0"/>
              <a:t>Luting Mechanism (by </a:t>
            </a:r>
            <a:r>
              <a:rPr lang="en-IN" dirty="0" err="1"/>
              <a:t>schillinburg</a:t>
            </a:r>
            <a:r>
              <a:rPr lang="en-IN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0674" y="597624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4. </a:t>
            </a:r>
            <a:r>
              <a:rPr lang="en-IN" dirty="0" err="1"/>
              <a:t>Shillingburg</a:t>
            </a:r>
            <a:r>
              <a:rPr lang="en-IN" dirty="0"/>
              <a:t> HT, Hobo S, </a:t>
            </a:r>
            <a:r>
              <a:rPr lang="en-IN" dirty="0" err="1"/>
              <a:t>Whitsett</a:t>
            </a:r>
            <a:r>
              <a:rPr lang="en-IN" dirty="0"/>
              <a:t> LD, Jacobi R, Brackett SE </a:t>
            </a:r>
            <a:r>
              <a:rPr lang="en-US" dirty="0"/>
              <a:t>(1997) Fundamentals of fixed prosthodontics, 3rd </a:t>
            </a:r>
            <a:r>
              <a:rPr lang="en-US" dirty="0" err="1"/>
              <a:t>edn</a:t>
            </a:r>
            <a:r>
              <a:rPr lang="en-US" dirty="0"/>
              <a:t>. Quintessence Publishing Co </a:t>
            </a:r>
            <a:r>
              <a:rPr lang="en-US" dirty="0" err="1"/>
              <a:t>Inc</a:t>
            </a:r>
            <a:r>
              <a:rPr lang="en-US" dirty="0"/>
              <a:t>, Chicago, </a:t>
            </a:r>
            <a:r>
              <a:rPr lang="en-US" dirty="0" err="1"/>
              <a:t>pp</a:t>
            </a:r>
            <a:r>
              <a:rPr lang="en-US" dirty="0"/>
              <a:t> 385–415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5646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040124" y="1367658"/>
            <a:ext cx="7850777" cy="4748470"/>
          </a:xfrm>
        </p:spPr>
        <p:txBody>
          <a:bodyPr>
            <a:normAutofit/>
          </a:bodyPr>
          <a:lstStyle/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Long working time, shorter setting time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Adheres well to both tooth structure and cast alloys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Provides a good seal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Nontoxic to the pulp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Adequate strength 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Can be compressible into thin layers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Low viscosity 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Low solubility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Good working and setting characteristics</a:t>
            </a:r>
          </a:p>
          <a:p>
            <a:pPr marL="457207" lvl="1" indent="0" defTabSz="457207">
              <a:lnSpc>
                <a:spcPct val="110000"/>
              </a:lnSpc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Any excess can be easily removed</a:t>
            </a:r>
            <a:endParaRPr lang="en-US" altLang="en-US" sz="2400" dirty="0">
              <a:solidFill>
                <a:schemeClr val="tx1"/>
              </a:solidFill>
              <a:ea typeface="ＭＳ Ｐゴシック" charset="0"/>
              <a:cs typeface="Times New Roman" charset="0"/>
            </a:endParaRPr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508" y="114620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Ideal r</a:t>
            </a:r>
            <a:r>
              <a:rPr lang="en-US" dirty="0">
                <a:solidFill>
                  <a:schemeClr val="tx1"/>
                </a:solidFill>
              </a:rPr>
              <a:t>equirements of luting Cements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6" name="Picture 7" descr="thumb1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173" y="165340"/>
            <a:ext cx="1636144" cy="156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6173" y="6200358"/>
            <a:ext cx="120491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5.</a:t>
            </a:r>
            <a:r>
              <a:rPr lang="en-IN" sz="2000" dirty="0">
                <a:ea typeface="ＭＳ Ｐゴシック" charset="0"/>
                <a:cs typeface="Times New Roman" charset="0"/>
              </a:rPr>
              <a:t> </a:t>
            </a:r>
            <a:r>
              <a:rPr lang="en-IN" dirty="0" err="1"/>
              <a:t>Rosenstiel</a:t>
            </a:r>
            <a:r>
              <a:rPr lang="en-IN" dirty="0"/>
              <a:t>. Contemporary fixed prosthodontics 4</a:t>
            </a:r>
            <a:r>
              <a:rPr lang="en-IN" baseline="30000" dirty="0"/>
              <a:t>th</a:t>
            </a:r>
            <a:r>
              <a:rPr lang="en-IN" dirty="0"/>
              <a:t> edition. Luting agents and cementation procedures. </a:t>
            </a:r>
            <a:r>
              <a:rPr lang="en-IN" dirty="0" err="1"/>
              <a:t>Pg</a:t>
            </a:r>
            <a:r>
              <a:rPr lang="en-IN" dirty="0"/>
              <a:t> no:765-781.</a:t>
            </a:r>
          </a:p>
        </p:txBody>
      </p:sp>
    </p:spTree>
    <p:extLst>
      <p:ext uri="{BB962C8B-B14F-4D97-AF65-F5344CB8AC3E}">
        <p14:creationId xmlns:p14="http://schemas.microsoft.com/office/powerpoint/2010/main" val="2024724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408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DENTAL CEMENTS</vt:lpstr>
      <vt:lpstr>INTRODUCTION</vt:lpstr>
      <vt:lpstr>NEED FOR LUTING AGENT</vt:lpstr>
      <vt:lpstr>Classifications:</vt:lpstr>
      <vt:lpstr>Luting Mechanism (by schillinburg)</vt:lpstr>
      <vt:lpstr>Ideal requirements of luting 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DENTAL CEMENTS</dc:title>
  <dc:creator>Priya Joshi</dc:creator>
  <cp:lastModifiedBy>Priya Joshi</cp:lastModifiedBy>
  <cp:revision>1</cp:revision>
  <dcterms:created xsi:type="dcterms:W3CDTF">2023-04-06T07:16:57Z</dcterms:created>
  <dcterms:modified xsi:type="dcterms:W3CDTF">2023-04-06T07:26:49Z</dcterms:modified>
</cp:coreProperties>
</file>