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395" r:id="rId4"/>
    <p:sldId id="396" r:id="rId5"/>
    <p:sldId id="257" r:id="rId6"/>
    <p:sldId id="258" r:id="rId7"/>
    <p:sldId id="261" r:id="rId8"/>
    <p:sldId id="259" r:id="rId9"/>
    <p:sldId id="260" r:id="rId10"/>
    <p:sldId id="262" r:id="rId11"/>
    <p:sldId id="264" r:id="rId12"/>
    <p:sldId id="344" r:id="rId13"/>
    <p:sldId id="345" r:id="rId14"/>
    <p:sldId id="346" r:id="rId15"/>
    <p:sldId id="325" r:id="rId16"/>
    <p:sldId id="326" r:id="rId17"/>
    <p:sldId id="327" r:id="rId18"/>
    <p:sldId id="398" r:id="rId19"/>
    <p:sldId id="328" r:id="rId20"/>
    <p:sldId id="329" r:id="rId21"/>
    <p:sldId id="330" r:id="rId22"/>
    <p:sldId id="331" r:id="rId23"/>
    <p:sldId id="332" r:id="rId24"/>
    <p:sldId id="334" r:id="rId25"/>
    <p:sldId id="335" r:id="rId26"/>
    <p:sldId id="336" r:id="rId27"/>
    <p:sldId id="337" r:id="rId28"/>
    <p:sldId id="338" r:id="rId29"/>
    <p:sldId id="339" r:id="rId30"/>
    <p:sldId id="340" r:id="rId31"/>
    <p:sldId id="341" r:id="rId32"/>
    <p:sldId id="349" r:id="rId33"/>
    <p:sldId id="358" r:id="rId34"/>
    <p:sldId id="357" r:id="rId35"/>
    <p:sldId id="360" r:id="rId36"/>
    <p:sldId id="359" r:id="rId37"/>
    <p:sldId id="361" r:id="rId38"/>
    <p:sldId id="353" r:id="rId39"/>
    <p:sldId id="354" r:id="rId40"/>
    <p:sldId id="362" r:id="rId41"/>
    <p:sldId id="363" r:id="rId42"/>
    <p:sldId id="364" r:id="rId43"/>
    <p:sldId id="370" r:id="rId44"/>
    <p:sldId id="366" r:id="rId45"/>
    <p:sldId id="399" r:id="rId46"/>
    <p:sldId id="367" r:id="rId47"/>
    <p:sldId id="400" r:id="rId48"/>
    <p:sldId id="368" r:id="rId49"/>
    <p:sldId id="369" r:id="rId50"/>
    <p:sldId id="371" r:id="rId51"/>
    <p:sldId id="373" r:id="rId52"/>
    <p:sldId id="374" r:id="rId53"/>
    <p:sldId id="378" r:id="rId54"/>
    <p:sldId id="375" r:id="rId55"/>
    <p:sldId id="379" r:id="rId56"/>
    <p:sldId id="381" r:id="rId57"/>
    <p:sldId id="377" r:id="rId58"/>
    <p:sldId id="382" r:id="rId59"/>
    <p:sldId id="383" r:id="rId60"/>
    <p:sldId id="387" r:id="rId61"/>
    <p:sldId id="392" r:id="rId62"/>
    <p:sldId id="391" r:id="rId63"/>
    <p:sldId id="390" r:id="rId64"/>
    <p:sldId id="266" r:id="rId65"/>
    <p:sldId id="393" r:id="rId66"/>
    <p:sldId id="267" r:id="rId67"/>
    <p:sldId id="268" r:id="rId68"/>
    <p:sldId id="269" r:id="rId69"/>
    <p:sldId id="270" r:id="rId70"/>
    <p:sldId id="271" r:id="rId71"/>
    <p:sldId id="272" r:id="rId72"/>
    <p:sldId id="273" r:id="rId73"/>
    <p:sldId id="274" r:id="rId74"/>
    <p:sldId id="275" r:id="rId75"/>
    <p:sldId id="276" r:id="rId76"/>
    <p:sldId id="277" r:id="rId77"/>
    <p:sldId id="280" r:id="rId78"/>
    <p:sldId id="281" r:id="rId79"/>
    <p:sldId id="282" r:id="rId80"/>
    <p:sldId id="278" r:id="rId81"/>
    <p:sldId id="279" r:id="rId82"/>
    <p:sldId id="283" r:id="rId83"/>
    <p:sldId id="284" r:id="rId84"/>
    <p:sldId id="285" r:id="rId85"/>
    <p:sldId id="286" r:id="rId86"/>
    <p:sldId id="394" r:id="rId87"/>
    <p:sldId id="293" r:id="rId88"/>
    <p:sldId id="294" r:id="rId89"/>
    <p:sldId id="295" r:id="rId9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7" d="100"/>
          <a:sy n="67" d="100"/>
        </p:scale>
        <p:origin x="-1440" y="-108"/>
      </p:cViewPr>
      <p:guideLst>
        <p:guide orient="horz" pos="2160"/>
        <p:guide pos="288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3" Type="http://schemas.openxmlformats.org/officeDocument/2006/relationships/tableStyles" Target="tableStyles.xml"/><Relationship Id="rId92" Type="http://schemas.openxmlformats.org/officeDocument/2006/relationships/viewProps" Target="viewProps.xml"/><Relationship Id="rId91" Type="http://schemas.openxmlformats.org/officeDocument/2006/relationships/presProps" Target="presProps.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7B1A6BE-3E77-48EB-A5C5-FE5819E61453}" type="doc">
      <dgm:prSet loTypeId="urn:microsoft.com/office/officeart/2005/8/layout/vList2" loCatId="list" qsTypeId="urn:microsoft.com/office/officeart/2005/8/quickstyle/simple4" qsCatId="simple" csTypeId="urn:microsoft.com/office/officeart/2005/8/colors/accent1_2" csCatId="accent1"/>
      <dgm:spPr/>
      <dgm:t>
        <a:bodyPr/>
        <a:lstStyle/>
        <a:p>
          <a:endParaRPr lang="en-US"/>
        </a:p>
      </dgm:t>
    </dgm:pt>
    <dgm:pt modelId="{CD12BC83-7F39-4DF4-A919-9F3554304D83}">
      <dgm:prSet/>
      <dgm:spPr/>
      <dgm:t>
        <a:bodyPr/>
        <a:lstStyle/>
        <a:p>
          <a:pPr rtl="0"/>
          <a:r>
            <a:rPr lang="en-US" dirty="0" smtClean="0"/>
            <a:t>Denture base</a:t>
          </a:r>
          <a:endParaRPr lang="en-US" dirty="0"/>
        </a:p>
      </dgm:t>
    </dgm:pt>
    <dgm:pt modelId="{744D44F4-D483-4CCC-B9E0-6D52F8532E0C}" cxnId="{83DBBC18-5442-40BD-8E7E-5CC43439FAFB}" type="parTrans">
      <dgm:prSet/>
      <dgm:spPr/>
      <dgm:t>
        <a:bodyPr/>
        <a:lstStyle/>
        <a:p>
          <a:endParaRPr lang="en-US"/>
        </a:p>
      </dgm:t>
    </dgm:pt>
    <dgm:pt modelId="{C157AA5D-2F18-44EE-814A-8F9607F3C006}" cxnId="{83DBBC18-5442-40BD-8E7E-5CC43439FAFB}" type="sibTrans">
      <dgm:prSet/>
      <dgm:spPr/>
      <dgm:t>
        <a:bodyPr/>
        <a:lstStyle/>
        <a:p>
          <a:endParaRPr lang="en-US"/>
        </a:p>
      </dgm:t>
    </dgm:pt>
    <dgm:pt modelId="{D830148D-5770-49DF-9D03-B8E017568F1D}" type="pres">
      <dgm:prSet presAssocID="{F7B1A6BE-3E77-48EB-A5C5-FE5819E61453}" presName="linear" presStyleCnt="0">
        <dgm:presLayoutVars>
          <dgm:animLvl val="lvl"/>
          <dgm:resizeHandles val="exact"/>
        </dgm:presLayoutVars>
      </dgm:prSet>
      <dgm:spPr/>
      <dgm:t>
        <a:bodyPr/>
        <a:lstStyle/>
        <a:p>
          <a:endParaRPr lang="en-US"/>
        </a:p>
      </dgm:t>
    </dgm:pt>
    <dgm:pt modelId="{1810B9B0-3FFC-466D-AE9B-0BE64CC72FD5}" type="pres">
      <dgm:prSet presAssocID="{CD12BC83-7F39-4DF4-A919-9F3554304D83}" presName="parentText" presStyleLbl="node1" presStyleIdx="0" presStyleCnt="1">
        <dgm:presLayoutVars>
          <dgm:chMax val="0"/>
          <dgm:bulletEnabled val="1"/>
        </dgm:presLayoutVars>
      </dgm:prSet>
      <dgm:spPr/>
      <dgm:t>
        <a:bodyPr/>
        <a:lstStyle/>
        <a:p>
          <a:endParaRPr lang="en-US"/>
        </a:p>
      </dgm:t>
    </dgm:pt>
  </dgm:ptLst>
  <dgm:cxnLst>
    <dgm:cxn modelId="{83DBBC18-5442-40BD-8E7E-5CC43439FAFB}" srcId="{F7B1A6BE-3E77-48EB-A5C5-FE5819E61453}" destId="{CD12BC83-7F39-4DF4-A919-9F3554304D83}" srcOrd="0" destOrd="0" parTransId="{744D44F4-D483-4CCC-B9E0-6D52F8532E0C}" sibTransId="{C157AA5D-2F18-44EE-814A-8F9607F3C006}"/>
    <dgm:cxn modelId="{A2B4594D-0E1A-47BF-99E0-624DA7EB5914}" type="presOf" srcId="{CD12BC83-7F39-4DF4-A919-9F3554304D83}" destId="{1810B9B0-3FFC-466D-AE9B-0BE64CC72FD5}" srcOrd="0" destOrd="0" presId="urn:microsoft.com/office/officeart/2005/8/layout/vList2"/>
    <dgm:cxn modelId="{B6E8301D-9896-4E1F-9BEE-D88C58589CC5}" type="presOf" srcId="{F7B1A6BE-3E77-48EB-A5C5-FE5819E61453}" destId="{D830148D-5770-49DF-9D03-B8E017568F1D}" srcOrd="0" destOrd="0" presId="urn:microsoft.com/office/officeart/2005/8/layout/vList2"/>
    <dgm:cxn modelId="{5C28FF5A-A2C2-474E-B900-84EF3B8F2253}" type="presParOf" srcId="{D830148D-5770-49DF-9D03-B8E017568F1D}" destId="{1810B9B0-3FFC-466D-AE9B-0BE64CC72FD5}" srcOrd="0"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C6051B-6032-43E1-9822-909789DCCA87}" type="doc">
      <dgm:prSet loTypeId="urn:microsoft.com/office/officeart/2005/8/layout/vList5" loCatId="list" qsTypeId="urn:microsoft.com/office/officeart/2005/8/quickstyle/simple4" qsCatId="simple" csTypeId="urn:microsoft.com/office/officeart/2005/8/colors/accent1_2" csCatId="accent1" phldr="1"/>
      <dgm:spPr/>
      <dgm:t>
        <a:bodyPr/>
        <a:lstStyle/>
        <a:p>
          <a:endParaRPr lang="en-US"/>
        </a:p>
      </dgm:t>
    </dgm:pt>
    <dgm:pt modelId="{251D9836-1A5E-4A8E-9E9E-BD6A2F4B44BD}">
      <dgm:prSet/>
      <dgm:spPr/>
      <dgm:t>
        <a:bodyPr/>
        <a:lstStyle/>
        <a:p>
          <a:pPr rtl="0"/>
          <a:r>
            <a:rPr lang="en-US" dirty="0" smtClean="0"/>
            <a:t>Artificial teeth</a:t>
          </a:r>
          <a:endParaRPr lang="en-US" dirty="0"/>
        </a:p>
      </dgm:t>
    </dgm:pt>
    <dgm:pt modelId="{FDED58ED-7A53-48D0-8A3B-CECEA1B78A1F}" cxnId="{FF96F4ED-63BC-449C-88FD-BBE62CFDA474}" type="parTrans">
      <dgm:prSet/>
      <dgm:spPr/>
      <dgm:t>
        <a:bodyPr/>
        <a:lstStyle/>
        <a:p>
          <a:endParaRPr lang="en-US"/>
        </a:p>
      </dgm:t>
    </dgm:pt>
    <dgm:pt modelId="{5736A537-B0DF-43ED-A5FC-6D45F9D16595}" cxnId="{FF96F4ED-63BC-449C-88FD-BBE62CFDA474}" type="sibTrans">
      <dgm:prSet/>
      <dgm:spPr/>
      <dgm:t>
        <a:bodyPr/>
        <a:lstStyle/>
        <a:p>
          <a:endParaRPr lang="en-US"/>
        </a:p>
      </dgm:t>
    </dgm:pt>
    <dgm:pt modelId="{D6B7653D-D233-4743-803D-94AF3EF3BC64}" type="pres">
      <dgm:prSet presAssocID="{81C6051B-6032-43E1-9822-909789DCCA87}" presName="Name0" presStyleCnt="0">
        <dgm:presLayoutVars>
          <dgm:dir/>
          <dgm:animLvl val="lvl"/>
          <dgm:resizeHandles val="exact"/>
        </dgm:presLayoutVars>
      </dgm:prSet>
      <dgm:spPr/>
      <dgm:t>
        <a:bodyPr/>
        <a:lstStyle/>
        <a:p>
          <a:endParaRPr lang="en-US"/>
        </a:p>
      </dgm:t>
    </dgm:pt>
    <dgm:pt modelId="{A53B5D06-3F4B-497E-9A6A-009CE2AB6C74}" type="pres">
      <dgm:prSet presAssocID="{251D9836-1A5E-4A8E-9E9E-BD6A2F4B44BD}" presName="linNode" presStyleCnt="0"/>
      <dgm:spPr/>
    </dgm:pt>
    <dgm:pt modelId="{A43C03FA-A48C-46DB-A030-7022F3C0675B}" type="pres">
      <dgm:prSet presAssocID="{251D9836-1A5E-4A8E-9E9E-BD6A2F4B44BD}" presName="parentText" presStyleLbl="node1" presStyleIdx="0" presStyleCnt="1" custScaleX="257202">
        <dgm:presLayoutVars>
          <dgm:chMax val="1"/>
          <dgm:bulletEnabled val="1"/>
        </dgm:presLayoutVars>
      </dgm:prSet>
      <dgm:spPr/>
      <dgm:t>
        <a:bodyPr/>
        <a:lstStyle/>
        <a:p>
          <a:endParaRPr lang="en-US"/>
        </a:p>
      </dgm:t>
    </dgm:pt>
  </dgm:ptLst>
  <dgm:cxnLst>
    <dgm:cxn modelId="{FF96F4ED-63BC-449C-88FD-BBE62CFDA474}" srcId="{81C6051B-6032-43E1-9822-909789DCCA87}" destId="{251D9836-1A5E-4A8E-9E9E-BD6A2F4B44BD}" srcOrd="0" destOrd="0" parTransId="{FDED58ED-7A53-48D0-8A3B-CECEA1B78A1F}" sibTransId="{5736A537-B0DF-43ED-A5FC-6D45F9D16595}"/>
    <dgm:cxn modelId="{8978C5EF-1357-4E29-8FA8-F1CEFBE7CCF1}" type="presOf" srcId="{251D9836-1A5E-4A8E-9E9E-BD6A2F4B44BD}" destId="{A43C03FA-A48C-46DB-A030-7022F3C0675B}" srcOrd="0" destOrd="0" presId="urn:microsoft.com/office/officeart/2005/8/layout/vList5"/>
    <dgm:cxn modelId="{BAE945EF-94B1-47F0-A131-CFB176F316CE}" type="presOf" srcId="{81C6051B-6032-43E1-9822-909789DCCA87}" destId="{D6B7653D-D233-4743-803D-94AF3EF3BC64}" srcOrd="0" destOrd="0" presId="urn:microsoft.com/office/officeart/2005/8/layout/vList5"/>
    <dgm:cxn modelId="{52F07803-BC81-4C61-B3B1-C5BB8B859258}" type="presParOf" srcId="{D6B7653D-D233-4743-803D-94AF3EF3BC64}" destId="{A53B5D06-3F4B-497E-9A6A-009CE2AB6C74}" srcOrd="0" destOrd="0" presId="urn:microsoft.com/office/officeart/2005/8/layout/vList5"/>
    <dgm:cxn modelId="{EA945F18-4BC9-408A-8D2A-8D5244E9C681}" type="presParOf" srcId="{A53B5D06-3F4B-497E-9A6A-009CE2AB6C74}" destId="{A43C03FA-A48C-46DB-A030-7022F3C0675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39B965-D19B-4FA5-8B33-2371333CABCE}" type="doc">
      <dgm:prSet loTypeId="urn:microsoft.com/office/officeart/2005/8/layout/vList5" loCatId="list" qsTypeId="urn:microsoft.com/office/officeart/2005/8/quickstyle/simple4" qsCatId="simple" csTypeId="urn:microsoft.com/office/officeart/2005/8/colors/accent1_2" csCatId="accent1" phldr="1"/>
      <dgm:spPr/>
      <dgm:t>
        <a:bodyPr/>
        <a:lstStyle/>
        <a:p>
          <a:endParaRPr lang="en-US"/>
        </a:p>
      </dgm:t>
    </dgm:pt>
    <dgm:pt modelId="{0786938E-DE3F-4DDF-87B3-D7DF668CD7C2}">
      <dgm:prSet/>
      <dgm:spPr/>
      <dgm:t>
        <a:bodyPr/>
        <a:lstStyle/>
        <a:p>
          <a:pPr rtl="0"/>
          <a:r>
            <a:rPr lang="en-US" dirty="0" smtClean="0"/>
            <a:t>Framework design</a:t>
          </a:r>
          <a:endParaRPr lang="en-US" dirty="0"/>
        </a:p>
      </dgm:t>
    </dgm:pt>
    <dgm:pt modelId="{9239D9DC-6AC3-40A9-B38E-9380C5FAF7D3}" cxnId="{6B22C8BC-3920-46A2-ABB5-E26CC98C3C69}" type="parTrans">
      <dgm:prSet/>
      <dgm:spPr/>
      <dgm:t>
        <a:bodyPr/>
        <a:lstStyle/>
        <a:p>
          <a:endParaRPr lang="en-US"/>
        </a:p>
      </dgm:t>
    </dgm:pt>
    <dgm:pt modelId="{AFF8A0DC-C1E6-4546-B07C-4017C490FCE0}" cxnId="{6B22C8BC-3920-46A2-ABB5-E26CC98C3C69}" type="sibTrans">
      <dgm:prSet/>
      <dgm:spPr/>
      <dgm:t>
        <a:bodyPr/>
        <a:lstStyle/>
        <a:p>
          <a:endParaRPr lang="en-US"/>
        </a:p>
      </dgm:t>
    </dgm:pt>
    <dgm:pt modelId="{BF7AC181-E427-4904-90C3-532DAC7F888F}" type="pres">
      <dgm:prSet presAssocID="{7839B965-D19B-4FA5-8B33-2371333CABCE}" presName="Name0" presStyleCnt="0">
        <dgm:presLayoutVars>
          <dgm:dir/>
          <dgm:animLvl val="lvl"/>
          <dgm:resizeHandles val="exact"/>
        </dgm:presLayoutVars>
      </dgm:prSet>
      <dgm:spPr/>
      <dgm:t>
        <a:bodyPr/>
        <a:lstStyle/>
        <a:p>
          <a:endParaRPr lang="en-US"/>
        </a:p>
      </dgm:t>
    </dgm:pt>
    <dgm:pt modelId="{8771224F-3CC3-44C6-BCFB-2A245CA3C5C0}" type="pres">
      <dgm:prSet presAssocID="{0786938E-DE3F-4DDF-87B3-D7DF668CD7C2}" presName="linNode" presStyleCnt="0"/>
      <dgm:spPr/>
    </dgm:pt>
    <dgm:pt modelId="{DB95FCEE-7DCC-495A-8758-D3D966509FD3}" type="pres">
      <dgm:prSet presAssocID="{0786938E-DE3F-4DDF-87B3-D7DF668CD7C2}" presName="parentText" presStyleLbl="node1" presStyleIdx="0" presStyleCnt="1" custScaleX="244108">
        <dgm:presLayoutVars>
          <dgm:chMax val="1"/>
          <dgm:bulletEnabled val="1"/>
        </dgm:presLayoutVars>
      </dgm:prSet>
      <dgm:spPr/>
      <dgm:t>
        <a:bodyPr/>
        <a:lstStyle/>
        <a:p>
          <a:endParaRPr lang="en-US"/>
        </a:p>
      </dgm:t>
    </dgm:pt>
  </dgm:ptLst>
  <dgm:cxnLst>
    <dgm:cxn modelId="{6B22C8BC-3920-46A2-ABB5-E26CC98C3C69}" srcId="{7839B965-D19B-4FA5-8B33-2371333CABCE}" destId="{0786938E-DE3F-4DDF-87B3-D7DF668CD7C2}" srcOrd="0" destOrd="0" parTransId="{9239D9DC-6AC3-40A9-B38E-9380C5FAF7D3}" sibTransId="{AFF8A0DC-C1E6-4546-B07C-4017C490FCE0}"/>
    <dgm:cxn modelId="{1DF4CDAB-7AB0-435D-8955-2327F22B781A}" type="presOf" srcId="{0786938E-DE3F-4DDF-87B3-D7DF668CD7C2}" destId="{DB95FCEE-7DCC-495A-8758-D3D966509FD3}" srcOrd="0" destOrd="0" presId="urn:microsoft.com/office/officeart/2005/8/layout/vList5"/>
    <dgm:cxn modelId="{7078BC14-FD74-4013-8903-4614CD8E3395}" type="presOf" srcId="{7839B965-D19B-4FA5-8B33-2371333CABCE}" destId="{BF7AC181-E427-4904-90C3-532DAC7F888F}" srcOrd="0" destOrd="0" presId="urn:microsoft.com/office/officeart/2005/8/layout/vList5"/>
    <dgm:cxn modelId="{3AD7E865-DD2E-4739-A969-8114BE425C01}" type="presParOf" srcId="{BF7AC181-E427-4904-90C3-532DAC7F888F}" destId="{8771224F-3CC3-44C6-BCFB-2A245CA3C5C0}" srcOrd="0" destOrd="0" presId="urn:microsoft.com/office/officeart/2005/8/layout/vList5"/>
    <dgm:cxn modelId="{4A59BBE6-BDEA-4BAB-AB8C-F7FA47999291}" type="presParOf" srcId="{8771224F-3CC3-44C6-BCFB-2A245CA3C5C0}" destId="{DB95FCEE-7DCC-495A-8758-D3D966509FD3}" srcOrd="0" destOrd="0" presId="urn:microsoft.com/office/officeart/2005/8/layout/vList5"/>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type="round2SameRect" r:blip="" rot="90">
                    <dgm:adjLst/>
                  </dgm:shape>
                </dgm:if>
                <dgm:else name="Name12">
                  <dgm:shape xmlns:r="http://schemas.openxmlformats.org/officeDocument/2006/relationships" type="round2SameRect" r:blip="" rot="-90">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type="round2SameRect" r:blip="" rot="90">
                    <dgm:adjLst/>
                  </dgm:shape>
                </dgm:if>
                <dgm:else name="Name12">
                  <dgm:shape xmlns:r="http://schemas.openxmlformats.org/officeDocument/2006/relationships" type="round2SameRect" r:blip="" rot="-90">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p>
            <a:fld id="{1D8BD707-D9CF-40AE-B4C6-C98DA3205C09}" type="datetimeFigureOut">
              <a:rPr lang="en-US" smtClean="0"/>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lstStyle>
          <a:p>
            <a:fld id="{B6F15528-21DE-4FAA-801E-634DDDAF4B2B}" type="slidenum">
              <a:rPr lang="en-US" smtClean="0"/>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endParaRPr kumimoji="0" lang="en-US" smtClean="0"/>
          </a:p>
        </p:txBody>
      </p:sp>
      <p:sp>
        <p:nvSpPr>
          <p:cNvPr id="8" name="Date Placeholder 7"/>
          <p:cNvSpPr>
            <a:spLocks noGrp="1"/>
          </p:cNvSpPr>
          <p:nvPr>
            <p:ph type="dt" sz="half" idx="10"/>
          </p:nvPr>
        </p:nvSpPr>
        <p:spPr>
          <a:xfrm>
            <a:off x="5562600" y="6513670"/>
            <a:ext cx="3002280" cy="274320"/>
          </a:xfrm>
        </p:spPr>
        <p:txBody>
          <a:bodyPr vert="horz" rtlCol="0"/>
          <a:lstStyle/>
          <a:p>
            <a:fld id="{1D8BD707-D9CF-40AE-B4C6-C98DA3205C09}" type="datetimeFigureOut">
              <a:rPr lang="en-US" smtClean="0"/>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lstStyle>
          <a:p>
            <a:fld id="{B6F15528-21DE-4FAA-801E-634DDDAF4B2B}" type="slidenum">
              <a:rPr lang="en-US" smtClean="0"/>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p>
            <a:fld id="{B6F15528-21DE-4FAA-801E-634DDDAF4B2B}" type="slidenum">
              <a:rPr lang="en-US" smtClean="0"/>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endParaRPr kumimoji="0" lang="en-US" smtClean="0"/>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endParaRPr kumimoji="0" lang="en-US" smtClean="0"/>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endParaRPr kumimoji="0" lang="en-US" smtClean="0"/>
          </a:p>
        </p:txBody>
      </p:sp>
      <p:sp>
        <p:nvSpPr>
          <p:cNvPr id="4" name="Content Placeholder 3"/>
          <p:cNvSpPr>
            <a:spLocks noGrp="1"/>
          </p:cNvSpPr>
          <p:nvPr>
            <p:ph sz="half" idx="1"/>
          </p:nvPr>
        </p:nvSpPr>
        <p:spPr>
          <a:xfrm>
            <a:off x="228600" y="2209800"/>
            <a:ext cx="8666456" cy="3977640"/>
          </a:xfrm>
        </p:spPr>
        <p:txBody>
          <a:bodyPr/>
          <a:lstStyle>
            <a:lvl1pPr marL="292735">
              <a:defRPr sz="3200"/>
            </a:lvl1pPr>
            <a:lvl2pPr marL="594360">
              <a:defRPr sz="2800"/>
            </a:lvl2pPr>
            <a:lvl3pPr marL="822960">
              <a:defRPr sz="2400"/>
            </a:lvl3pPr>
            <a:lvl4pPr marL="1051560">
              <a:defRPr sz="2000"/>
            </a:lvl4pPr>
            <a:lvl5pPr marL="1261745">
              <a:defRPr sz="20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p>
            <a:fld id="{1D8BD707-D9CF-40AE-B4C6-C98DA3205C09}" type="datetimeFigureOut">
              <a:rPr lang="en-US" smtClean="0"/>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lstStyle>
          <a:p>
            <a:fld id="{B6F15528-21DE-4FAA-801E-634DDDAF4B2B}" type="slidenum">
              <a:rPr lang="en-US" smtClean="0"/>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endParaRPr kumimoji="0" lang="en-US" smtClean="0"/>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p>
            <a:fld id="{1D8BD707-D9CF-40AE-B4C6-C98DA3205C09}" type="datetimeFigureOut">
              <a:rPr lang="en-US" smtClean="0"/>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lstStyle>
          <a:p>
            <a:fld id="{B6F15528-21DE-4FAA-801E-634DDDAF4B2B}" type="slidenum">
              <a:rPr lang="en-US" smtClean="0"/>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lstStyle>
          <a:p>
            <a:fld id="{1D8BD707-D9CF-40AE-B4C6-C98DA3205C09}" type="datetimeFigureOut">
              <a:rPr lang="en-US" smtClean="0"/>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lstStyle>
          <a:p>
            <a:fld id="{B6F15528-21DE-4FAA-801E-634DDDAF4B2B}" type="slidenum">
              <a:rPr lang="en-US" smtClean="0"/>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en-US" smtClean="0"/>
              <a:t>Click to edit Master text styles</a:t>
            </a:r>
            <a:endParaRPr kumimoji="0" lang="en-US" smtClean="0"/>
          </a:p>
          <a:p>
            <a:pPr lvl="1" eaLnBrk="1" latinLnBrk="0" hangingPunct="1"/>
            <a:r>
              <a:rPr kumimoji="0" lang="en-US" smtClean="0"/>
              <a:t>Second level</a:t>
            </a:r>
            <a:endParaRPr kumimoji="0" lang="en-US" smtClean="0"/>
          </a:p>
          <a:p>
            <a:pPr lvl="2" eaLnBrk="1" latinLnBrk="0" hangingPunct="1"/>
            <a:r>
              <a:rPr kumimoji="0" lang="en-US" smtClean="0"/>
              <a:t>Third level</a:t>
            </a:r>
            <a:endParaRPr kumimoji="0" lang="en-US" smtClean="0"/>
          </a:p>
          <a:p>
            <a:pPr lvl="3" eaLnBrk="1" latinLnBrk="0" hangingPunct="1"/>
            <a:r>
              <a:rPr kumimoji="0" lang="en-US" smtClean="0"/>
              <a:t>Fourth level</a:t>
            </a:r>
            <a:endParaRPr kumimoji="0" lang="en-US" smtClean="0"/>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54610"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p:titleStyle>
    <p:bodyStyle>
      <a:lvl1pPr marL="292100" indent="-292100" algn="l" rtl="0" eaLnBrk="1" latinLnBrk="0" hangingPunct="1">
        <a:spcBef>
          <a:spcPts val="0"/>
        </a:spcBef>
        <a:buClr>
          <a:schemeClr val="accent1"/>
        </a:buClr>
        <a:buSzPct val="70000"/>
        <a:buFont typeface="Wingdings 2" panose="05020102010507070707"/>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1770" algn="l" rtl="0" eaLnBrk="1" latinLnBrk="0" hangingPunct="1">
        <a:spcBef>
          <a:spcPts val="400"/>
        </a:spcBef>
        <a:buClr>
          <a:schemeClr val="accent3"/>
        </a:buClr>
        <a:buSzPct val="100000"/>
        <a:buFont typeface="Wingdings 2" panose="05020102010507070707"/>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panose="05020102010507070707"/>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panose="05020102010507070707"/>
        <a:buChar char=""/>
        <a:defRPr kumimoji="0" sz="1900" kern="1200">
          <a:solidFill>
            <a:schemeClr val="tx1"/>
          </a:solidFill>
          <a:latin typeface="+mn-lt"/>
          <a:ea typeface="+mn-ea"/>
          <a:cs typeface="+mn-cs"/>
        </a:defRPr>
      </a:lvl5pPr>
      <a:lvl6pPr marL="1371600" indent="-173990" algn="l" rtl="0" eaLnBrk="1" latinLnBrk="0" hangingPunct="1">
        <a:spcBef>
          <a:spcPts val="400"/>
        </a:spcBef>
        <a:buClr>
          <a:schemeClr val="accent4"/>
        </a:buClr>
        <a:buFont typeface="Wingdings 2" panose="05020102010507070707"/>
        <a:buChar char=""/>
        <a:defRPr kumimoji="0" sz="1800" kern="1200" baseline="0">
          <a:solidFill>
            <a:schemeClr val="tx1"/>
          </a:solidFill>
          <a:latin typeface="+mn-lt"/>
          <a:ea typeface="+mn-ea"/>
          <a:cs typeface="+mn-cs"/>
        </a:defRPr>
      </a:lvl6pPr>
      <a:lvl7pPr marL="1554480" indent="-173990" algn="l" rtl="0" eaLnBrk="1" latinLnBrk="0" hangingPunct="1">
        <a:spcBef>
          <a:spcPts val="400"/>
        </a:spcBef>
        <a:buClr>
          <a:schemeClr val="accent4"/>
        </a:buClr>
        <a:buFont typeface="Wingdings 2" panose="05020102010507070707"/>
        <a:buChar char=""/>
        <a:defRPr kumimoji="0" sz="1600" kern="1200" baseline="0">
          <a:solidFill>
            <a:schemeClr val="tx1"/>
          </a:solidFill>
          <a:latin typeface="+mn-lt"/>
          <a:ea typeface="+mn-ea"/>
          <a:cs typeface="+mn-cs"/>
        </a:defRPr>
      </a:lvl7pPr>
      <a:lvl8pPr marL="1737360" indent="-173990" algn="l" rtl="0" eaLnBrk="1" latinLnBrk="0" hangingPunct="1">
        <a:spcBef>
          <a:spcPts val="400"/>
        </a:spcBef>
        <a:buClr>
          <a:schemeClr val="accent4"/>
        </a:buClr>
        <a:buFont typeface="Wingdings 2" panose="05020102010507070707"/>
        <a:buChar char=""/>
        <a:defRPr kumimoji="0" sz="1600" kern="1200" baseline="0">
          <a:solidFill>
            <a:schemeClr val="tx1"/>
          </a:solidFill>
          <a:latin typeface="+mn-lt"/>
          <a:ea typeface="+mn-ea"/>
          <a:cs typeface="+mn-cs"/>
        </a:defRPr>
      </a:lvl8pPr>
      <a:lvl9pPr marL="1920240" indent="-173990" algn="l" rtl="0" eaLnBrk="1" latinLnBrk="0" hangingPunct="1">
        <a:spcBef>
          <a:spcPts val="400"/>
        </a:spcBef>
        <a:buClr>
          <a:schemeClr val="accent4"/>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8.jpeg"/><Relationship Id="rId1" Type="http://schemas.openxmlformats.org/officeDocument/2006/relationships/image" Target="../media/image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3.jpeg"/><Relationship Id="rId1"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6.jpeg"/><Relationship Id="rId1" Type="http://schemas.openxmlformats.org/officeDocument/2006/relationships/image" Target="../media/image15.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1.jpeg"/><Relationship Id="rId1" Type="http://schemas.openxmlformats.org/officeDocument/2006/relationships/image" Target="../media/image20.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3.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4.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8.png"/><Relationship Id="rId1" Type="http://schemas.openxmlformats.org/officeDocument/2006/relationships/image" Target="../media/image27.jpe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jpeg"/><Relationship Id="rId1" Type="http://schemas.openxmlformats.org/officeDocument/2006/relationships/image" Target="../media/image29.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2.jpeg"/><Relationship Id="rId1" Type="http://schemas.openxmlformats.org/officeDocument/2006/relationships/image" Target="../media/image31.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9" Type="http://schemas.openxmlformats.org/officeDocument/2006/relationships/diagramColors" Target="../diagrams/colors2.xml"/><Relationship Id="rId8" Type="http://schemas.openxmlformats.org/officeDocument/2006/relationships/diagramQuickStyle" Target="../diagrams/quickStyle2.xml"/><Relationship Id="rId7" Type="http://schemas.openxmlformats.org/officeDocument/2006/relationships/diagramLayout" Target="../diagrams/layout2.xml"/><Relationship Id="rId6" Type="http://schemas.openxmlformats.org/officeDocument/2006/relationships/diagramData" Target="../diagrams/data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6" Type="http://schemas.openxmlformats.org/officeDocument/2006/relationships/slideLayout" Target="../slideLayouts/slideLayout2.xml"/><Relationship Id="rId15" Type="http://schemas.microsoft.com/office/2007/relationships/diagramDrawing" Target="../diagrams/drawing3.xml"/><Relationship Id="rId14" Type="http://schemas.openxmlformats.org/officeDocument/2006/relationships/diagramColors" Target="../diagrams/colors3.xml"/><Relationship Id="rId13" Type="http://schemas.openxmlformats.org/officeDocument/2006/relationships/diagramQuickStyle" Target="../diagrams/quickStyle3.xml"/><Relationship Id="rId12" Type="http://schemas.openxmlformats.org/officeDocument/2006/relationships/diagramLayout" Target="../diagrams/layout3.xml"/><Relationship Id="rId11" Type="http://schemas.openxmlformats.org/officeDocument/2006/relationships/diagramData" Target="../diagrams/data3.xml"/><Relationship Id="rId10" Type="http://schemas.microsoft.com/office/2007/relationships/diagramDrawing" Target="../diagrams/drawing2.xml"/><Relationship Id="rId1" Type="http://schemas.openxmlformats.org/officeDocument/2006/relationships/diagramData" Target="../diagrams/data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3.jpe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4.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5.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l"/>
            <a:r>
              <a:rPr lang="en-US" dirty="0" smtClean="0"/>
              <a:t>Errors and solutions in fabrication of removable partial denture </a:t>
            </a:r>
            <a:endParaRPr lang="en-US" dirty="0"/>
          </a:p>
        </p:txBody>
      </p:sp>
      <p:sp>
        <p:nvSpPr>
          <p:cNvPr id="3" name="Subtitle 2"/>
          <p:cNvSpPr>
            <a:spLocks noGrp="1"/>
          </p:cNvSpPr>
          <p:nvPr>
            <p:ph type="subTitle" idx="1"/>
          </p:nvPr>
        </p:nvSpPr>
        <p:spPr>
          <a:xfrm>
            <a:off x="2362200" y="3429000"/>
            <a:ext cx="6560234" cy="1752600"/>
          </a:xfrm>
          <a:solidFill>
            <a:schemeClr val="bg2">
              <a:lumMod val="50000"/>
            </a:schemeClr>
          </a:solidFill>
        </p:spPr>
        <p:txBody>
          <a:bodyPr>
            <a:normAutofit fontScale="70000" lnSpcReduction="20000"/>
          </a:bodyPr>
          <a:lstStyle/>
          <a:p>
            <a:endParaRPr lang="en-US" dirty="0" smtClean="0"/>
          </a:p>
          <a:p>
            <a:endParaRPr lang="en-US" dirty="0" smtClean="0"/>
          </a:p>
          <a:p>
            <a:r>
              <a:rPr lang="en-US" dirty="0" smtClean="0"/>
              <a:t>Presented by:</a:t>
            </a:r>
            <a:endParaRPr lang="en-US" dirty="0" smtClean="0"/>
          </a:p>
          <a:p>
            <a:r>
              <a:rPr lang="en-US" dirty="0" smtClean="0"/>
              <a:t>Dr. </a:t>
            </a:r>
            <a:r>
              <a:rPr lang="en-US" dirty="0" err="1" smtClean="0"/>
              <a:t>Ronak</a:t>
            </a:r>
            <a:r>
              <a:rPr lang="en-US" dirty="0" smtClean="0"/>
              <a:t> </a:t>
            </a:r>
            <a:r>
              <a:rPr lang="en-US" dirty="0" err="1" smtClean="0"/>
              <a:t>Choksi</a:t>
            </a:r>
            <a:r>
              <a:rPr lang="en-IN" altLang="en-US" dirty="0" err="1" smtClean="0"/>
              <a:t> (M.D.S)</a:t>
            </a:r>
            <a:r>
              <a:rPr lang="en-US" dirty="0" smtClean="0"/>
              <a:t> </a:t>
            </a:r>
            <a:endParaRPr lang="en-US" dirty="0" smtClean="0"/>
          </a:p>
          <a:p>
            <a:r>
              <a:rPr lang="en-US" dirty="0" smtClean="0"/>
              <a:t>Lecturer, Dept. Of </a:t>
            </a:r>
            <a:r>
              <a:rPr lang="en-US" dirty="0" err="1" smtClean="0"/>
              <a:t>Prosthodontics</a:t>
            </a:r>
            <a:endParaRPr lang="en-US" dirty="0" smtClean="0"/>
          </a:p>
          <a:p>
            <a:r>
              <a:rPr lang="en-US" dirty="0" smtClean="0"/>
              <a:t>AMC Dental College.</a:t>
            </a:r>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CONTENTS</a:t>
            </a:r>
            <a:endParaRPr lang="en-US" dirty="0"/>
          </a:p>
        </p:txBody>
      </p:sp>
      <p:sp>
        <p:nvSpPr>
          <p:cNvPr id="3" name="Content Placeholder 2"/>
          <p:cNvSpPr>
            <a:spLocks noGrp="1"/>
          </p:cNvSpPr>
          <p:nvPr>
            <p:ph idx="1"/>
          </p:nvPr>
        </p:nvSpPr>
        <p:spPr>
          <a:xfrm>
            <a:off x="381000" y="1981200"/>
            <a:ext cx="8229600" cy="4389120"/>
          </a:xfrm>
        </p:spPr>
        <p:txBody>
          <a:bodyPr>
            <a:normAutofit fontScale="92500" lnSpcReduction="10000"/>
          </a:bodyPr>
          <a:lstStyle/>
          <a:p>
            <a:pPr>
              <a:buFont typeface="Wingdings" panose="05000000000000000000" pitchFamily="2" charset="2"/>
              <a:buChar char="Ø"/>
            </a:pPr>
            <a:r>
              <a:rPr lang="en-US" dirty="0" smtClean="0">
                <a:latin typeface="Consolas" panose="020B0609020204030204" pitchFamily="49" charset="0"/>
              </a:rPr>
              <a:t>INTRODUCTION</a:t>
            </a:r>
            <a:endParaRPr lang="en-US" dirty="0" smtClean="0">
              <a:latin typeface="Consolas" panose="020B0609020204030204" pitchFamily="49" charset="0"/>
            </a:endParaRPr>
          </a:p>
          <a:p>
            <a:pPr>
              <a:buFont typeface="Wingdings" panose="05000000000000000000" pitchFamily="2" charset="2"/>
              <a:buChar char="Ø"/>
            </a:pPr>
            <a:r>
              <a:rPr lang="en-US" dirty="0" smtClean="0">
                <a:latin typeface="Consolas" panose="020B0609020204030204" pitchFamily="49" charset="0"/>
              </a:rPr>
              <a:t>FAILURES IN REMOVABLE PARTIAL DENTURE</a:t>
            </a:r>
            <a:endParaRPr lang="en-US" dirty="0" smtClean="0">
              <a:latin typeface="Consolas" panose="020B0609020204030204" pitchFamily="49" charset="0"/>
            </a:endParaRPr>
          </a:p>
          <a:p>
            <a:r>
              <a:rPr lang="en-US" dirty="0" smtClean="0">
                <a:latin typeface="Consolas" panose="020B0609020204030204" pitchFamily="49" charset="0"/>
              </a:rPr>
              <a:t>ESTHETIC FAILURES</a:t>
            </a:r>
            <a:endParaRPr lang="en-US" dirty="0" smtClean="0">
              <a:latin typeface="Consolas" panose="020B0609020204030204" pitchFamily="49" charset="0"/>
            </a:endParaRPr>
          </a:p>
          <a:p>
            <a:r>
              <a:rPr lang="en-US" dirty="0" smtClean="0">
                <a:latin typeface="Consolas" panose="020B0609020204030204" pitchFamily="49" charset="0"/>
              </a:rPr>
              <a:t>MECHANICAL FAILURES</a:t>
            </a:r>
            <a:endParaRPr lang="en-US" dirty="0" smtClean="0">
              <a:latin typeface="Consolas" panose="020B0609020204030204" pitchFamily="49" charset="0"/>
            </a:endParaRPr>
          </a:p>
          <a:p>
            <a:r>
              <a:rPr lang="en-US" dirty="0" smtClean="0">
                <a:latin typeface="Consolas" panose="020B0609020204030204" pitchFamily="49" charset="0"/>
              </a:rPr>
              <a:t>INTEGRATING FIXED AND REMOVABLE PROSTHESES</a:t>
            </a:r>
            <a:endParaRPr lang="en-US" dirty="0" smtClean="0">
              <a:latin typeface="Consolas" panose="020B0609020204030204" pitchFamily="49" charset="0"/>
            </a:endParaRPr>
          </a:p>
          <a:p>
            <a:r>
              <a:rPr lang="en-US" dirty="0" smtClean="0">
                <a:latin typeface="Consolas" panose="020B0609020204030204" pitchFamily="49" charset="0"/>
              </a:rPr>
              <a:t>I-BAR</a:t>
            </a:r>
            <a:endParaRPr lang="en-US" dirty="0" smtClean="0">
              <a:latin typeface="Consolas" panose="020B0609020204030204" pitchFamily="49" charset="0"/>
            </a:endParaRPr>
          </a:p>
          <a:p>
            <a:r>
              <a:rPr lang="en-US" dirty="0" smtClean="0">
                <a:latin typeface="Consolas" panose="020B0609020204030204" pitchFamily="49" charset="0"/>
              </a:rPr>
              <a:t>STRESSBREAKERS</a:t>
            </a:r>
            <a:endParaRPr lang="en-US" dirty="0" smtClean="0">
              <a:latin typeface="Consolas" panose="020B0609020204030204" pitchFamily="49" charset="0"/>
            </a:endParaRPr>
          </a:p>
          <a:p>
            <a:r>
              <a:rPr lang="en-US" dirty="0" smtClean="0">
                <a:latin typeface="Consolas" panose="020B0609020204030204" pitchFamily="49" charset="0"/>
              </a:rPr>
              <a:t>LABORATORY FAILURES(REVIEW BY RUDD AND RUDD)</a:t>
            </a:r>
            <a:endParaRPr lang="en-US" dirty="0" smtClean="0">
              <a:latin typeface="Consolas" panose="020B0609020204030204" pitchFamily="49" charset="0"/>
            </a:endParaRPr>
          </a:p>
          <a:p>
            <a:pPr algn="ctr"/>
            <a:endParaRPr lang="en-US" dirty="0" smtClean="0">
              <a:latin typeface="Consolas" panose="020B0609020204030204" pitchFamily="49" charset="0"/>
            </a:endParaRP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latin typeface="Consolas" panose="020B0609020204030204" pitchFamily="49" charset="0"/>
              </a:rPr>
              <a:t>SUMMARY</a:t>
            </a:r>
            <a:endParaRPr lang="en-US" dirty="0" smtClean="0">
              <a:latin typeface="Consolas" panose="020B0609020204030204" pitchFamily="49" charset="0"/>
            </a:endParaRPr>
          </a:p>
          <a:p>
            <a:pPr>
              <a:buFont typeface="Wingdings" panose="05000000000000000000" pitchFamily="2" charset="2"/>
              <a:buChar char="Ø"/>
            </a:pPr>
            <a:r>
              <a:rPr lang="en-US" dirty="0" smtClean="0">
                <a:latin typeface="Consolas" panose="020B0609020204030204" pitchFamily="49" charset="0"/>
              </a:rPr>
              <a:t>REVIEW OF LITERATURE</a:t>
            </a:r>
            <a:endParaRPr lang="en-US" dirty="0" smtClean="0">
              <a:latin typeface="Consolas" panose="020B0609020204030204" pitchFamily="49" charset="0"/>
            </a:endParaRPr>
          </a:p>
          <a:p>
            <a:pPr>
              <a:buFont typeface="Wingdings" panose="05000000000000000000" pitchFamily="2" charset="2"/>
              <a:buChar char="Ø"/>
            </a:pPr>
            <a:r>
              <a:rPr lang="en-US" dirty="0" smtClean="0">
                <a:latin typeface="Consolas" panose="020B0609020204030204" pitchFamily="49" charset="0"/>
              </a:rPr>
              <a:t>REFERENCES</a:t>
            </a:r>
            <a:endParaRPr lang="en-US" dirty="0" smtClean="0">
              <a:latin typeface="Consolas" panose="020B0609020204030204" pitchFamily="49" charset="0"/>
            </a:endParaRP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INTRODUCTION</a:t>
            </a:r>
            <a:endParaRPr lang="en-US" dirty="0"/>
          </a:p>
        </p:txBody>
      </p:sp>
      <p:sp>
        <p:nvSpPr>
          <p:cNvPr id="3" name="Content Placeholder 2"/>
          <p:cNvSpPr>
            <a:spLocks noGrp="1"/>
          </p:cNvSpPr>
          <p:nvPr>
            <p:ph idx="1"/>
          </p:nvPr>
        </p:nvSpPr>
        <p:spPr/>
        <p:txBody>
          <a:bodyPr>
            <a:normAutofit lnSpcReduction="10000"/>
          </a:bodyPr>
          <a:lstStyle/>
          <a:p>
            <a:r>
              <a:rPr lang="en-US" dirty="0" smtClean="0"/>
              <a:t>Removable partial prosthodontic treatment can offer exceptional satisfaction for both the patient and the </a:t>
            </a:r>
            <a:r>
              <a:rPr lang="en-US" dirty="0" err="1" smtClean="0"/>
              <a:t>prosthodontist</a:t>
            </a:r>
            <a:r>
              <a:rPr lang="en-US" dirty="0" smtClean="0"/>
              <a:t>.</a:t>
            </a:r>
            <a:endParaRPr lang="en-US" dirty="0" smtClean="0"/>
          </a:p>
          <a:p>
            <a:endParaRPr lang="en-US" dirty="0" smtClean="0"/>
          </a:p>
          <a:p>
            <a:r>
              <a:rPr lang="en-US" dirty="0" smtClean="0"/>
              <a:t> It can transform an unhealthy, unattractive dentition with poor function into a comfortable, healthy occlusion capable of giving years of further service while greatly enhancing esthetics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To achieve such success, however, requires meticulous attention to every detail from initial patient interview, through the active treatment phase, to a planned schedule of follow-up care.</a:t>
            </a:r>
            <a:endParaRPr lang="en-US" dirty="0" smtClean="0"/>
          </a:p>
          <a:p>
            <a:endParaRPr lang="en-US" dirty="0" smtClean="0"/>
          </a:p>
          <a:p>
            <a:endParaRPr lang="en-US" dirty="0" smtClean="0"/>
          </a:p>
          <a:p>
            <a:r>
              <a:rPr lang="en-US" dirty="0" smtClean="0"/>
              <a:t>Failure to achieve the desired specifications for function and esthetics would result in failure of the prosthesis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Murphy’s Laws</a:t>
            </a:r>
            <a:endParaRPr lang="en-US" dirty="0"/>
          </a:p>
        </p:txBody>
      </p:sp>
      <p:sp>
        <p:nvSpPr>
          <p:cNvPr id="3" name="Content Placeholder 2"/>
          <p:cNvSpPr>
            <a:spLocks noGrp="1"/>
          </p:cNvSpPr>
          <p:nvPr>
            <p:ph idx="1"/>
          </p:nvPr>
        </p:nvSpPr>
        <p:spPr/>
        <p:txBody>
          <a:bodyPr/>
          <a:lstStyle/>
          <a:p>
            <a:r>
              <a:rPr lang="en-US" dirty="0" smtClean="0"/>
              <a:t>There is never enough time to do it correctly in the first place, but always plenty of time to do it over.</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Good technique demands that everyone involved give adequate attention to all details required for safe and efficient operations. This means that good dentistry depends on the integrity, knowledge, and skills possessed by the entire dental team.</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 great force working against good technique is the habit of taking shortcuts. Shortcuts are risky attempts to save time by modifying a proven procedure.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fontScale="90000"/>
          </a:bodyPr>
          <a:lstStyle/>
          <a:p>
            <a:pPr algn="ctr"/>
            <a:br>
              <a:rPr lang="en-US" b="1" dirty="0" smtClean="0"/>
            </a:br>
            <a:br>
              <a:rPr lang="en-US" b="1" dirty="0" smtClean="0"/>
            </a:br>
            <a:br>
              <a:rPr lang="en-US" b="1" dirty="0" smtClean="0"/>
            </a:br>
            <a:br>
              <a:rPr lang="en-US" b="1" dirty="0" smtClean="0"/>
            </a:br>
            <a:br>
              <a:rPr lang="en-US" b="1" dirty="0" smtClean="0"/>
            </a:br>
            <a:br>
              <a:rPr lang="en-US" b="1" dirty="0" smtClean="0"/>
            </a:br>
            <a:br>
              <a:rPr lang="en-US" b="1" dirty="0" smtClean="0"/>
            </a:br>
            <a:br>
              <a:rPr lang="en-US" b="1" dirty="0" smtClean="0"/>
            </a:br>
            <a:r>
              <a:rPr lang="en-US" sz="3100" b="1" dirty="0" smtClean="0"/>
              <a:t>Classification</a:t>
            </a:r>
            <a:br>
              <a:rPr lang="en-US" dirty="0" smtClean="0"/>
            </a:br>
            <a:endParaRPr lang="en-US" dirty="0"/>
          </a:p>
        </p:txBody>
      </p:sp>
      <p:sp>
        <p:nvSpPr>
          <p:cNvPr id="3" name="Content Placeholder 2"/>
          <p:cNvSpPr>
            <a:spLocks noGrp="1"/>
          </p:cNvSpPr>
          <p:nvPr>
            <p:ph idx="1"/>
          </p:nvPr>
        </p:nvSpPr>
        <p:spPr>
          <a:xfrm>
            <a:off x="457200" y="685800"/>
            <a:ext cx="8229600" cy="5715000"/>
          </a:xfrm>
        </p:spPr>
        <p:txBody>
          <a:bodyPr>
            <a:noAutofit/>
          </a:bodyPr>
          <a:lstStyle/>
          <a:p>
            <a:pPr>
              <a:buNone/>
            </a:pPr>
            <a:r>
              <a:rPr lang="en-US" sz="2800" b="1" dirty="0" smtClean="0"/>
              <a:t>Mechanical failure RPD</a:t>
            </a:r>
            <a:endParaRPr lang="en-US" sz="2800" dirty="0" smtClean="0"/>
          </a:p>
          <a:p>
            <a:r>
              <a:rPr lang="en-US" sz="2800" dirty="0" smtClean="0"/>
              <a:t>Failure of solder joints </a:t>
            </a:r>
            <a:endParaRPr lang="en-US" sz="2800" dirty="0" smtClean="0"/>
          </a:p>
          <a:p>
            <a:r>
              <a:rPr lang="en-US" sz="2800" dirty="0" smtClean="0"/>
              <a:t>Distortion </a:t>
            </a:r>
            <a:endParaRPr lang="en-US" sz="2800" dirty="0" smtClean="0"/>
          </a:p>
          <a:p>
            <a:r>
              <a:rPr lang="en-US" sz="2800" dirty="0" smtClean="0"/>
              <a:t>Improper design</a:t>
            </a:r>
            <a:endParaRPr lang="en-US" sz="2800" dirty="0" smtClean="0"/>
          </a:p>
          <a:p>
            <a:pPr>
              <a:buNone/>
            </a:pPr>
            <a:r>
              <a:rPr lang="en-US" sz="2800" b="1" dirty="0" smtClean="0"/>
              <a:t>Changes in the abutment tooth</a:t>
            </a:r>
            <a:endParaRPr lang="en-US" sz="2800" dirty="0" smtClean="0"/>
          </a:p>
          <a:p>
            <a:r>
              <a:rPr lang="en-US" sz="2800" dirty="0" smtClean="0"/>
              <a:t>Periodontal disease</a:t>
            </a:r>
            <a:endParaRPr lang="en-US" sz="2800" dirty="0" smtClean="0"/>
          </a:p>
          <a:p>
            <a:r>
              <a:rPr lang="en-US" sz="2800" dirty="0" smtClean="0"/>
              <a:t>Problems with the pulp</a:t>
            </a:r>
            <a:endParaRPr lang="en-US" sz="2800" dirty="0" smtClean="0"/>
          </a:p>
          <a:p>
            <a:r>
              <a:rPr lang="en-US" sz="2800" dirty="0" smtClean="0"/>
              <a:t>Caries</a:t>
            </a:r>
            <a:endParaRPr lang="en-US" sz="2800" dirty="0" smtClean="0"/>
          </a:p>
          <a:p>
            <a:r>
              <a:rPr lang="en-US" sz="2800" dirty="0" smtClean="0"/>
              <a:t>Movement of the tooth</a:t>
            </a:r>
            <a:endParaRPr lang="en-US" sz="2800" dirty="0" smtClean="0"/>
          </a:p>
          <a:p>
            <a:pPr>
              <a:buNone/>
            </a:pPr>
            <a:r>
              <a:rPr lang="en-US" sz="2800" b="1" dirty="0" smtClean="0"/>
              <a:t>Esthetic  problems</a:t>
            </a:r>
            <a:endParaRPr lang="en-US" sz="2800" b="1" dirty="0" smtClean="0"/>
          </a:p>
          <a:p>
            <a:pPr>
              <a:buSzPct val="120000"/>
              <a:buFont typeface="Arial" panose="020B0604020202020204" pitchFamily="34" charset="0"/>
              <a:buChar char="•"/>
            </a:pPr>
            <a:r>
              <a:rPr lang="en-US" sz="2800" dirty="0" smtClean="0"/>
              <a:t>Flange design</a:t>
            </a:r>
            <a:endParaRPr lang="en-US" sz="2800" dirty="0" smtClean="0"/>
          </a:p>
          <a:p>
            <a:pPr>
              <a:buSzPct val="120000"/>
              <a:buFont typeface="Arial" panose="020B0604020202020204" pitchFamily="34" charset="0"/>
              <a:buChar char="•"/>
            </a:pPr>
            <a:r>
              <a:rPr lang="en-US" sz="2800" dirty="0" smtClean="0"/>
              <a:t>Framework</a:t>
            </a:r>
            <a:endParaRPr lang="en-US" sz="2800" dirty="0" smtClean="0"/>
          </a:p>
          <a:p>
            <a:pPr>
              <a:buSzPct val="120000"/>
              <a:buNone/>
            </a:pPr>
            <a:r>
              <a:rPr lang="en-US" sz="2800" b="1" dirty="0" smtClean="0"/>
              <a:t>Occlusal problems</a:t>
            </a:r>
            <a:endParaRPr lang="en-US" sz="2800" b="1" dirty="0" smtClean="0"/>
          </a:p>
          <a:p>
            <a:pPr>
              <a:buNone/>
            </a:pPr>
            <a:r>
              <a:rPr lang="en-US" sz="2800" b="1" dirty="0" smtClean="0"/>
              <a:t>Miscellaneous failures</a:t>
            </a:r>
            <a:endParaRPr lang="en-US" sz="2800" b="1" dirty="0" smtClean="0"/>
          </a:p>
          <a:p>
            <a:pPr>
              <a:buNone/>
            </a:pPr>
            <a:endParaRPr lang="en-US" sz="2800" b="1" dirty="0" smtClean="0"/>
          </a:p>
          <a:p>
            <a:pPr>
              <a:buNone/>
            </a:pPr>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646238"/>
          <a:ext cx="8229600" cy="4160838"/>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1386946">
                <a:tc>
                  <a:txBody>
                    <a:bodyPr/>
                    <a:lstStyle/>
                    <a:p>
                      <a:endParaRPr lang="en-US" dirty="0"/>
                    </a:p>
                  </a:txBody>
                  <a:tcPr>
                    <a:solidFill>
                      <a:schemeClr val="tx2"/>
                    </a:solidFill>
                  </a:tcPr>
                </a:tc>
                <a:tc>
                  <a:txBody>
                    <a:bodyPr/>
                    <a:lstStyle/>
                    <a:p>
                      <a:r>
                        <a:rPr lang="en-US" dirty="0" smtClean="0">
                          <a:solidFill>
                            <a:srgbClr val="FF0000"/>
                          </a:solidFill>
                        </a:rPr>
                        <a:t>Lack stability</a:t>
                      </a:r>
                      <a:endParaRPr lang="en-US" dirty="0">
                        <a:solidFill>
                          <a:srgbClr val="FF0000"/>
                        </a:solidFill>
                      </a:endParaRPr>
                    </a:p>
                  </a:txBody>
                  <a:tcPr>
                    <a:solidFill>
                      <a:schemeClr val="bg2">
                        <a:lumMod val="90000"/>
                      </a:schemeClr>
                    </a:solidFill>
                  </a:tcPr>
                </a:tc>
                <a:tc>
                  <a:txBody>
                    <a:bodyPr/>
                    <a:lstStyle/>
                    <a:p>
                      <a:r>
                        <a:rPr lang="en-US" dirty="0" smtClean="0">
                          <a:solidFill>
                            <a:schemeClr val="tx1"/>
                          </a:solidFill>
                        </a:rPr>
                        <a:t>Lack rigidity</a:t>
                      </a:r>
                      <a:endParaRPr lang="en-US" dirty="0">
                        <a:solidFill>
                          <a:schemeClr val="tx1"/>
                        </a:solidFill>
                      </a:endParaRPr>
                    </a:p>
                  </a:txBody>
                  <a:tcPr>
                    <a:solidFill>
                      <a:schemeClr val="bg2">
                        <a:lumMod val="90000"/>
                      </a:schemeClr>
                    </a:solidFill>
                  </a:tcPr>
                </a:tc>
                <a:tc>
                  <a:txBody>
                    <a:bodyPr/>
                    <a:lstStyle/>
                    <a:p>
                      <a:r>
                        <a:rPr lang="en-US" dirty="0" smtClean="0">
                          <a:solidFill>
                            <a:schemeClr val="tx1"/>
                          </a:solidFill>
                        </a:rPr>
                        <a:t>Lack retention</a:t>
                      </a:r>
                      <a:endParaRPr lang="en-US" dirty="0">
                        <a:solidFill>
                          <a:schemeClr val="tx1"/>
                        </a:solidFill>
                      </a:endParaRPr>
                    </a:p>
                  </a:txBody>
                  <a:tcPr>
                    <a:solidFill>
                      <a:schemeClr val="bg2">
                        <a:lumMod val="90000"/>
                      </a:schemeClr>
                    </a:solidFill>
                  </a:tcPr>
                </a:tc>
                <a:tc>
                  <a:txBody>
                    <a:bodyPr/>
                    <a:lstStyle/>
                    <a:p>
                      <a:r>
                        <a:rPr lang="en-US" dirty="0" smtClean="0">
                          <a:solidFill>
                            <a:schemeClr val="tx1"/>
                          </a:solidFill>
                        </a:rPr>
                        <a:t>Reline/adhesive</a:t>
                      </a:r>
                      <a:endParaRPr lang="en-US" dirty="0">
                        <a:solidFill>
                          <a:schemeClr val="tx1"/>
                        </a:solidFill>
                      </a:endParaRPr>
                    </a:p>
                  </a:txBody>
                  <a:tcPr>
                    <a:solidFill>
                      <a:schemeClr val="bg2">
                        <a:lumMod val="90000"/>
                      </a:schemeClr>
                    </a:solidFill>
                  </a:tcPr>
                </a:tc>
                <a:tc>
                  <a:txBody>
                    <a:bodyPr/>
                    <a:lstStyle/>
                    <a:p>
                      <a:r>
                        <a:rPr lang="en-US" dirty="0" smtClean="0">
                          <a:solidFill>
                            <a:schemeClr val="tx1"/>
                          </a:solidFill>
                        </a:rPr>
                        <a:t>Excessive wear</a:t>
                      </a:r>
                      <a:endParaRPr lang="en-US" dirty="0">
                        <a:solidFill>
                          <a:schemeClr val="tx1"/>
                        </a:solidFill>
                      </a:endParaRPr>
                    </a:p>
                  </a:txBody>
                  <a:tcPr>
                    <a:solidFill>
                      <a:schemeClr val="bg2">
                        <a:lumMod val="90000"/>
                      </a:schemeClr>
                    </a:solidFill>
                  </a:tcPr>
                </a:tc>
              </a:tr>
              <a:tr h="1386946">
                <a:tc>
                  <a:txBody>
                    <a:bodyPr/>
                    <a:lstStyle/>
                    <a:p>
                      <a:r>
                        <a:rPr lang="en-US" dirty="0" smtClean="0"/>
                        <a:t>Maxillary</a:t>
                      </a:r>
                      <a:r>
                        <a:rPr lang="en-US" baseline="0" dirty="0" smtClean="0"/>
                        <a:t> RPD</a:t>
                      </a:r>
                      <a:endParaRPr lang="en-US" dirty="0"/>
                    </a:p>
                  </a:txBody>
                  <a:tcPr>
                    <a:solidFill>
                      <a:schemeClr val="tx2"/>
                    </a:solidFill>
                  </a:tcPr>
                </a:tc>
                <a:tc>
                  <a:txBody>
                    <a:bodyPr/>
                    <a:lstStyle/>
                    <a:p>
                      <a:r>
                        <a:rPr lang="en-US" dirty="0" smtClean="0">
                          <a:solidFill>
                            <a:srgbClr val="FFFF00"/>
                          </a:solidFill>
                        </a:rPr>
                        <a:t>43.9%</a:t>
                      </a:r>
                      <a:endParaRPr lang="en-US" dirty="0">
                        <a:solidFill>
                          <a:srgbClr val="FFFF00"/>
                        </a:solidFill>
                      </a:endParaRPr>
                    </a:p>
                  </a:txBody>
                  <a:tcPr>
                    <a:solidFill>
                      <a:schemeClr val="bg2">
                        <a:lumMod val="90000"/>
                      </a:schemeClr>
                    </a:solidFill>
                  </a:tcPr>
                </a:tc>
                <a:tc>
                  <a:txBody>
                    <a:bodyPr/>
                    <a:lstStyle/>
                    <a:p>
                      <a:r>
                        <a:rPr lang="en-US" dirty="0" smtClean="0">
                          <a:solidFill>
                            <a:srgbClr val="FFFF00"/>
                          </a:solidFill>
                        </a:rPr>
                        <a:t>24.3%</a:t>
                      </a:r>
                      <a:endParaRPr lang="en-US" dirty="0">
                        <a:solidFill>
                          <a:srgbClr val="FFFF00"/>
                        </a:solidFill>
                      </a:endParaRPr>
                    </a:p>
                  </a:txBody>
                  <a:tcPr>
                    <a:solidFill>
                      <a:schemeClr val="bg2">
                        <a:lumMod val="90000"/>
                      </a:schemeClr>
                    </a:solidFill>
                  </a:tcPr>
                </a:tc>
                <a:tc>
                  <a:txBody>
                    <a:bodyPr/>
                    <a:lstStyle/>
                    <a:p>
                      <a:r>
                        <a:rPr lang="en-US" dirty="0" smtClean="0">
                          <a:solidFill>
                            <a:srgbClr val="FFFF00"/>
                          </a:solidFill>
                        </a:rPr>
                        <a:t>6.2%</a:t>
                      </a:r>
                      <a:endParaRPr lang="en-US" dirty="0">
                        <a:solidFill>
                          <a:srgbClr val="FFFF00"/>
                        </a:solidFill>
                      </a:endParaRPr>
                    </a:p>
                  </a:txBody>
                  <a:tcPr>
                    <a:solidFill>
                      <a:schemeClr val="bg2">
                        <a:lumMod val="90000"/>
                      </a:schemeClr>
                    </a:solidFill>
                  </a:tcPr>
                </a:tc>
                <a:tc>
                  <a:txBody>
                    <a:bodyPr/>
                    <a:lstStyle/>
                    <a:p>
                      <a:r>
                        <a:rPr lang="en-US" dirty="0" smtClean="0">
                          <a:solidFill>
                            <a:srgbClr val="FFFF00"/>
                          </a:solidFill>
                        </a:rPr>
                        <a:t>3.9%</a:t>
                      </a:r>
                      <a:endParaRPr lang="en-US" dirty="0">
                        <a:solidFill>
                          <a:srgbClr val="FFFF00"/>
                        </a:solidFill>
                      </a:endParaRPr>
                    </a:p>
                  </a:txBody>
                  <a:tcPr>
                    <a:solidFill>
                      <a:schemeClr val="bg2">
                        <a:lumMod val="90000"/>
                      </a:schemeClr>
                    </a:solidFill>
                  </a:tcPr>
                </a:tc>
                <a:tc>
                  <a:txBody>
                    <a:bodyPr/>
                    <a:lstStyle/>
                    <a:p>
                      <a:r>
                        <a:rPr lang="en-US" dirty="0" smtClean="0">
                          <a:solidFill>
                            <a:srgbClr val="FFFF00"/>
                          </a:solidFill>
                        </a:rPr>
                        <a:t>21.6%</a:t>
                      </a:r>
                      <a:endParaRPr lang="en-US" dirty="0">
                        <a:solidFill>
                          <a:srgbClr val="FFFF00"/>
                        </a:solidFill>
                      </a:endParaRPr>
                    </a:p>
                  </a:txBody>
                  <a:tcPr>
                    <a:solidFill>
                      <a:schemeClr val="bg2">
                        <a:lumMod val="90000"/>
                      </a:schemeClr>
                    </a:solidFill>
                  </a:tcPr>
                </a:tc>
              </a:tr>
              <a:tr h="1386946">
                <a:tc>
                  <a:txBody>
                    <a:bodyPr/>
                    <a:lstStyle/>
                    <a:p>
                      <a:r>
                        <a:rPr lang="en-US" dirty="0" smtClean="0"/>
                        <a:t>Mandibular RPD</a:t>
                      </a:r>
                      <a:endParaRPr lang="en-US" dirty="0"/>
                    </a:p>
                  </a:txBody>
                  <a:tcPr>
                    <a:solidFill>
                      <a:schemeClr val="tx2"/>
                    </a:solidFill>
                  </a:tcPr>
                </a:tc>
                <a:tc>
                  <a:txBody>
                    <a:bodyPr/>
                    <a:lstStyle/>
                    <a:p>
                      <a:r>
                        <a:rPr lang="en-US" dirty="0" smtClean="0">
                          <a:solidFill>
                            <a:srgbClr val="FFFF00"/>
                          </a:solidFill>
                        </a:rPr>
                        <a:t>38.2%</a:t>
                      </a:r>
                      <a:endParaRPr lang="en-US" dirty="0">
                        <a:solidFill>
                          <a:srgbClr val="FFFF00"/>
                        </a:solidFill>
                      </a:endParaRPr>
                    </a:p>
                  </a:txBody>
                  <a:tcPr>
                    <a:solidFill>
                      <a:schemeClr val="bg2">
                        <a:lumMod val="90000"/>
                      </a:schemeClr>
                    </a:solidFill>
                  </a:tcPr>
                </a:tc>
                <a:tc>
                  <a:txBody>
                    <a:bodyPr/>
                    <a:lstStyle/>
                    <a:p>
                      <a:r>
                        <a:rPr lang="en-US" dirty="0" smtClean="0">
                          <a:solidFill>
                            <a:srgbClr val="FFFF00"/>
                          </a:solidFill>
                        </a:rPr>
                        <a:t>13.2%</a:t>
                      </a:r>
                      <a:endParaRPr lang="en-US" dirty="0">
                        <a:solidFill>
                          <a:srgbClr val="FFFF00"/>
                        </a:solidFill>
                      </a:endParaRPr>
                    </a:p>
                  </a:txBody>
                  <a:tcPr>
                    <a:solidFill>
                      <a:schemeClr val="bg2">
                        <a:lumMod val="90000"/>
                      </a:schemeClr>
                    </a:solidFill>
                  </a:tcPr>
                </a:tc>
                <a:tc>
                  <a:txBody>
                    <a:bodyPr/>
                    <a:lstStyle/>
                    <a:p>
                      <a:r>
                        <a:rPr lang="en-US" dirty="0" smtClean="0">
                          <a:solidFill>
                            <a:srgbClr val="FFFF00"/>
                          </a:solidFill>
                        </a:rPr>
                        <a:t>21.2%</a:t>
                      </a:r>
                      <a:endParaRPr lang="en-US" dirty="0">
                        <a:solidFill>
                          <a:srgbClr val="FFFF00"/>
                        </a:solidFill>
                      </a:endParaRPr>
                    </a:p>
                  </a:txBody>
                  <a:tcPr>
                    <a:solidFill>
                      <a:schemeClr val="bg2">
                        <a:lumMod val="90000"/>
                      </a:schemeClr>
                    </a:solidFill>
                  </a:tcPr>
                </a:tc>
                <a:tc>
                  <a:txBody>
                    <a:bodyPr/>
                    <a:lstStyle/>
                    <a:p>
                      <a:r>
                        <a:rPr lang="en-US" dirty="0" smtClean="0">
                          <a:solidFill>
                            <a:srgbClr val="FFFF00"/>
                          </a:solidFill>
                        </a:rPr>
                        <a:t>21.6%</a:t>
                      </a:r>
                      <a:endParaRPr lang="en-US" dirty="0">
                        <a:solidFill>
                          <a:srgbClr val="FFFF00"/>
                        </a:solidFill>
                      </a:endParaRPr>
                    </a:p>
                  </a:txBody>
                  <a:tcPr>
                    <a:solidFill>
                      <a:schemeClr val="bg2">
                        <a:lumMod val="90000"/>
                      </a:schemeClr>
                    </a:solidFill>
                  </a:tcPr>
                </a:tc>
                <a:tc>
                  <a:txBody>
                    <a:bodyPr/>
                    <a:lstStyle/>
                    <a:p>
                      <a:r>
                        <a:rPr lang="en-US" dirty="0" smtClean="0">
                          <a:solidFill>
                            <a:srgbClr val="FFFF00"/>
                          </a:solidFill>
                        </a:rPr>
                        <a:t>7.1%</a:t>
                      </a:r>
                      <a:endParaRPr lang="en-US" dirty="0">
                        <a:solidFill>
                          <a:srgbClr val="FFFF00"/>
                        </a:solidFill>
                      </a:endParaRPr>
                    </a:p>
                  </a:txBody>
                  <a:tcPr>
                    <a:solidFill>
                      <a:schemeClr val="bg2">
                        <a:lumMod val="90000"/>
                      </a:schemeClr>
                    </a:soli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Mechanical failures</a:t>
            </a:r>
            <a:endParaRPr lang="en-US" dirty="0"/>
          </a:p>
        </p:txBody>
      </p:sp>
      <p:sp>
        <p:nvSpPr>
          <p:cNvPr id="3" name="Content Placeholder 2"/>
          <p:cNvSpPr>
            <a:spLocks noGrp="1"/>
          </p:cNvSpPr>
          <p:nvPr>
            <p:ph idx="1"/>
          </p:nvPr>
        </p:nvSpPr>
        <p:spPr/>
        <p:txBody>
          <a:bodyPr>
            <a:normAutofit/>
          </a:bodyPr>
          <a:lstStyle/>
          <a:p>
            <a:pPr algn="ctr">
              <a:buNone/>
            </a:pPr>
            <a:endParaRPr lang="en-US" sz="4000" dirty="0" smtClean="0">
              <a:solidFill>
                <a:srgbClr val="FFFF00"/>
              </a:solidFill>
            </a:endParaRPr>
          </a:p>
          <a:p>
            <a:pPr algn="ctr">
              <a:buNone/>
            </a:pPr>
            <a:r>
              <a:rPr lang="en-US" sz="4000" dirty="0" smtClean="0">
                <a:solidFill>
                  <a:srgbClr val="FFFF00"/>
                </a:solidFill>
              </a:rPr>
              <a:t>Improper design </a:t>
            </a:r>
            <a:endParaRPr lang="en-US" sz="4000" dirty="0">
              <a:solidFill>
                <a:srgbClr val="FFFF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pPr algn="ctr"/>
            <a:r>
              <a:rPr lang="en-US" dirty="0" smtClean="0"/>
              <a:t>Basic design considerations</a:t>
            </a:r>
            <a:endParaRPr lang="en-US" dirty="0"/>
          </a:p>
        </p:txBody>
      </p:sp>
      <p:pic>
        <p:nvPicPr>
          <p:cNvPr id="1026" name="Picture 2" descr="C:\Documents and Settings\Dr.Praful\Desktop\New Folder (2)\DSC02881.JPG"/>
          <p:cNvPicPr>
            <a:picLocks noGrp="1" noChangeAspect="1" noChangeArrowheads="1"/>
          </p:cNvPicPr>
          <p:nvPr>
            <p:ph idx="1"/>
          </p:nvPr>
        </p:nvPicPr>
        <p:blipFill>
          <a:blip r:embed="rId1" cstate="print">
            <a:lum bright="20000"/>
          </a:blip>
          <a:srcRect/>
          <a:stretch>
            <a:fillRect/>
          </a:stretch>
        </p:blipFill>
        <p:spPr bwMode="auto">
          <a:xfrm>
            <a:off x="228600" y="1143000"/>
            <a:ext cx="4064000" cy="3048000"/>
          </a:xfrm>
          <a:prstGeom prst="rect">
            <a:avLst/>
          </a:prstGeom>
          <a:noFill/>
          <a:ln>
            <a:solidFill>
              <a:schemeClr val="tx2">
                <a:lumMod val="75000"/>
              </a:schemeClr>
            </a:solidFill>
          </a:ln>
        </p:spPr>
      </p:pic>
      <p:pic>
        <p:nvPicPr>
          <p:cNvPr id="6" name="Picture 2" descr="C:\Documents and Settings\Dr.Praful\Desktop\New Folder (2)\DSC02883.JPG"/>
          <p:cNvPicPr>
            <a:picLocks noChangeAspect="1" noChangeArrowheads="1"/>
          </p:cNvPicPr>
          <p:nvPr/>
        </p:nvPicPr>
        <p:blipFill>
          <a:blip r:embed="rId2" cstate="print">
            <a:lum bright="10000"/>
          </a:blip>
          <a:srcRect/>
          <a:stretch>
            <a:fillRect/>
          </a:stretch>
        </p:blipFill>
        <p:spPr bwMode="auto">
          <a:xfrm>
            <a:off x="4495800" y="3429000"/>
            <a:ext cx="3810000" cy="2857500"/>
          </a:xfrm>
          <a:prstGeom prst="rect">
            <a:avLst/>
          </a:prstGeom>
          <a:noFill/>
          <a:ln>
            <a:solidFill>
              <a:schemeClr val="tx2">
                <a:lumMod val="75000"/>
              </a:schemeClr>
            </a:solid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1" name="Picture 3" descr="C:\Documents and Settings\Dr.Praful\Desktop\New Folder (2)\DSC02885.JPG"/>
          <p:cNvPicPr>
            <a:picLocks noGrp="1" noChangeAspect="1" noChangeArrowheads="1"/>
          </p:cNvPicPr>
          <p:nvPr>
            <p:ph idx="1"/>
          </p:nvPr>
        </p:nvPicPr>
        <p:blipFill>
          <a:blip r:embed="rId1" cstate="print">
            <a:lum bright="20000"/>
          </a:blip>
          <a:srcRect/>
          <a:stretch>
            <a:fillRect/>
          </a:stretch>
        </p:blipFill>
        <p:spPr bwMode="auto">
          <a:xfrm>
            <a:off x="381000" y="685800"/>
            <a:ext cx="3886200" cy="2914650"/>
          </a:xfrm>
          <a:prstGeom prst="rect">
            <a:avLst/>
          </a:prstGeom>
          <a:noFill/>
          <a:ln>
            <a:solidFill>
              <a:schemeClr val="tx2">
                <a:lumMod val="75000"/>
              </a:schemeClr>
            </a:solidFill>
          </a:ln>
        </p:spPr>
      </p:pic>
      <p:pic>
        <p:nvPicPr>
          <p:cNvPr id="8" name="Picture 2" descr="C:\Documents and Settings\Dr.Praful\Desktop\New Folder (2)\DSC02886.JPG"/>
          <p:cNvPicPr>
            <a:picLocks noChangeAspect="1" noChangeArrowheads="1"/>
          </p:cNvPicPr>
          <p:nvPr/>
        </p:nvPicPr>
        <p:blipFill>
          <a:blip r:embed="rId2" cstate="print">
            <a:lum bright="20000"/>
          </a:blip>
          <a:srcRect/>
          <a:stretch>
            <a:fillRect/>
          </a:stretch>
        </p:blipFill>
        <p:spPr bwMode="auto">
          <a:xfrm>
            <a:off x="4495800" y="3276600"/>
            <a:ext cx="4374092" cy="3280569"/>
          </a:xfrm>
          <a:prstGeom prst="rect">
            <a:avLst/>
          </a:prstGeom>
          <a:noFill/>
          <a:ln>
            <a:solidFill>
              <a:schemeClr val="tx2">
                <a:lumMod val="75000"/>
              </a:schemeClr>
            </a:solid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accent1"/>
                </a:solidFill>
              </a:rPr>
              <a:t>DOS AND DON’TS OF DESIGN</a:t>
            </a:r>
            <a:endParaRPr lang="en-US" dirty="0">
              <a:solidFill>
                <a:schemeClr val="accent1"/>
              </a:solidFill>
            </a:endParaRPr>
          </a:p>
        </p:txBody>
      </p:sp>
      <p:sp>
        <p:nvSpPr>
          <p:cNvPr id="26626" name="Content Placeholder 2"/>
          <p:cNvSpPr>
            <a:spLocks noGrp="1"/>
          </p:cNvSpPr>
          <p:nvPr>
            <p:ph idx="1"/>
          </p:nvPr>
        </p:nvSpPr>
        <p:spPr/>
        <p:txBody>
          <a:bodyPr/>
          <a:lstStyle/>
          <a:p>
            <a:pPr marL="582930" indent="-514350" eaLnBrk="1" hangingPunct="1">
              <a:buClrTx/>
              <a:buFont typeface="Georgia" panose="02040502050405020303" pitchFamily="18" charset="0"/>
              <a:buAutoNum type="arabicPeriod"/>
            </a:pPr>
            <a:r>
              <a:rPr lang="en-US" dirty="0" smtClean="0"/>
              <a:t>Complete evaluation of every tooth, and the composition and materials of the opposing occlusion</a:t>
            </a:r>
            <a:endParaRPr lang="en-US" dirty="0" smtClean="0"/>
          </a:p>
          <a:p>
            <a:pPr marL="582930" indent="-514350" eaLnBrk="1" hangingPunct="1">
              <a:buClrTx/>
              <a:buFont typeface="Georgia" panose="02040502050405020303" pitchFamily="18" charset="0"/>
              <a:buAutoNum type="arabicPeriod"/>
            </a:pPr>
            <a:endParaRPr lang="en-US" dirty="0" smtClean="0"/>
          </a:p>
          <a:p>
            <a:pPr marL="582930" indent="-514350" eaLnBrk="1" hangingPunct="1">
              <a:buClrTx/>
              <a:buFont typeface="Georgia" panose="02040502050405020303" pitchFamily="18" charset="0"/>
              <a:buAutoNum type="arabicPeriod"/>
            </a:pPr>
            <a:r>
              <a:rPr lang="en-US" dirty="0" smtClean="0"/>
              <a:t>Appraisal of the optimal area for mastication</a:t>
            </a:r>
            <a:endParaRPr lang="en-US" dirty="0" smtClean="0"/>
          </a:p>
          <a:p>
            <a:pPr marL="582930" indent="-514350" eaLnBrk="1" hangingPunct="1">
              <a:buClrTx/>
              <a:buFont typeface="Georgia" panose="02040502050405020303" pitchFamily="18" charset="0"/>
              <a:buAutoNum type="arabicPeriod"/>
            </a:pPr>
            <a:endParaRPr lang="en-US" dirty="0" smtClean="0"/>
          </a:p>
          <a:p>
            <a:pPr marL="582930" indent="-514350" eaLnBrk="1" hangingPunct="1">
              <a:buClrTx/>
              <a:buFont typeface="Georgia" panose="02040502050405020303" pitchFamily="18" charset="0"/>
              <a:buAutoNum type="arabicPeriod"/>
            </a:pPr>
            <a:r>
              <a:rPr lang="en-US" dirty="0" smtClean="0"/>
              <a:t>Proper use of the surveyor in treatment planning as well execution</a:t>
            </a:r>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381000"/>
            <a:ext cx="7772400" cy="5975350"/>
          </a:xfrm>
        </p:spPr>
        <p:txBody>
          <a:bodyPr>
            <a:noAutofit/>
          </a:bodyPr>
          <a:lstStyle/>
          <a:p>
            <a:pPr marL="582930" indent="-514350" eaLnBrk="1" fontAlgn="auto" hangingPunct="1">
              <a:spcAft>
                <a:spcPts val="0"/>
              </a:spcAft>
              <a:buClrTx/>
              <a:buFont typeface="Wingdings" panose="05000000000000000000"/>
              <a:buAutoNum type="arabicPeriod" startAt="4"/>
              <a:defRPr/>
            </a:pPr>
            <a:r>
              <a:rPr lang="en-US" sz="2400" dirty="0" smtClean="0"/>
              <a:t>Proper </a:t>
            </a:r>
            <a:r>
              <a:rPr lang="en-US" sz="2400" dirty="0" smtClean="0">
                <a:solidFill>
                  <a:schemeClr val="accent1"/>
                </a:solidFill>
              </a:rPr>
              <a:t>preparation of the mouth</a:t>
            </a:r>
            <a:r>
              <a:rPr lang="en-US" sz="2400" dirty="0" smtClean="0"/>
              <a:t>, including: recontouring of teeth for clasping; adequate rest seat preparations  and clearance; clearance of  and faciolingual preparation for adequate strength for any embrasure clasp; determination of guiding surfaces or guiding planes.</a:t>
            </a:r>
            <a:endParaRPr lang="en-US" sz="2400" dirty="0" smtClean="0"/>
          </a:p>
          <a:p>
            <a:pPr marL="582930" indent="-514350" eaLnBrk="1" fontAlgn="auto" hangingPunct="1">
              <a:spcAft>
                <a:spcPts val="0"/>
              </a:spcAft>
              <a:buFont typeface="Wingdings" panose="05000000000000000000"/>
              <a:buNone/>
              <a:defRPr/>
            </a:pPr>
            <a:r>
              <a:rPr lang="en-US" sz="2400" dirty="0" smtClean="0"/>
              <a:t>      </a:t>
            </a:r>
            <a:endParaRPr lang="en-US" sz="2400" dirty="0" smtClean="0"/>
          </a:p>
          <a:p>
            <a:pPr marL="582930" indent="-514350" eaLnBrk="1" fontAlgn="auto" hangingPunct="1">
              <a:spcAft>
                <a:spcPts val="0"/>
              </a:spcAft>
              <a:buFont typeface="Wingdings" panose="05000000000000000000"/>
              <a:buNone/>
              <a:defRPr/>
            </a:pPr>
            <a:r>
              <a:rPr lang="en-US" sz="2400" dirty="0" smtClean="0"/>
              <a:t>    </a:t>
            </a:r>
            <a:r>
              <a:rPr lang="en-US" sz="2400" dirty="0" smtClean="0">
                <a:solidFill>
                  <a:schemeClr val="accent1"/>
                </a:solidFill>
              </a:rPr>
              <a:t>Guiding planes </a:t>
            </a:r>
            <a:r>
              <a:rPr lang="en-US" sz="2400" dirty="0" smtClean="0"/>
              <a:t>especially on the </a:t>
            </a:r>
            <a:r>
              <a:rPr lang="en-US" sz="2400" dirty="0" err="1" smtClean="0"/>
              <a:t>proximals</a:t>
            </a:r>
            <a:r>
              <a:rPr lang="en-US" sz="2400" dirty="0" smtClean="0"/>
              <a:t> are frequently made excessively large, resulting in misshapen teeth with “corners” and high survey lines which may cause the retainer to lock and may add leverage and torque to extension abutments </a:t>
            </a:r>
            <a:endParaRPr lang="en-US" sz="2400" dirty="0" smtClean="0"/>
          </a:p>
          <a:p>
            <a:pPr marL="582930" indent="-514350" eaLnBrk="1" fontAlgn="auto" hangingPunct="1">
              <a:spcAft>
                <a:spcPts val="0"/>
              </a:spcAft>
              <a:buFont typeface="+mj-lt"/>
              <a:buAutoNum type="arabicPeriod"/>
              <a:defRPr/>
            </a:pPr>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Content Placeholder 2"/>
          <p:cNvSpPr>
            <a:spLocks noGrp="1"/>
          </p:cNvSpPr>
          <p:nvPr>
            <p:ph sz="half" idx="1"/>
          </p:nvPr>
        </p:nvSpPr>
        <p:spPr>
          <a:xfrm>
            <a:off x="457200" y="1481138"/>
            <a:ext cx="4038600" cy="4525962"/>
          </a:xfrm>
        </p:spPr>
        <p:txBody>
          <a:bodyPr>
            <a:normAutofit lnSpcReduction="10000"/>
          </a:bodyPr>
          <a:lstStyle/>
          <a:p>
            <a:pPr marL="365760" indent="-255905" eaLnBrk="1" fontAlgn="auto" hangingPunct="1">
              <a:spcAft>
                <a:spcPts val="0"/>
              </a:spcAft>
              <a:buFont typeface="Wingdings 3" panose="05040102010807070707"/>
              <a:buChar char=""/>
              <a:defRPr/>
            </a:pPr>
            <a:r>
              <a:rPr lang="en-US" smtClean="0"/>
              <a:t>These  guiding surfaces may be improved if they are slightly  convex but still parallel with the surveyed path, and smaller in area, because the distance traversed in placing the dentures is not great.</a:t>
            </a:r>
            <a:endParaRPr lang="en-US" smtClean="0"/>
          </a:p>
        </p:txBody>
      </p:sp>
      <p:pic>
        <p:nvPicPr>
          <p:cNvPr id="23557" name="Picture 5"/>
          <p:cNvPicPr>
            <a:picLocks noGrp="1" noChangeAspect="1" noChangeArrowheads="1"/>
          </p:cNvPicPr>
          <p:nvPr>
            <p:ph sz="half" idx="2"/>
          </p:nvPr>
        </p:nvPicPr>
        <p:blipFill>
          <a:blip r:embed="rId1"/>
          <a:srcRect/>
          <a:stretch>
            <a:fillRect/>
          </a:stretch>
        </p:blipFill>
        <p:spPr>
          <a:xfrm>
            <a:off x="4572000" y="1752600"/>
            <a:ext cx="4038600" cy="3048000"/>
          </a:xfrm>
          <a:ln w="38100" cap="sq">
            <a:solidFill>
              <a:schemeClr val="accent1"/>
            </a:solidFill>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170" name="Picture 2" descr="C:\Documents and Settings\Dr.Praful\Desktop\New Folder (2)\DSC02908.JPG"/>
          <p:cNvPicPr>
            <a:picLocks noGrp="1" noChangeAspect="1" noChangeArrowheads="1"/>
          </p:cNvPicPr>
          <p:nvPr>
            <p:ph sz="half" idx="1"/>
          </p:nvPr>
        </p:nvPicPr>
        <p:blipFill>
          <a:blip r:embed="rId1" cstate="print">
            <a:lum bright="20000"/>
          </a:blip>
          <a:srcRect l="7286" r="5287"/>
          <a:stretch>
            <a:fillRect/>
          </a:stretch>
        </p:blipFill>
        <p:spPr bwMode="auto">
          <a:xfrm>
            <a:off x="457200" y="1828800"/>
            <a:ext cx="3657600" cy="3137694"/>
          </a:xfrm>
          <a:prstGeom prst="rect">
            <a:avLst/>
          </a:prstGeom>
          <a:noFill/>
          <a:ln w="38100">
            <a:solidFill>
              <a:schemeClr val="tx2">
                <a:lumMod val="75000"/>
              </a:schemeClr>
            </a:solidFill>
          </a:ln>
        </p:spPr>
      </p:pic>
      <p:pic>
        <p:nvPicPr>
          <p:cNvPr id="7171" name="Picture 3" descr="C:\Documents and Settings\Dr.Praful\Desktop\New Folder (2)\DSC02909.JPG"/>
          <p:cNvPicPr>
            <a:picLocks noGrp="1" noChangeAspect="1" noChangeArrowheads="1"/>
          </p:cNvPicPr>
          <p:nvPr>
            <p:ph sz="half" idx="2"/>
          </p:nvPr>
        </p:nvPicPr>
        <p:blipFill>
          <a:blip r:embed="rId2" cstate="print">
            <a:lum bright="20000"/>
          </a:blip>
          <a:stretch>
            <a:fillRect/>
          </a:stretch>
        </p:blipFill>
        <p:spPr bwMode="auto">
          <a:xfrm>
            <a:off x="4648200" y="2394744"/>
            <a:ext cx="4038600" cy="3028950"/>
          </a:xfrm>
          <a:prstGeom prst="rect">
            <a:avLst/>
          </a:prstGeom>
          <a:noFill/>
          <a:ln w="38100">
            <a:solidFill>
              <a:schemeClr val="tx2">
                <a:lumMod val="75000"/>
              </a:schemeClr>
            </a:solid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a:xfrm>
            <a:off x="914400" y="533400"/>
            <a:ext cx="7772400" cy="5822950"/>
          </a:xfrm>
        </p:spPr>
        <p:txBody>
          <a:bodyPr>
            <a:normAutofit lnSpcReduction="10000"/>
          </a:bodyPr>
          <a:lstStyle/>
          <a:p>
            <a:pPr eaLnBrk="1" hangingPunct="1"/>
            <a:r>
              <a:rPr lang="en-US" smtClean="0"/>
              <a:t>Failure to properly </a:t>
            </a:r>
            <a:r>
              <a:rPr lang="en-US" smtClean="0">
                <a:solidFill>
                  <a:schemeClr val="accent1"/>
                </a:solidFill>
              </a:rPr>
              <a:t>sequence mouth preparation procedures</a:t>
            </a:r>
            <a:endParaRPr lang="en-US" smtClean="0">
              <a:solidFill>
                <a:schemeClr val="accent1"/>
              </a:solidFill>
            </a:endParaRPr>
          </a:p>
          <a:p>
            <a:pPr eaLnBrk="1" hangingPunct="1"/>
            <a:r>
              <a:rPr lang="en-US" smtClean="0"/>
              <a:t>Inadequate mouth preparations, usually resulting from insufficient planning of the design of the partial denture or failure to determine that mouth preparations have been properly accomplished</a:t>
            </a:r>
            <a:endParaRPr lang="en-US" smtClean="0"/>
          </a:p>
          <a:p>
            <a:pPr eaLnBrk="1" hangingPunct="1"/>
            <a:r>
              <a:rPr lang="en-US" smtClean="0"/>
              <a:t>Failure to return supporting tissue to optimum health before impression procedure</a:t>
            </a:r>
            <a:endParaRPr lang="en-US" smtClean="0"/>
          </a:p>
          <a:p>
            <a:pPr eaLnBrk="1" hangingPunct="1"/>
            <a:r>
              <a:rPr lang="en-US" smtClean="0"/>
              <a:t>Inadequate impression of hard and soft tissue</a:t>
            </a:r>
            <a:endParaRPr lang="en-US"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p:cNvSpPr>
            <a:spLocks noGrp="1"/>
          </p:cNvSpPr>
          <p:nvPr>
            <p:ph idx="1"/>
          </p:nvPr>
        </p:nvSpPr>
        <p:spPr>
          <a:xfrm>
            <a:off x="914400" y="609600"/>
            <a:ext cx="7772400" cy="5746750"/>
          </a:xfrm>
        </p:spPr>
        <p:txBody>
          <a:bodyPr/>
          <a:lstStyle/>
          <a:p>
            <a:pPr eaLnBrk="1" hangingPunct="1">
              <a:buFont typeface="Wingdings" panose="05000000000000000000" pitchFamily="2" charset="2"/>
              <a:buNone/>
            </a:pPr>
            <a:r>
              <a:rPr lang="en-US" smtClean="0"/>
              <a:t>5. </a:t>
            </a:r>
            <a:r>
              <a:rPr lang="en-US" smtClean="0">
                <a:solidFill>
                  <a:schemeClr val="accent1"/>
                </a:solidFill>
              </a:rPr>
              <a:t>Reduction of excessive undercuts </a:t>
            </a:r>
            <a:r>
              <a:rPr lang="en-US" smtClean="0"/>
              <a:t>– both of teeth and ridge or tori.</a:t>
            </a:r>
            <a:endParaRPr lang="en-US" smtClean="0"/>
          </a:p>
          <a:p>
            <a:pPr eaLnBrk="1" hangingPunct="1">
              <a:buFont typeface="Wingdings" panose="05000000000000000000" pitchFamily="2" charset="2"/>
              <a:buNone/>
            </a:pPr>
            <a:endParaRPr lang="en-US" smtClean="0"/>
          </a:p>
          <a:p>
            <a:pPr eaLnBrk="1" hangingPunct="1">
              <a:buFont typeface="Wingdings" panose="05000000000000000000" pitchFamily="2" charset="2"/>
              <a:buNone/>
            </a:pPr>
            <a:endParaRPr lang="en-US" smtClean="0"/>
          </a:p>
          <a:p>
            <a:pPr eaLnBrk="1" hangingPunct="1">
              <a:buFont typeface="Wingdings" panose="05000000000000000000" pitchFamily="2" charset="2"/>
              <a:buNone/>
            </a:pPr>
            <a:endParaRPr lang="en-US" smtClean="0"/>
          </a:p>
          <a:p>
            <a:pPr eaLnBrk="1" hangingPunct="1">
              <a:buFont typeface="Wingdings" panose="05000000000000000000" pitchFamily="2" charset="2"/>
              <a:buNone/>
            </a:pPr>
            <a:r>
              <a:rPr lang="en-US" smtClean="0"/>
              <a:t>6. </a:t>
            </a:r>
            <a:r>
              <a:rPr lang="en-US" smtClean="0">
                <a:solidFill>
                  <a:schemeClr val="accent1"/>
                </a:solidFill>
              </a:rPr>
              <a:t>Double abutting </a:t>
            </a:r>
            <a:r>
              <a:rPr lang="en-US" smtClean="0"/>
              <a:t>[double rests, double clasp, or fixed splinting of the abutments] adjacent to edentulous areas.</a:t>
            </a:r>
            <a:endParaRPr lang="en-US" smtClean="0"/>
          </a:p>
          <a:p>
            <a:pPr eaLnBrk="1" hangingPunct="1">
              <a:buFont typeface="Wingdings" panose="05000000000000000000" pitchFamily="2" charset="2"/>
              <a:buNone/>
            </a:pPr>
            <a:endParaRPr lang="en-US" smtClean="0"/>
          </a:p>
        </p:txBody>
      </p:sp>
      <p:pic>
        <p:nvPicPr>
          <p:cNvPr id="3" name="Picture 10"/>
          <p:cNvPicPr>
            <a:picLocks noChangeAspect="1" noChangeArrowheads="1"/>
          </p:cNvPicPr>
          <p:nvPr/>
        </p:nvPicPr>
        <p:blipFill>
          <a:blip r:embed="rId1"/>
          <a:srcRect/>
          <a:stretch>
            <a:fillRect/>
          </a:stretch>
        </p:blipFill>
        <p:spPr>
          <a:xfrm>
            <a:off x="5562600" y="4800600"/>
            <a:ext cx="3294001" cy="1600200"/>
          </a:xfrm>
          <a:prstGeom prst="rect">
            <a:avLst/>
          </a:prstGeom>
          <a:solidFill>
            <a:srgbClr val="FFFFFF">
              <a:shade val="85000"/>
            </a:srgbClr>
          </a:solidFill>
          <a:ln w="38100" cap="sq">
            <a:solidFill>
              <a:schemeClr val="tx2">
                <a:lumMod val="75000"/>
              </a:schemeClr>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5"/>
          <p:cNvPicPr>
            <a:picLocks noChangeAspect="1" noChangeArrowheads="1"/>
          </p:cNvPicPr>
          <p:nvPr/>
        </p:nvPicPr>
        <p:blipFill>
          <a:blip r:embed="rId2" cstate="print"/>
          <a:srcRect/>
          <a:stretch>
            <a:fillRect/>
          </a:stretch>
        </p:blipFill>
        <p:spPr>
          <a:xfrm>
            <a:off x="6781800" y="1676400"/>
            <a:ext cx="1981200" cy="1322037"/>
          </a:xfrm>
          <a:prstGeom prst="rect">
            <a:avLst/>
          </a:prstGeom>
          <a:solidFill>
            <a:srgbClr val="FFFFFF">
              <a:shade val="85000"/>
            </a:srgbClr>
          </a:solidFill>
          <a:ln w="38100" cap="sq">
            <a:solidFill>
              <a:schemeClr val="tx2">
                <a:lumMod val="75000"/>
              </a:schemeClr>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2" descr="C:\Documents and Settings\Dr.Praful\Desktop\New Folder (2)\DSC02916.JPG"/>
          <p:cNvPicPr>
            <a:picLocks noChangeAspect="1" noChangeArrowheads="1"/>
          </p:cNvPicPr>
          <p:nvPr/>
        </p:nvPicPr>
        <p:blipFill>
          <a:blip r:embed="rId3" cstate="print"/>
          <a:srcRect/>
          <a:stretch>
            <a:fillRect/>
          </a:stretch>
        </p:blipFill>
        <p:spPr bwMode="auto">
          <a:xfrm>
            <a:off x="2590800" y="4648200"/>
            <a:ext cx="2641600" cy="1981200"/>
          </a:xfrm>
          <a:prstGeom prst="rect">
            <a:avLst/>
          </a:prstGeom>
          <a:noFill/>
          <a:ln w="38100">
            <a:solidFill>
              <a:schemeClr val="tx2">
                <a:lumMod val="75000"/>
              </a:schemeClr>
            </a:solid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5138" y="228600"/>
            <a:ext cx="5326062" cy="6067425"/>
          </a:xfrm>
        </p:spPr>
        <p:txBody>
          <a:bodyPr>
            <a:normAutofit fontScale="92500" lnSpcReduction="10000"/>
          </a:bodyPr>
          <a:lstStyle/>
          <a:p>
            <a:pPr marL="411480" indent="-255905" eaLnBrk="1" fontAlgn="auto" hangingPunct="1">
              <a:spcAft>
                <a:spcPts val="0"/>
              </a:spcAft>
              <a:buNone/>
              <a:defRPr/>
            </a:pPr>
            <a:r>
              <a:rPr lang="en-US" dirty="0" smtClean="0"/>
              <a:t>7. </a:t>
            </a:r>
            <a:r>
              <a:rPr lang="en-US" dirty="0" smtClean="0">
                <a:solidFill>
                  <a:schemeClr val="accent1"/>
                </a:solidFill>
              </a:rPr>
              <a:t>Distal extension bases:</a:t>
            </a:r>
            <a:endParaRPr lang="en-US" dirty="0" smtClean="0">
              <a:solidFill>
                <a:schemeClr val="accent1"/>
              </a:solidFill>
            </a:endParaRPr>
          </a:p>
          <a:p>
            <a:pPr marL="411480" indent="-255905" eaLnBrk="1" fontAlgn="auto" hangingPunct="1">
              <a:spcAft>
                <a:spcPts val="0"/>
              </a:spcAft>
              <a:buFont typeface="Wingdings" panose="05000000000000000000"/>
              <a:buChar char=""/>
              <a:defRPr/>
            </a:pPr>
            <a:endParaRPr lang="en-US" dirty="0" smtClean="0"/>
          </a:p>
          <a:p>
            <a:pPr marL="411480" indent="-255905" eaLnBrk="1" fontAlgn="auto" hangingPunct="1">
              <a:spcAft>
                <a:spcPts val="0"/>
              </a:spcAft>
              <a:buFont typeface="Wingdings" panose="05000000000000000000"/>
              <a:buChar char=""/>
              <a:defRPr/>
            </a:pPr>
            <a:r>
              <a:rPr lang="en-US" dirty="0" smtClean="0"/>
              <a:t>There should be as few teeth distally as prudent, and only as many as are necessary to avoid extrusion of opposing teeth [ opposing the mesial half of a molar is adequate]</a:t>
            </a:r>
            <a:endParaRPr lang="en-US" dirty="0" smtClean="0"/>
          </a:p>
          <a:p>
            <a:pPr marL="411480" indent="-255905" eaLnBrk="1" fontAlgn="auto" hangingPunct="1">
              <a:spcAft>
                <a:spcPts val="0"/>
              </a:spcAft>
              <a:buFont typeface="Wingdings" panose="05000000000000000000"/>
              <a:buChar char=""/>
              <a:defRPr/>
            </a:pPr>
            <a:endParaRPr lang="en-US" dirty="0" smtClean="0"/>
          </a:p>
          <a:p>
            <a:pPr marL="411480" indent="-255905" eaLnBrk="1" fontAlgn="auto" hangingPunct="1">
              <a:spcAft>
                <a:spcPts val="0"/>
              </a:spcAft>
              <a:buFont typeface="Wingdings" panose="05000000000000000000"/>
              <a:buChar char=""/>
              <a:defRPr/>
            </a:pPr>
            <a:r>
              <a:rPr lang="en-US" dirty="0" smtClean="0"/>
              <a:t>The </a:t>
            </a:r>
            <a:r>
              <a:rPr lang="en-US" dirty="0" err="1" smtClean="0">
                <a:solidFill>
                  <a:srgbClr val="FF0000"/>
                </a:solidFill>
              </a:rPr>
              <a:t>buccolingual</a:t>
            </a:r>
            <a:r>
              <a:rPr lang="en-US" dirty="0" smtClean="0">
                <a:solidFill>
                  <a:srgbClr val="FF0000"/>
                </a:solidFill>
              </a:rPr>
              <a:t> occlusion table should be narrowed</a:t>
            </a:r>
            <a:r>
              <a:rPr lang="en-US" dirty="0" smtClean="0"/>
              <a:t>, and deep </a:t>
            </a:r>
            <a:r>
              <a:rPr lang="en-US" dirty="0" err="1" smtClean="0"/>
              <a:t>intercuspation</a:t>
            </a:r>
            <a:r>
              <a:rPr lang="en-US" dirty="0" smtClean="0"/>
              <a:t> should be avoided. The intention is to </a:t>
            </a:r>
            <a:r>
              <a:rPr lang="en-US" dirty="0" err="1" smtClean="0"/>
              <a:t>minimise</a:t>
            </a:r>
            <a:r>
              <a:rPr lang="en-US" dirty="0" smtClean="0"/>
              <a:t> torque and leverage on both the abutment and the residual ridges</a:t>
            </a:r>
            <a:endParaRPr lang="en-US" dirty="0" smtClean="0"/>
          </a:p>
          <a:p>
            <a:pPr marL="411480" indent="-255905" eaLnBrk="1" fontAlgn="auto" hangingPunct="1">
              <a:spcAft>
                <a:spcPts val="0"/>
              </a:spcAft>
              <a:buFont typeface="Wingdings" panose="05000000000000000000"/>
              <a:buChar char=""/>
              <a:defRPr/>
            </a:pPr>
            <a:endParaRPr lang="en-US" dirty="0"/>
          </a:p>
        </p:txBody>
      </p:sp>
      <p:pic>
        <p:nvPicPr>
          <p:cNvPr id="6" name="Picture 6"/>
          <p:cNvPicPr>
            <a:picLocks noGrp="1" noChangeAspect="1" noChangeArrowheads="1"/>
          </p:cNvPicPr>
          <p:nvPr>
            <p:ph sz="half" idx="2"/>
          </p:nvPr>
        </p:nvPicPr>
        <p:blipFill>
          <a:blip r:embed="rId1"/>
          <a:srcRect/>
          <a:stretch>
            <a:fillRect/>
          </a:stretch>
        </p:blipFill>
        <p:spPr>
          <a:xfrm>
            <a:off x="5791200" y="1184366"/>
            <a:ext cx="3160713" cy="1625510"/>
          </a:xfrm>
          <a:ln w="38100" cap="sq">
            <a:solidFill>
              <a:schemeClr val="tx2">
                <a:lumMod val="75000"/>
              </a:schemeClr>
            </a:solidFill>
          </a:ln>
          <a:effectLst>
            <a:outerShdw blurRad="50800" dist="38100" dir="2700000" algn="tl" rotWithShape="0">
              <a:srgbClr val="000000">
                <a:alpha val="43000"/>
              </a:srgbClr>
            </a:outerShdw>
          </a:effectLst>
        </p:spPr>
      </p:pic>
      <p:pic>
        <p:nvPicPr>
          <p:cNvPr id="5" name="Picture 2" descr="C:\Documents and Settings\Dr.Praful\Desktop\New Folder (2)\DSC02918.JPG"/>
          <p:cNvPicPr>
            <a:picLocks noChangeAspect="1" noChangeArrowheads="1"/>
          </p:cNvPicPr>
          <p:nvPr/>
        </p:nvPicPr>
        <p:blipFill>
          <a:blip r:embed="rId2" cstate="print">
            <a:lum bright="20000"/>
          </a:blip>
          <a:srcRect/>
          <a:stretch>
            <a:fillRect/>
          </a:stretch>
        </p:blipFill>
        <p:spPr bwMode="auto">
          <a:xfrm>
            <a:off x="5715000" y="3733800"/>
            <a:ext cx="3149600" cy="2362200"/>
          </a:xfrm>
          <a:prstGeom prst="rect">
            <a:avLst/>
          </a:prstGeom>
          <a:noFill/>
          <a:ln w="38100">
            <a:solidFill>
              <a:schemeClr val="tx2">
                <a:lumMod val="75000"/>
              </a:schemeClr>
            </a:solid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en-US"/>
          </a:p>
        </p:txBody>
      </p:sp>
      <p:sp>
        <p:nvSpPr>
          <p:cNvPr id="32770" name="Content Placeholder 2"/>
          <p:cNvSpPr>
            <a:spLocks noGrp="1"/>
          </p:cNvSpPr>
          <p:nvPr>
            <p:ph idx="1"/>
          </p:nvPr>
        </p:nvSpPr>
        <p:spPr/>
        <p:txBody>
          <a:bodyPr/>
          <a:lstStyle/>
          <a:p>
            <a:pPr eaLnBrk="1" hangingPunct="1"/>
            <a:r>
              <a:rPr lang="en-US" smtClean="0">
                <a:solidFill>
                  <a:schemeClr val="accent1"/>
                </a:solidFill>
              </a:rPr>
              <a:t>Support for denture bases:</a:t>
            </a:r>
            <a:endParaRPr lang="en-US" smtClean="0">
              <a:solidFill>
                <a:schemeClr val="accent1"/>
              </a:solidFill>
            </a:endParaRPr>
          </a:p>
          <a:p>
            <a:pPr eaLnBrk="1" hangingPunct="1"/>
            <a:r>
              <a:rPr lang="en-US" smtClean="0"/>
              <a:t>Inadequate coverage of basal seat tissue</a:t>
            </a:r>
            <a:endParaRPr lang="en-US" smtClean="0"/>
          </a:p>
          <a:p>
            <a:pPr eaLnBrk="1" hangingPunct="1"/>
            <a:r>
              <a:rPr lang="en-US" smtClean="0"/>
              <a:t>Failure to record basal seat tissue in a supporting form</a:t>
            </a:r>
            <a:endParaRPr lang="en-US"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idx="1"/>
          </p:nvPr>
        </p:nvSpPr>
        <p:spPr>
          <a:xfrm>
            <a:off x="914400" y="228600"/>
            <a:ext cx="7772400" cy="6629400"/>
          </a:xfrm>
        </p:spPr>
        <p:txBody>
          <a:bodyPr/>
          <a:lstStyle/>
          <a:p>
            <a:pPr eaLnBrk="1" hangingPunct="1">
              <a:buFont typeface="Wingdings" panose="05000000000000000000" pitchFamily="2" charset="2"/>
              <a:buNone/>
            </a:pPr>
            <a:endParaRPr lang="en-US" dirty="0" smtClean="0"/>
          </a:p>
          <a:p>
            <a:pPr eaLnBrk="1" hangingPunct="1">
              <a:buFont typeface="Wingdings" panose="05000000000000000000" pitchFamily="2" charset="2"/>
              <a:buNone/>
            </a:pPr>
            <a:r>
              <a:rPr lang="en-US" dirty="0" smtClean="0"/>
              <a:t>8. Determination of </a:t>
            </a:r>
            <a:r>
              <a:rPr lang="en-US" dirty="0" smtClean="0">
                <a:solidFill>
                  <a:schemeClr val="accent1"/>
                </a:solidFill>
              </a:rPr>
              <a:t>retention</a:t>
            </a:r>
            <a:r>
              <a:rPr lang="en-US" dirty="0" smtClean="0"/>
              <a:t> is the least critical of the requirements. A minimum of two opposing retentive areas, appropriately located on each side of the arch, are required</a:t>
            </a:r>
            <a:endParaRPr lang="en-US" dirty="0" smtClean="0"/>
          </a:p>
          <a:p>
            <a:pPr eaLnBrk="1" hangingPunct="1">
              <a:buFont typeface="Wingdings" panose="05000000000000000000" pitchFamily="2" charset="2"/>
              <a:buNone/>
            </a:pPr>
            <a:endParaRPr lang="en-US" dirty="0" smtClean="0"/>
          </a:p>
          <a:p>
            <a:pPr eaLnBrk="1" hangingPunct="1">
              <a:buFont typeface="Wingdings" panose="05000000000000000000" pitchFamily="2" charset="2"/>
              <a:buNone/>
            </a:pPr>
            <a:endParaRPr lang="en-US" dirty="0" smtClean="0"/>
          </a:p>
          <a:p>
            <a:pPr eaLnBrk="1" hangingPunct="1">
              <a:buNone/>
            </a:pPr>
            <a:endParaRPr 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p:cNvSpPr>
            <a:spLocks noGrp="1"/>
          </p:cNvSpPr>
          <p:nvPr>
            <p:ph idx="1"/>
          </p:nvPr>
        </p:nvSpPr>
        <p:spPr>
          <a:xfrm>
            <a:off x="381000" y="152400"/>
            <a:ext cx="6019800" cy="6705600"/>
          </a:xfrm>
        </p:spPr>
        <p:txBody>
          <a:bodyPr>
            <a:normAutofit/>
          </a:bodyPr>
          <a:lstStyle/>
          <a:p>
            <a:pPr eaLnBrk="1" hangingPunct="1">
              <a:buFont typeface="Wingdings" panose="05000000000000000000" pitchFamily="2" charset="2"/>
              <a:buNone/>
            </a:pPr>
            <a:r>
              <a:rPr lang="en-US" sz="2800" dirty="0" smtClean="0"/>
              <a:t>9. Support of vertical dimension. </a:t>
            </a:r>
            <a:endParaRPr lang="en-US" sz="2800" dirty="0" smtClean="0"/>
          </a:p>
          <a:p>
            <a:pPr eaLnBrk="1" hangingPunct="1">
              <a:buFont typeface="Wingdings" panose="05000000000000000000" pitchFamily="2" charset="2"/>
              <a:buNone/>
            </a:pPr>
            <a:endParaRPr lang="en-US" sz="2800" dirty="0" smtClean="0"/>
          </a:p>
          <a:p>
            <a:pPr eaLnBrk="1" hangingPunct="1"/>
            <a:r>
              <a:rPr lang="en-US" sz="2800" dirty="0" smtClean="0"/>
              <a:t>In any restoration with lost vertical dimension supported by fixed restorations, the equivalent of </a:t>
            </a:r>
            <a:r>
              <a:rPr lang="en-US" sz="2800" dirty="0" err="1" smtClean="0"/>
              <a:t>atleast</a:t>
            </a:r>
            <a:r>
              <a:rPr lang="en-US" sz="2800" dirty="0" smtClean="0"/>
              <a:t> 3 pairs  [</a:t>
            </a:r>
            <a:r>
              <a:rPr lang="en-US" sz="2800" dirty="0" err="1" smtClean="0"/>
              <a:t>upper+lower</a:t>
            </a:r>
            <a:r>
              <a:rPr lang="en-US" sz="2800" dirty="0" smtClean="0"/>
              <a:t>] of natural teeth must directly occlude. </a:t>
            </a:r>
            <a:endParaRPr lang="en-US" sz="2800" dirty="0" smtClean="0"/>
          </a:p>
          <a:p>
            <a:pPr eaLnBrk="1" hangingPunct="1"/>
            <a:r>
              <a:rPr lang="en-US" sz="2800" dirty="0" smtClean="0"/>
              <a:t>Otherwise support should be extended by the use of “occlusal pads”, “extended rests” or “</a:t>
            </a:r>
            <a:r>
              <a:rPr lang="en-US" sz="2800" dirty="0" err="1" smtClean="0"/>
              <a:t>onlay</a:t>
            </a:r>
            <a:r>
              <a:rPr lang="en-US" sz="2800" dirty="0" smtClean="0"/>
              <a:t> rests” incorporated into the partial denture framework.</a:t>
            </a:r>
            <a:endParaRPr lang="en-US" sz="2800" dirty="0" smtClean="0"/>
          </a:p>
        </p:txBody>
      </p:sp>
      <p:pic>
        <p:nvPicPr>
          <p:cNvPr id="35843" name="Picture 3"/>
          <p:cNvPicPr>
            <a:picLocks noChangeAspect="1" noChangeArrowheads="1"/>
          </p:cNvPicPr>
          <p:nvPr/>
        </p:nvPicPr>
        <p:blipFill>
          <a:blip r:embed="rId1"/>
          <a:srcRect/>
          <a:stretch>
            <a:fillRect/>
          </a:stretch>
        </p:blipFill>
        <p:spPr bwMode="auto">
          <a:xfrm>
            <a:off x="6248400" y="685800"/>
            <a:ext cx="2667000" cy="1787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381000"/>
            <a:ext cx="7772400" cy="5975350"/>
          </a:xfrm>
        </p:spPr>
        <p:txBody>
          <a:bodyPr>
            <a:normAutofit fontScale="92500" lnSpcReduction="20000"/>
          </a:bodyPr>
          <a:lstStyle/>
          <a:p>
            <a:pPr marL="411480" indent="-255905" eaLnBrk="1" fontAlgn="auto" hangingPunct="1">
              <a:spcAft>
                <a:spcPts val="0"/>
              </a:spcAft>
              <a:buFont typeface="Wingdings" panose="05000000000000000000"/>
              <a:buNone/>
              <a:defRPr/>
            </a:pPr>
            <a:r>
              <a:rPr lang="en-US" dirty="0" smtClean="0"/>
              <a:t>10. Achievement of idealistic </a:t>
            </a:r>
            <a:r>
              <a:rPr lang="en-US" dirty="0" smtClean="0">
                <a:solidFill>
                  <a:schemeClr val="accent1"/>
                </a:solidFill>
              </a:rPr>
              <a:t>occlusion</a:t>
            </a:r>
            <a:r>
              <a:rPr lang="en-US" dirty="0" smtClean="0"/>
              <a:t> is commonly impossible in RPD construction, but also is not usually necessary.</a:t>
            </a:r>
            <a:endParaRPr lang="en-US" dirty="0" smtClean="0"/>
          </a:p>
          <a:p>
            <a:pPr marL="411480" indent="-255905" eaLnBrk="1" fontAlgn="auto" hangingPunct="1">
              <a:spcAft>
                <a:spcPts val="0"/>
              </a:spcAft>
              <a:buFont typeface="Wingdings" panose="05000000000000000000"/>
              <a:buChar char=""/>
              <a:defRPr/>
            </a:pPr>
            <a:r>
              <a:rPr lang="en-US" dirty="0" err="1" smtClean="0"/>
              <a:t>Eg</a:t>
            </a:r>
            <a:r>
              <a:rPr lang="en-US" dirty="0" smtClean="0"/>
              <a:t>., in case of tilted and/or extruded third molar. It can be used in the design to avoid distal extension base but need not be included in occlusion. Its presence preserves bone, and, should it be lost later, the denture is easily altered.</a:t>
            </a:r>
            <a:endParaRPr lang="en-US" dirty="0" smtClean="0"/>
          </a:p>
          <a:p>
            <a:pPr marL="411480" indent="-255905" eaLnBrk="1" fontAlgn="auto" hangingPunct="1">
              <a:spcAft>
                <a:spcPts val="0"/>
              </a:spcAft>
              <a:buFont typeface="Wingdings" panose="05000000000000000000"/>
              <a:buChar char=""/>
              <a:defRPr/>
            </a:pPr>
            <a:r>
              <a:rPr lang="en-US" dirty="0" smtClean="0"/>
              <a:t> Good centric relation, occlusion, and absence of interferences by denture teeth in all excursions is important.</a:t>
            </a:r>
            <a:endParaRPr lang="en-US" dirty="0" smtClean="0"/>
          </a:p>
          <a:p>
            <a:pPr marL="411480" indent="-255905" eaLnBrk="1" fontAlgn="auto" hangingPunct="1">
              <a:spcAft>
                <a:spcPts val="0"/>
              </a:spcAft>
              <a:buFont typeface="Wingdings" panose="05000000000000000000"/>
              <a:buChar char=""/>
              <a:defRPr/>
            </a:pPr>
            <a:r>
              <a:rPr lang="en-US" dirty="0" smtClean="0"/>
              <a:t>Adequate mastication is almost always possible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fontAlgn="auto" hangingPunct="1">
              <a:spcAft>
                <a:spcPts val="0"/>
              </a:spcAft>
              <a:defRPr/>
            </a:pPr>
            <a:endParaRPr lang="en-US"/>
          </a:p>
        </p:txBody>
      </p:sp>
      <p:sp>
        <p:nvSpPr>
          <p:cNvPr id="37890" name="Content Placeholder 2"/>
          <p:cNvSpPr>
            <a:spLocks noGrp="1"/>
          </p:cNvSpPr>
          <p:nvPr>
            <p:ph sz="half" idx="1"/>
          </p:nvPr>
        </p:nvSpPr>
        <p:spPr>
          <a:xfrm>
            <a:off x="457200" y="1481138"/>
            <a:ext cx="4038600" cy="4525962"/>
          </a:xfrm>
        </p:spPr>
        <p:txBody>
          <a:bodyPr/>
          <a:lstStyle/>
          <a:p>
            <a:pPr eaLnBrk="1" hangingPunct="1">
              <a:buFont typeface="Wingdings" panose="05000000000000000000" pitchFamily="2" charset="2"/>
              <a:buNone/>
            </a:pPr>
            <a:r>
              <a:rPr lang="en-US" smtClean="0"/>
              <a:t>11. Establishment of </a:t>
            </a:r>
            <a:r>
              <a:rPr lang="en-US" smtClean="0">
                <a:solidFill>
                  <a:schemeClr val="accent1"/>
                </a:solidFill>
              </a:rPr>
              <a:t>rest seats </a:t>
            </a:r>
            <a:r>
              <a:rPr lang="en-US" smtClean="0"/>
              <a:t>is routine and must always be positive. When used, ledge type rest seats should be crescent shaped with an acute angle on the ledge.</a:t>
            </a:r>
            <a:endParaRPr lang="en-US" smtClean="0"/>
          </a:p>
          <a:p>
            <a:pPr eaLnBrk="1" hangingPunct="1">
              <a:buFont typeface="Wingdings" panose="05000000000000000000" pitchFamily="2" charset="2"/>
              <a:buNone/>
            </a:pPr>
            <a:endParaRPr lang="en-US" smtClean="0"/>
          </a:p>
          <a:p>
            <a:pPr eaLnBrk="1" hangingPunct="1"/>
            <a:endParaRPr lang="en-US" smtClean="0"/>
          </a:p>
        </p:txBody>
      </p:sp>
      <p:pic>
        <p:nvPicPr>
          <p:cNvPr id="2" name="Picture 3"/>
          <p:cNvPicPr>
            <a:picLocks noGrp="1" noChangeAspect="1" noChangeArrowheads="1"/>
          </p:cNvPicPr>
          <p:nvPr>
            <p:ph sz="half" idx="2"/>
          </p:nvPr>
        </p:nvPicPr>
        <p:blipFill>
          <a:blip r:embed="rId1"/>
          <a:srcRect/>
          <a:stretch>
            <a:fillRect/>
          </a:stretch>
        </p:blipFill>
        <p:spPr>
          <a:xfrm>
            <a:off x="4876800" y="228600"/>
            <a:ext cx="4038600" cy="2827338"/>
          </a:xfrm>
          <a:ln w="38100" cap="sq">
            <a:solidFill>
              <a:schemeClr val="accent1"/>
            </a:solidFill>
          </a:ln>
          <a:effectLst>
            <a:outerShdw blurRad="50800" dist="38100" dir="2700000" algn="tl" rotWithShape="0">
              <a:srgbClr val="000000">
                <a:alpha val="43000"/>
              </a:srgbClr>
            </a:outerShdw>
          </a:effectLst>
        </p:spPr>
      </p:pic>
      <p:pic>
        <p:nvPicPr>
          <p:cNvPr id="5" name="Picture 4"/>
          <p:cNvPicPr>
            <a:picLocks noChangeAspect="1" noChangeArrowheads="1"/>
          </p:cNvPicPr>
          <p:nvPr/>
        </p:nvPicPr>
        <p:blipFill>
          <a:blip r:embed="rId2"/>
          <a:srcRect/>
          <a:stretch>
            <a:fillRect/>
          </a:stretch>
        </p:blipFill>
        <p:spPr bwMode="auto">
          <a:xfrm>
            <a:off x="4800600" y="3505200"/>
            <a:ext cx="4114800" cy="2765425"/>
          </a:xfrm>
          <a:prstGeom prst="rect">
            <a:avLst/>
          </a:prstGeom>
          <a:noFill/>
          <a:ln w="38100" cap="sq">
            <a:solidFill>
              <a:schemeClr val="accent1"/>
            </a:solidFill>
            <a:miter lim="800000"/>
            <a:headEnd/>
            <a:tailEnd/>
          </a:ln>
          <a:effectLst>
            <a:outerShdw dist="38100" dir="2700000" algn="tl" rotWithShape="0">
              <a:srgbClr val="000000">
                <a:alpha val="42999"/>
              </a:srgbClr>
            </a:out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2"/>
          <p:cNvSpPr>
            <a:spLocks noGrp="1"/>
          </p:cNvSpPr>
          <p:nvPr>
            <p:ph idx="1"/>
          </p:nvPr>
        </p:nvSpPr>
        <p:spPr>
          <a:xfrm>
            <a:off x="914400" y="533400"/>
            <a:ext cx="7772400" cy="5822950"/>
          </a:xfrm>
        </p:spPr>
        <p:txBody>
          <a:bodyPr/>
          <a:lstStyle/>
          <a:p>
            <a:pPr eaLnBrk="1" hangingPunct="1">
              <a:buFont typeface="Wingdings" panose="05000000000000000000" pitchFamily="2" charset="2"/>
              <a:buNone/>
            </a:pPr>
            <a:r>
              <a:rPr lang="en-US" smtClean="0"/>
              <a:t>12. Use of </a:t>
            </a:r>
            <a:r>
              <a:rPr lang="en-US" smtClean="0">
                <a:solidFill>
                  <a:schemeClr val="accent1"/>
                </a:solidFill>
              </a:rPr>
              <a:t>multiple clasping</a:t>
            </a:r>
            <a:r>
              <a:rPr lang="en-US" smtClean="0"/>
              <a:t> in retention.</a:t>
            </a:r>
            <a:endParaRPr lang="en-US" smtClean="0"/>
          </a:p>
          <a:p>
            <a:pPr eaLnBrk="1" hangingPunct="1">
              <a:buFont typeface="Wingdings" panose="05000000000000000000" pitchFamily="2" charset="2"/>
              <a:buNone/>
            </a:pPr>
            <a:r>
              <a:rPr lang="en-US" smtClean="0"/>
              <a:t>Too few clasps are of greater concern than too many. If it is apparent that too few clasps are employed, irreversible damage may have already occurred</a:t>
            </a:r>
            <a:endParaRPr lang="en-US" smtClean="0"/>
          </a:p>
          <a:p>
            <a:pPr eaLnBrk="1" hangingPunct="1"/>
            <a:endParaRPr lang="en-US" smtClean="0"/>
          </a:p>
        </p:txBody>
      </p:sp>
      <p:pic>
        <p:nvPicPr>
          <p:cNvPr id="4" name="Picture 3"/>
          <p:cNvPicPr>
            <a:picLocks noChangeAspect="1" noChangeArrowheads="1"/>
          </p:cNvPicPr>
          <p:nvPr/>
        </p:nvPicPr>
        <p:blipFill>
          <a:blip r:embed="rId1"/>
          <a:srcRect/>
          <a:stretch>
            <a:fillRect/>
          </a:stretch>
        </p:blipFill>
        <p:spPr bwMode="auto">
          <a:xfrm>
            <a:off x="5905500" y="3886200"/>
            <a:ext cx="3200400" cy="2698750"/>
          </a:xfrm>
          <a:prstGeom prst="rect">
            <a:avLst/>
          </a:prstGeom>
          <a:solidFill>
            <a:srgbClr val="FFFFFF">
              <a:shade val="85000"/>
            </a:srgbClr>
          </a:solidFill>
          <a:ln w="88900" cap="sq">
            <a:solidFill>
              <a:schemeClr val="accent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2"/>
          <p:cNvSpPr>
            <a:spLocks noGrp="1"/>
          </p:cNvSpPr>
          <p:nvPr>
            <p:ph sz="half" idx="1"/>
          </p:nvPr>
        </p:nvSpPr>
        <p:spPr>
          <a:xfrm>
            <a:off x="228600" y="609600"/>
            <a:ext cx="5257800" cy="5686425"/>
          </a:xfrm>
        </p:spPr>
        <p:txBody>
          <a:bodyPr>
            <a:normAutofit/>
          </a:bodyPr>
          <a:lstStyle/>
          <a:p>
            <a:pPr marL="365760" indent="-255905" eaLnBrk="1" fontAlgn="auto" hangingPunct="1">
              <a:spcAft>
                <a:spcPts val="0"/>
              </a:spcAft>
              <a:buFont typeface="Wingdings" panose="05000000000000000000" pitchFamily="2" charset="2"/>
              <a:buNone/>
              <a:defRPr/>
            </a:pPr>
            <a:r>
              <a:rPr lang="en-US" sz="2400" dirty="0" smtClean="0"/>
              <a:t>13. </a:t>
            </a:r>
            <a:r>
              <a:rPr lang="en-US" sz="2400" dirty="0" smtClean="0">
                <a:solidFill>
                  <a:srgbClr val="FF0000"/>
                </a:solidFill>
              </a:rPr>
              <a:t>Indirect retention </a:t>
            </a:r>
            <a:r>
              <a:rPr lang="en-US" sz="2400" dirty="0" smtClean="0"/>
              <a:t>should routinely be included in the design . It  should be completely positive, so as to preclude the tooth moving off or migrating away from the rest.</a:t>
            </a:r>
            <a:endParaRPr lang="en-US" sz="2400" dirty="0" smtClean="0"/>
          </a:p>
          <a:p>
            <a:pPr marL="365760" indent="-255905" eaLnBrk="1" fontAlgn="auto" hangingPunct="1">
              <a:spcAft>
                <a:spcPts val="0"/>
              </a:spcAft>
              <a:buFont typeface="Wingdings 3" panose="05040102010807070707"/>
              <a:buChar char=""/>
              <a:defRPr/>
            </a:pPr>
            <a:r>
              <a:rPr lang="en-US" sz="2400" dirty="0" smtClean="0"/>
              <a:t>An </a:t>
            </a:r>
            <a:r>
              <a:rPr lang="en-US" sz="2400" dirty="0" smtClean="0">
                <a:solidFill>
                  <a:srgbClr val="FF0000"/>
                </a:solidFill>
              </a:rPr>
              <a:t>exception </a:t>
            </a:r>
            <a:r>
              <a:rPr lang="en-US" sz="2400" dirty="0" smtClean="0"/>
              <a:t>may involve the lingual plate type when a group of very stable anterior teeth is deemed capable of withstanding the intermittent force on their inclined planes related to a distal extension base situation.</a:t>
            </a:r>
            <a:endParaRPr lang="en-US" sz="2400" dirty="0" smtClean="0"/>
          </a:p>
        </p:txBody>
      </p:sp>
      <p:pic>
        <p:nvPicPr>
          <p:cNvPr id="3" name="Picture 3"/>
          <p:cNvPicPr>
            <a:picLocks noChangeAspect="1" noChangeArrowheads="1"/>
          </p:cNvPicPr>
          <p:nvPr/>
        </p:nvPicPr>
        <p:blipFill>
          <a:blip r:embed="rId1" cstate="print"/>
          <a:srcRect/>
          <a:stretch>
            <a:fillRect/>
          </a:stretch>
        </p:blipFill>
        <p:spPr>
          <a:xfrm>
            <a:off x="5656412" y="457200"/>
            <a:ext cx="3160520" cy="2240903"/>
          </a:xfrm>
          <a:prstGeom prst="rect">
            <a:avLst/>
          </a:prstGeom>
          <a:solidFill>
            <a:srgbClr val="FFFFFF">
              <a:shade val="85000"/>
            </a:srgbClr>
          </a:solidFill>
          <a:ln w="88900" cap="sq">
            <a:solidFill>
              <a:schemeClr val="accent1"/>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62" name="Content Placeholder 2"/>
          <p:cNvSpPr>
            <a:spLocks noGrp="1"/>
          </p:cNvSpPr>
          <p:nvPr>
            <p:ph idx="1"/>
          </p:nvPr>
        </p:nvSpPr>
        <p:spPr>
          <a:xfrm>
            <a:off x="914400" y="304800"/>
            <a:ext cx="7772400" cy="6051550"/>
          </a:xfrm>
        </p:spPr>
        <p:txBody>
          <a:bodyPr/>
          <a:lstStyle/>
          <a:p>
            <a:pPr eaLnBrk="1" hangingPunct="1">
              <a:buFont typeface="Wingdings" panose="05000000000000000000" pitchFamily="2" charset="2"/>
              <a:buNone/>
            </a:pPr>
            <a:r>
              <a:rPr lang="en-US" smtClean="0"/>
              <a:t>14. </a:t>
            </a:r>
            <a:r>
              <a:rPr lang="en-US" smtClean="0">
                <a:solidFill>
                  <a:schemeClr val="accent1"/>
                </a:solidFill>
              </a:rPr>
              <a:t>Classification systems vs. design</a:t>
            </a:r>
            <a:endParaRPr lang="en-US" smtClean="0">
              <a:solidFill>
                <a:schemeClr val="accent1"/>
              </a:solidFill>
            </a:endParaRPr>
          </a:p>
          <a:p>
            <a:pPr eaLnBrk="1" hangingPunct="1">
              <a:buFont typeface="Wingdings" panose="05000000000000000000" pitchFamily="2" charset="2"/>
              <a:buNone/>
            </a:pPr>
            <a:r>
              <a:rPr lang="en-US" smtClean="0"/>
              <a:t>There are only three types of partial dentures : tooth supported, tooth and tissue supported, and completely tissue supported.</a:t>
            </a:r>
            <a:endParaRPr lang="en-US" smtClean="0"/>
          </a:p>
          <a:p>
            <a:pPr eaLnBrk="1" hangingPunct="1">
              <a:buFont typeface="Wingdings" panose="05000000000000000000" pitchFamily="2" charset="2"/>
              <a:buNone/>
            </a:pPr>
            <a:endParaRPr lang="en-US" smtClean="0"/>
          </a:p>
          <a:p>
            <a:pPr eaLnBrk="1" hangingPunct="1">
              <a:buFont typeface="Wingdings" panose="05000000000000000000" pitchFamily="2" charset="2"/>
              <a:buNone/>
            </a:pPr>
            <a:endParaRPr lang="en-US" smtClean="0"/>
          </a:p>
          <a:p>
            <a:pPr eaLnBrk="1" hangingPunct="1"/>
            <a:r>
              <a:rPr lang="en-US" smtClean="0"/>
              <a:t>There is no one design that should be used in any particular combination of  remaining teeth for there are many factors that contribute to the ultimate design.</a:t>
            </a:r>
            <a:endParaRPr lang="en-US"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28600"/>
            <a:ext cx="7772400" cy="6127750"/>
          </a:xfrm>
        </p:spPr>
        <p:txBody>
          <a:bodyPr>
            <a:normAutofit/>
          </a:bodyPr>
          <a:lstStyle/>
          <a:p>
            <a:pPr marL="411480" indent="-255905" eaLnBrk="1" fontAlgn="auto" hangingPunct="1">
              <a:spcAft>
                <a:spcPts val="0"/>
              </a:spcAft>
              <a:buFont typeface="Wingdings" panose="05000000000000000000"/>
              <a:buNone/>
              <a:defRPr/>
            </a:pPr>
            <a:r>
              <a:rPr lang="en-US" sz="2800" dirty="0" smtClean="0"/>
              <a:t>14. </a:t>
            </a:r>
            <a:r>
              <a:rPr lang="en-US" sz="2800" dirty="0" smtClean="0">
                <a:solidFill>
                  <a:schemeClr val="accent1"/>
                </a:solidFill>
              </a:rPr>
              <a:t>Proper encirclement </a:t>
            </a:r>
            <a:r>
              <a:rPr lang="en-US" sz="2800" dirty="0" smtClean="0"/>
              <a:t>or “containments” – components of the clasp must contact the tooth beyond its greatest horizontal diameter. </a:t>
            </a:r>
            <a:endParaRPr lang="en-US" sz="2800" dirty="0" smtClean="0"/>
          </a:p>
          <a:p>
            <a:pPr marL="411480" indent="-255905" eaLnBrk="1" fontAlgn="auto" hangingPunct="1">
              <a:spcAft>
                <a:spcPts val="0"/>
              </a:spcAft>
              <a:buFont typeface="Wingdings" panose="05000000000000000000"/>
              <a:buNone/>
              <a:defRPr/>
            </a:pPr>
            <a:r>
              <a:rPr lang="en-US" sz="2800" dirty="0" smtClean="0"/>
              <a:t>    </a:t>
            </a:r>
            <a:endParaRPr lang="en-US" sz="2800" dirty="0" smtClean="0"/>
          </a:p>
          <a:p>
            <a:pPr marL="411480" indent="-255905" eaLnBrk="1" fontAlgn="auto" hangingPunct="1">
              <a:spcAft>
                <a:spcPts val="0"/>
              </a:spcAft>
              <a:buFont typeface="Wingdings" panose="05000000000000000000"/>
              <a:buNone/>
              <a:defRPr/>
            </a:pPr>
            <a:r>
              <a:rPr lang="en-US" sz="2800" dirty="0" smtClean="0"/>
              <a:t>   “More than halfway” or “ more than 180</a:t>
            </a:r>
            <a:r>
              <a:rPr lang="en-US" sz="2800" baseline="30000" dirty="0" smtClean="0"/>
              <a:t>0  </a:t>
            </a:r>
            <a:r>
              <a:rPr lang="en-US" sz="2800" dirty="0" smtClean="0"/>
              <a:t> are not safe rules when the tooth is somewhat misshapen or malpositioned. The abutment tooth may migrate away from the clasp, or the clasp may move off the tooth. This is of particular concern when the I bar approach is used improperly or when the clasp arms are too short.</a:t>
            </a:r>
            <a:br>
              <a:rPr lang="en-US" sz="2800" baseline="30000" dirty="0" smtClean="0"/>
            </a:br>
            <a:endParaRPr lang="en-US"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eaLnBrk="1" fontAlgn="auto" hangingPunct="1">
              <a:spcAft>
                <a:spcPts val="0"/>
              </a:spcAft>
              <a:defRPr/>
            </a:pPr>
            <a:r>
              <a:rPr lang="en-US" dirty="0" smtClean="0">
                <a:solidFill>
                  <a:schemeClr val="accent1"/>
                </a:solidFill>
              </a:rPr>
              <a:t>DESIGN OF FRAMEWORK</a:t>
            </a:r>
            <a:endParaRPr lang="en-US" dirty="0">
              <a:solidFill>
                <a:schemeClr val="accent1"/>
              </a:solidFill>
            </a:endParaRPr>
          </a:p>
        </p:txBody>
      </p:sp>
      <p:sp>
        <p:nvSpPr>
          <p:cNvPr id="41987" name="Content Placeholder 2"/>
          <p:cNvSpPr>
            <a:spLocks noGrp="1"/>
          </p:cNvSpPr>
          <p:nvPr>
            <p:ph sz="half" idx="1"/>
          </p:nvPr>
        </p:nvSpPr>
        <p:spPr>
          <a:xfrm>
            <a:off x="0" y="1295400"/>
            <a:ext cx="5257800" cy="5000625"/>
          </a:xfrm>
        </p:spPr>
        <p:txBody>
          <a:bodyPr>
            <a:normAutofit/>
          </a:bodyPr>
          <a:lstStyle/>
          <a:p>
            <a:pPr marL="365760" indent="-255905" eaLnBrk="1" fontAlgn="auto" hangingPunct="1">
              <a:spcAft>
                <a:spcPts val="0"/>
              </a:spcAft>
              <a:buFont typeface="Wingdings 3" panose="05040102010807070707"/>
              <a:buChar char=""/>
              <a:defRPr/>
            </a:pPr>
            <a:r>
              <a:rPr lang="en-US" dirty="0" smtClean="0"/>
              <a:t>Failure to use properly located and sized rests</a:t>
            </a:r>
            <a:endParaRPr lang="en-US" dirty="0" smtClean="0"/>
          </a:p>
          <a:p>
            <a:pPr marL="365760" indent="-255905" eaLnBrk="1" fontAlgn="auto" hangingPunct="1">
              <a:spcAft>
                <a:spcPts val="0"/>
              </a:spcAft>
              <a:buFont typeface="Wingdings 3" panose="05040102010807070707"/>
              <a:buChar char=""/>
              <a:defRPr/>
            </a:pPr>
            <a:r>
              <a:rPr lang="en-US" dirty="0" smtClean="0"/>
              <a:t>Flexible or incorrectly located major and minor  connector</a:t>
            </a:r>
            <a:endParaRPr lang="en-US" dirty="0" smtClean="0"/>
          </a:p>
          <a:p>
            <a:pPr marL="365760" indent="-255905" eaLnBrk="1" fontAlgn="auto" hangingPunct="1">
              <a:spcAft>
                <a:spcPts val="0"/>
              </a:spcAft>
              <a:buFont typeface="Wingdings 3" panose="05040102010807070707"/>
              <a:buChar char=""/>
              <a:defRPr/>
            </a:pPr>
            <a:r>
              <a:rPr lang="en-US" dirty="0" smtClean="0"/>
              <a:t>Use of cast clasps that have too little flexibility, are too broad in tooth coverage, and have too little consideration for esthetics</a:t>
            </a:r>
            <a:endParaRPr lang="en-US" dirty="0" smtClean="0"/>
          </a:p>
        </p:txBody>
      </p:sp>
      <p:pic>
        <p:nvPicPr>
          <p:cNvPr id="35846" name="Picture 6"/>
          <p:cNvPicPr>
            <a:picLocks noGrp="1" noChangeAspect="1" noChangeArrowheads="1"/>
          </p:cNvPicPr>
          <p:nvPr>
            <p:ph sz="half" idx="2"/>
          </p:nvPr>
        </p:nvPicPr>
        <p:blipFill>
          <a:blip r:embed="rId1"/>
          <a:srcRect/>
          <a:stretch>
            <a:fillRect/>
          </a:stretch>
        </p:blipFill>
        <p:spPr>
          <a:xfrm>
            <a:off x="5181600" y="1219200"/>
            <a:ext cx="3657600" cy="2722563"/>
          </a:xfrm>
          <a:ln w="38100" cap="sq">
            <a:solidFill>
              <a:schemeClr val="accent1"/>
            </a:solidFill>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Incorrect use of clasp designs</a:t>
            </a:r>
            <a:br>
              <a:rPr lang="en-US" dirty="0" smtClean="0"/>
            </a:br>
            <a:endParaRPr lang="en-US" dirty="0"/>
          </a:p>
        </p:txBody>
      </p:sp>
      <p:sp>
        <p:nvSpPr>
          <p:cNvPr id="3" name="Content Placeholder 2"/>
          <p:cNvSpPr>
            <a:spLocks noGrp="1"/>
          </p:cNvSpPr>
          <p:nvPr>
            <p:ph sz="half" idx="1"/>
          </p:nvPr>
        </p:nvSpPr>
        <p:spPr/>
        <p:txBody>
          <a:bodyPr/>
          <a:lstStyle/>
          <a:p>
            <a:endParaRPr lang="en-US" dirty="0"/>
          </a:p>
        </p:txBody>
      </p:sp>
      <p:pic>
        <p:nvPicPr>
          <p:cNvPr id="4098" name="Picture 2" descr="C:\Documents and Settings\Dr.Praful\Desktop\New Folder (2)\DSC02904.JPG"/>
          <p:cNvPicPr>
            <a:picLocks noGrp="1" noChangeAspect="1" noChangeArrowheads="1"/>
          </p:cNvPicPr>
          <p:nvPr>
            <p:ph sz="half" idx="2"/>
          </p:nvPr>
        </p:nvPicPr>
        <p:blipFill>
          <a:blip r:embed="rId1" cstate="print"/>
          <a:srcRect/>
          <a:stretch>
            <a:fillRect/>
          </a:stretch>
        </p:blipFill>
        <p:spPr bwMode="auto">
          <a:xfrm>
            <a:off x="228600" y="2743200"/>
            <a:ext cx="4038600" cy="3028950"/>
          </a:xfrm>
          <a:prstGeom prst="rect">
            <a:avLst/>
          </a:prstGeom>
          <a:noFill/>
        </p:spPr>
      </p:pic>
      <p:pic>
        <p:nvPicPr>
          <p:cNvPr id="7" name="Picture 2" descr="C:\Documents and Settings\Dr.Praful\Desktop\New Folder (2)\DSC02905.JPG"/>
          <p:cNvPicPr>
            <a:picLocks noChangeAspect="1" noChangeArrowheads="1"/>
          </p:cNvPicPr>
          <p:nvPr/>
        </p:nvPicPr>
        <p:blipFill>
          <a:blip r:embed="rId2" cstate="print"/>
          <a:srcRect l="1887" t="3957" r="3774" b="20571"/>
          <a:stretch>
            <a:fillRect/>
          </a:stretch>
        </p:blipFill>
        <p:spPr bwMode="auto">
          <a:xfrm>
            <a:off x="4724400" y="2743200"/>
            <a:ext cx="4191000" cy="30480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dirty="0" smtClean="0">
                <a:solidFill>
                  <a:schemeClr val="tx1"/>
                </a:solidFill>
              </a:rPr>
              <a:t>I-BAR</a:t>
            </a:r>
            <a:endParaRPr lang="en-US" dirty="0"/>
          </a:p>
        </p:txBody>
      </p:sp>
      <p:sp>
        <p:nvSpPr>
          <p:cNvPr id="3" name="Content Placeholder 2"/>
          <p:cNvSpPr>
            <a:spLocks noGrp="1"/>
          </p:cNvSpPr>
          <p:nvPr>
            <p:ph idx="1"/>
          </p:nvPr>
        </p:nvSpPr>
        <p:spPr/>
        <p:txBody>
          <a:bodyPr/>
          <a:lstStyle/>
          <a:p>
            <a:r>
              <a:rPr lang="en-US" dirty="0" smtClean="0"/>
              <a:t>An I –bar is an </a:t>
            </a:r>
            <a:r>
              <a:rPr lang="en-US" dirty="0" err="1" smtClean="0"/>
              <a:t>extracoronal</a:t>
            </a:r>
            <a:r>
              <a:rPr lang="en-US" dirty="0" smtClean="0"/>
              <a:t>, </a:t>
            </a:r>
            <a:r>
              <a:rPr lang="en-US" dirty="0" err="1" smtClean="0"/>
              <a:t>infrabulge</a:t>
            </a:r>
            <a:r>
              <a:rPr lang="en-US" dirty="0" smtClean="0"/>
              <a:t>, removable partial denture component that is smoothly tapering from origin to rounded tip, flexible and usually provides retention at its terminus.</a:t>
            </a:r>
            <a:endParaRPr lang="en-US" dirty="0" smtClean="0"/>
          </a:p>
          <a:p>
            <a:endParaRPr lang="en-US" dirty="0"/>
          </a:p>
        </p:txBody>
      </p:sp>
      <p:pic>
        <p:nvPicPr>
          <p:cNvPr id="4" name="Picture 5"/>
          <p:cNvPicPr>
            <a:picLocks noChangeAspect="1" noChangeArrowheads="1"/>
          </p:cNvPicPr>
          <p:nvPr/>
        </p:nvPicPr>
        <p:blipFill>
          <a:blip r:embed="rId1" cstate="print"/>
          <a:srcRect/>
          <a:stretch>
            <a:fillRect/>
          </a:stretch>
        </p:blipFill>
        <p:spPr bwMode="auto">
          <a:xfrm>
            <a:off x="5029200" y="4259098"/>
            <a:ext cx="3868738" cy="2103601"/>
          </a:xfrm>
          <a:prstGeom prst="rect">
            <a:avLst/>
          </a:prstGeom>
          <a:ln w="38100" cap="sq">
            <a:solidFill>
              <a:schemeClr val="accent1"/>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As this type of retainer involves very little of the tooth crown, it cannot be expected to provide functions other than retention. </a:t>
            </a:r>
            <a:endParaRPr lang="en-US" dirty="0" smtClean="0"/>
          </a:p>
          <a:p>
            <a:endParaRPr lang="en-US" dirty="0" smtClean="0"/>
          </a:p>
          <a:p>
            <a:r>
              <a:rPr lang="en-US" dirty="0" smtClean="0"/>
              <a:t>When retention is to be provided with an I bar retainer, functions such as vertical support are still to be provided separately with other primary components of the RPD</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1"/>
                </a:solidFill>
              </a:rPr>
              <a:t>ADVANTAGES AND INDICATIONS</a:t>
            </a:r>
            <a:endParaRPr lang="en-US" dirty="0"/>
          </a:p>
        </p:txBody>
      </p:sp>
      <p:sp>
        <p:nvSpPr>
          <p:cNvPr id="3" name="Content Placeholder 2"/>
          <p:cNvSpPr>
            <a:spLocks noGrp="1"/>
          </p:cNvSpPr>
          <p:nvPr>
            <p:ph idx="1"/>
          </p:nvPr>
        </p:nvSpPr>
        <p:spPr/>
        <p:txBody>
          <a:bodyPr/>
          <a:lstStyle/>
          <a:p>
            <a:r>
              <a:rPr lang="en-US" dirty="0" smtClean="0"/>
              <a:t>Minimal tooth contact resulting in easier adjustment and less </a:t>
            </a:r>
            <a:r>
              <a:rPr lang="en-US" dirty="0" err="1" smtClean="0"/>
              <a:t>cariogenic</a:t>
            </a:r>
            <a:r>
              <a:rPr lang="en-US" dirty="0" smtClean="0"/>
              <a:t> consequence</a:t>
            </a:r>
            <a:endParaRPr lang="en-US" dirty="0" smtClean="0"/>
          </a:p>
          <a:p>
            <a:endParaRPr lang="en-US" dirty="0" smtClean="0"/>
          </a:p>
          <a:p>
            <a:r>
              <a:rPr lang="en-US" dirty="0" smtClean="0"/>
              <a:t>Less tooth contour violation leading to less debris impaction and presumably more favorable periodontal response</a:t>
            </a:r>
            <a:endParaRPr lang="en-US" dirty="0" smtClean="0"/>
          </a:p>
          <a:p>
            <a:endParaRPr lang="en-US" dirty="0" smtClean="0"/>
          </a:p>
          <a:p>
            <a:r>
              <a:rPr lang="en-US" dirty="0" smtClean="0"/>
              <a:t>More favorable esthetics</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1"/>
                </a:solidFill>
              </a:rPr>
              <a:t>DISADVANTAGES AND CONTRAINDICATIONS</a:t>
            </a:r>
            <a:endParaRPr lang="en-US" dirty="0"/>
          </a:p>
        </p:txBody>
      </p:sp>
      <p:sp>
        <p:nvSpPr>
          <p:cNvPr id="3" name="Content Placeholder 2"/>
          <p:cNvSpPr>
            <a:spLocks noGrp="1"/>
          </p:cNvSpPr>
          <p:nvPr>
            <p:ph idx="1"/>
          </p:nvPr>
        </p:nvSpPr>
        <p:spPr/>
        <p:txBody>
          <a:bodyPr/>
          <a:lstStyle/>
          <a:p>
            <a:r>
              <a:rPr lang="en-US" dirty="0" smtClean="0"/>
              <a:t>With very </a:t>
            </a:r>
            <a:r>
              <a:rPr lang="en-US" dirty="0" smtClean="0">
                <a:solidFill>
                  <a:srgbClr val="FF0000"/>
                </a:solidFill>
              </a:rPr>
              <a:t>short teeth </a:t>
            </a:r>
            <a:r>
              <a:rPr lang="en-US" dirty="0" smtClean="0"/>
              <a:t>and/or lack of provision for the guiding planes, the I-bar retainers may be found lacking in overall retention. The horizontal part of the I bar that extends from the denture base area should be adapted across the attached soft tissue areas with only slight relief.</a:t>
            </a:r>
            <a:endParaRPr lang="en-US" dirty="0" smtClean="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943600"/>
          </a:xfrm>
        </p:spPr>
        <p:txBody>
          <a:bodyPr>
            <a:normAutofit/>
          </a:bodyPr>
          <a:lstStyle/>
          <a:p>
            <a:endParaRPr lang="en-US" sz="2800" dirty="0" smtClean="0"/>
          </a:p>
          <a:p>
            <a:r>
              <a:rPr lang="en-US" sz="2800" dirty="0" smtClean="0"/>
              <a:t>Soft tissue </a:t>
            </a:r>
            <a:r>
              <a:rPr lang="en-US" sz="2800" dirty="0" err="1" smtClean="0"/>
              <a:t>attchments</a:t>
            </a:r>
            <a:r>
              <a:rPr lang="en-US" sz="2800" dirty="0" smtClean="0"/>
              <a:t> close to an abutment tooth and </a:t>
            </a:r>
            <a:r>
              <a:rPr lang="en-US" sz="2800" dirty="0" err="1" smtClean="0"/>
              <a:t>frenulae</a:t>
            </a:r>
            <a:r>
              <a:rPr lang="en-US" sz="2800" dirty="0" smtClean="0"/>
              <a:t> may be barriers to usual I bar placement. </a:t>
            </a:r>
            <a:endParaRPr lang="en-US" sz="2800" dirty="0" smtClean="0"/>
          </a:p>
          <a:p>
            <a:endParaRPr lang="en-US" sz="2800" dirty="0" smtClean="0"/>
          </a:p>
          <a:p>
            <a:r>
              <a:rPr lang="en-US" sz="2800" dirty="0" smtClean="0"/>
              <a:t>The alternatives to such a situation are extending the rest out and down the </a:t>
            </a:r>
            <a:r>
              <a:rPr lang="en-US" sz="2800" dirty="0" err="1" smtClean="0"/>
              <a:t>buccal</a:t>
            </a:r>
            <a:r>
              <a:rPr lang="en-US" sz="2800" dirty="0" smtClean="0"/>
              <a:t> surface of the tooth to reciprocate the lingual retainer or placement of a </a:t>
            </a:r>
            <a:r>
              <a:rPr lang="en-US" sz="2800" dirty="0" err="1" smtClean="0"/>
              <a:t>buccal</a:t>
            </a:r>
            <a:r>
              <a:rPr lang="en-US" sz="2800" dirty="0" smtClean="0"/>
              <a:t> circumferential type arm originating at the proximal plate.</a:t>
            </a:r>
            <a:endParaRPr lang="en-US" sz="2800" dirty="0" smtClean="0"/>
          </a:p>
          <a:p>
            <a:endParaRPr lang="en-US" sz="2800" dirty="0" smtClean="0"/>
          </a:p>
          <a:p>
            <a:endParaRPr lang="en-US" sz="2800"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14400"/>
            <a:ext cx="8229600" cy="1524000"/>
          </a:xfrm>
        </p:spPr>
        <p:txBody>
          <a:bodyPr>
            <a:normAutofit fontScale="90000"/>
          </a:bodyPr>
          <a:lstStyle/>
          <a:p>
            <a:br>
              <a:rPr lang="en-US" sz="2700" dirty="0" smtClean="0"/>
            </a:br>
            <a:br>
              <a:rPr lang="en-US" sz="2700" dirty="0" smtClean="0"/>
            </a:br>
            <a:br>
              <a:rPr lang="en-US" sz="2700" dirty="0" smtClean="0"/>
            </a:br>
            <a:r>
              <a:rPr lang="en-US" sz="2700" dirty="0" smtClean="0">
                <a:solidFill>
                  <a:schemeClr val="tx1"/>
                </a:solidFill>
              </a:rPr>
              <a:t>Where an I bar crosses a </a:t>
            </a:r>
            <a:r>
              <a:rPr lang="en-US" sz="2700" dirty="0" err="1" smtClean="0">
                <a:solidFill>
                  <a:schemeClr val="tx1"/>
                </a:solidFill>
              </a:rPr>
              <a:t>frenum</a:t>
            </a:r>
            <a:r>
              <a:rPr lang="en-US" sz="2700" dirty="0" smtClean="0">
                <a:solidFill>
                  <a:schemeClr val="tx1"/>
                </a:solidFill>
              </a:rPr>
              <a:t>, the lab must add block out relief in this area to raise the bar or the I bar is designed to engage the same tooth area by an approach from a different direction</a:t>
            </a:r>
            <a:br>
              <a:rPr lang="en-US" sz="5400" dirty="0" smtClean="0"/>
            </a:br>
            <a:endParaRPr lang="en-US" dirty="0"/>
          </a:p>
        </p:txBody>
      </p:sp>
      <p:pic>
        <p:nvPicPr>
          <p:cNvPr id="5" name="Picture 2"/>
          <p:cNvPicPr>
            <a:picLocks noGrp="1" noChangeAspect="1" noChangeArrowheads="1"/>
          </p:cNvPicPr>
          <p:nvPr>
            <p:ph sz="half" idx="1"/>
          </p:nvPr>
        </p:nvPicPr>
        <p:blipFill>
          <a:blip r:embed="rId1" cstate="print"/>
          <a:srcRect/>
          <a:stretch>
            <a:fillRect/>
          </a:stretch>
        </p:blipFill>
        <p:spPr>
          <a:xfrm>
            <a:off x="1828800" y="2438400"/>
            <a:ext cx="5758148" cy="2743200"/>
          </a:xfrm>
          <a:ln w="38100" cap="sq">
            <a:solidFill>
              <a:schemeClr val="accent1"/>
            </a:solidFill>
          </a:ln>
          <a:effectLst>
            <a:outerShdw blurRad="50800" dist="38100" dir="2700000" algn="tl" rotWithShape="0">
              <a:srgbClr val="000000">
                <a:alpha val="43000"/>
              </a:srgbClr>
            </a:outerShdw>
          </a:effectLst>
        </p:spPr>
      </p:pic>
      <p:sp>
        <p:nvSpPr>
          <p:cNvPr id="6" name="TextBox 5"/>
          <p:cNvSpPr txBox="1"/>
          <p:nvPr/>
        </p:nvSpPr>
        <p:spPr>
          <a:xfrm>
            <a:off x="1752600" y="5486400"/>
            <a:ext cx="6172200" cy="923330"/>
          </a:xfrm>
          <a:prstGeom prst="rect">
            <a:avLst/>
          </a:prstGeom>
          <a:noFill/>
        </p:spPr>
        <p:txBody>
          <a:bodyPr wrap="square" rtlCol="0">
            <a:spAutoFit/>
          </a:bodyPr>
          <a:lstStyle/>
          <a:p>
            <a:r>
              <a:rPr lang="en-US" dirty="0" smtClean="0"/>
              <a:t>The design may be influenced by </a:t>
            </a:r>
            <a:r>
              <a:rPr lang="en-US" dirty="0" err="1" smtClean="0"/>
              <a:t>frenulae</a:t>
            </a:r>
            <a:r>
              <a:rPr lang="en-US" dirty="0" smtClean="0"/>
              <a:t> and other soft tissue contours that interfere with placement of some components</a:t>
            </a:r>
            <a:endParaRPr lang="en-US"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lnSpcReduction="10000"/>
          </a:bodyPr>
          <a:lstStyle/>
          <a:p>
            <a:r>
              <a:rPr lang="en-US" dirty="0" smtClean="0"/>
              <a:t>The envisioned optimal periodontal contour of the I bar would  seem debatable in advanced gingival recession. Other design benefits should be reviewed before considering a substitute</a:t>
            </a:r>
            <a:endParaRPr lang="en-US" dirty="0" smtClean="0"/>
          </a:p>
          <a:p>
            <a:endParaRPr lang="en-US" dirty="0"/>
          </a:p>
        </p:txBody>
      </p:sp>
      <p:pic>
        <p:nvPicPr>
          <p:cNvPr id="5" name="Picture 5"/>
          <p:cNvPicPr>
            <a:picLocks noGrp="1" noChangeAspect="1" noChangeArrowheads="1"/>
          </p:cNvPicPr>
          <p:nvPr>
            <p:ph sz="half" idx="2"/>
          </p:nvPr>
        </p:nvPicPr>
        <p:blipFill>
          <a:blip r:embed="rId1" cstate="print"/>
          <a:srcRect/>
          <a:stretch>
            <a:fillRect/>
          </a:stretch>
        </p:blipFill>
        <p:spPr bwMode="auto">
          <a:xfrm>
            <a:off x="4572000" y="2133600"/>
            <a:ext cx="4038600" cy="2083933"/>
          </a:xfrm>
          <a:prstGeom prst="rect">
            <a:avLst/>
          </a:prstGeom>
          <a:ln w="38100" cap="sq">
            <a:solidFill>
              <a:schemeClr val="accent1"/>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19800"/>
          </a:xfrm>
        </p:spPr>
        <p:txBody>
          <a:bodyPr>
            <a:normAutofit/>
          </a:bodyPr>
          <a:lstStyle/>
          <a:p>
            <a:pPr marL="365760" indent="-255905">
              <a:buFont typeface="Wingdings 3" panose="05040102010807070707"/>
              <a:buChar char=""/>
              <a:defRPr/>
            </a:pPr>
            <a:endParaRPr lang="en-US" sz="2800" dirty="0" smtClean="0"/>
          </a:p>
          <a:p>
            <a:pPr marL="365760" indent="-255905">
              <a:buFont typeface="Wingdings 3" panose="05040102010807070707"/>
              <a:buChar char=""/>
              <a:defRPr/>
            </a:pPr>
            <a:r>
              <a:rPr lang="en-US" sz="2800" dirty="0" smtClean="0"/>
              <a:t>Opposed, severely tilted abutments may not permit    I-bar retention placement near the attached </a:t>
            </a:r>
            <a:r>
              <a:rPr lang="en-US" sz="2800" dirty="0" err="1" smtClean="0"/>
              <a:t>gingiva</a:t>
            </a:r>
            <a:r>
              <a:rPr lang="en-US" sz="2800" dirty="0" smtClean="0"/>
              <a:t>. </a:t>
            </a:r>
            <a:endParaRPr lang="en-US" sz="2800" dirty="0" smtClean="0"/>
          </a:p>
          <a:p>
            <a:pPr marL="365760" indent="-255905">
              <a:buFont typeface="Wingdings 3" panose="05040102010807070707"/>
              <a:buChar char=""/>
              <a:defRPr/>
            </a:pPr>
            <a:r>
              <a:rPr lang="en-US" sz="2800" dirty="0" smtClean="0"/>
              <a:t>Leaving the I-bar several mm out from the cheek tissues  may invite collection of food debris and irritation of the cheek.</a:t>
            </a:r>
            <a:endParaRPr lang="en-US" sz="2800" dirty="0" smtClean="0"/>
          </a:p>
          <a:p>
            <a:pPr marL="365760" indent="-255905">
              <a:buFont typeface="Wingdings 3" panose="05040102010807070707"/>
              <a:buChar char=""/>
              <a:defRPr/>
            </a:pPr>
            <a:r>
              <a:rPr lang="en-US" sz="2800" dirty="0" smtClean="0"/>
              <a:t>Different survey path, enamel contouring, and crowns often overcome this situation</a:t>
            </a:r>
            <a:endParaRPr lang="en-US" sz="2800" dirty="0" smtClean="0"/>
          </a:p>
          <a:p>
            <a:endParaRPr lang="en-US" sz="2800" dirty="0"/>
          </a:p>
        </p:txBody>
      </p:sp>
      <p:pic>
        <p:nvPicPr>
          <p:cNvPr id="5" name="Picture 2"/>
          <p:cNvPicPr>
            <a:picLocks noChangeAspect="1" noChangeArrowheads="1"/>
          </p:cNvPicPr>
          <p:nvPr/>
        </p:nvPicPr>
        <p:blipFill>
          <a:blip r:embed="rId1" cstate="print"/>
          <a:srcRect/>
          <a:stretch>
            <a:fillRect/>
          </a:stretch>
        </p:blipFill>
        <p:spPr>
          <a:xfrm>
            <a:off x="2971800" y="4267200"/>
            <a:ext cx="2743200" cy="2362200"/>
          </a:xfrm>
          <a:prstGeom prst="rect">
            <a:avLst/>
          </a:prstGeom>
          <a:ln w="38100" cap="sq">
            <a:solidFill>
              <a:schemeClr val="accent1"/>
            </a:solidFill>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943600"/>
          </a:xfrm>
        </p:spPr>
        <p:txBody>
          <a:bodyPr>
            <a:normAutofit/>
          </a:bodyPr>
          <a:lstStyle/>
          <a:p>
            <a:pPr marL="365760" indent="-255905">
              <a:buFont typeface="Wingdings 3" panose="05040102010807070707"/>
              <a:buChar char=""/>
              <a:defRPr/>
            </a:pPr>
            <a:r>
              <a:rPr lang="en-US" sz="2800" dirty="0" smtClean="0"/>
              <a:t>One isolated , tipped , and tilted tooth should not be allowed to distract from an overall advantageous survey path and insertion placement of the prosthesis. </a:t>
            </a:r>
            <a:endParaRPr lang="en-US" sz="2800" dirty="0" smtClean="0"/>
          </a:p>
          <a:p>
            <a:pPr marL="365760" indent="-255905">
              <a:buFont typeface="Wingdings 3" panose="05040102010807070707"/>
              <a:buChar char=""/>
              <a:defRPr/>
            </a:pPr>
            <a:endParaRPr lang="en-US" sz="2800" dirty="0" smtClean="0"/>
          </a:p>
          <a:p>
            <a:pPr marL="365760" indent="-255905">
              <a:buFont typeface="Wingdings 3" panose="05040102010807070707"/>
              <a:buChar char=""/>
              <a:defRPr/>
            </a:pPr>
            <a:r>
              <a:rPr lang="en-US" sz="2800" dirty="0" smtClean="0"/>
              <a:t>Lack of retentive undercut may be solved by preparing a 0.001 inch smooth enamel undercut in a vertical surface, by coronal restoration, or by using an alternative retainer.</a:t>
            </a:r>
            <a:endParaRPr lang="en-US" sz="2800" dirty="0" smtClean="0"/>
          </a:p>
          <a:p>
            <a:endParaRPr lang="en-US" sz="2800" dirty="0"/>
          </a:p>
        </p:txBody>
      </p:sp>
      <p:pic>
        <p:nvPicPr>
          <p:cNvPr id="5" name="Picture 4"/>
          <p:cNvPicPr>
            <a:picLocks noChangeAspect="1" noChangeArrowheads="1"/>
          </p:cNvPicPr>
          <p:nvPr/>
        </p:nvPicPr>
        <p:blipFill>
          <a:blip r:embed="rId1" cstate="print"/>
          <a:srcRect/>
          <a:stretch>
            <a:fillRect/>
          </a:stretch>
        </p:blipFill>
        <p:spPr>
          <a:xfrm>
            <a:off x="2362200" y="4343400"/>
            <a:ext cx="4267200" cy="2286000"/>
          </a:xfrm>
          <a:prstGeom prst="rect">
            <a:avLst/>
          </a:prstGeom>
          <a:ln w="38100" cap="sq">
            <a:solidFill>
              <a:schemeClr val="accent1"/>
            </a:solidFill>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smtClean="0">
                <a:solidFill>
                  <a:schemeClr val="tx1"/>
                </a:solidFill>
              </a:rPr>
              <a:t>STRESS BREAKERS</a:t>
            </a:r>
            <a:endParaRPr lang="en-US" dirty="0"/>
          </a:p>
        </p:txBody>
      </p:sp>
      <p:sp>
        <p:nvSpPr>
          <p:cNvPr id="3" name="Content Placeholder 2"/>
          <p:cNvSpPr>
            <a:spLocks noGrp="1"/>
          </p:cNvSpPr>
          <p:nvPr>
            <p:ph idx="1"/>
          </p:nvPr>
        </p:nvSpPr>
        <p:spPr/>
        <p:txBody>
          <a:bodyPr/>
          <a:lstStyle/>
          <a:p>
            <a:r>
              <a:rPr lang="en-US" dirty="0" smtClean="0"/>
              <a:t>One of the most common prosthodontic problems is failure of distal extension partial dentures, especially the </a:t>
            </a:r>
            <a:r>
              <a:rPr lang="en-US" dirty="0" err="1" smtClean="0"/>
              <a:t>mandibular</a:t>
            </a:r>
            <a:r>
              <a:rPr lang="en-US" dirty="0" smtClean="0"/>
              <a:t>.</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en-US" dirty="0" smtClean="0"/>
              <a:t>The resiliency of the average tooth under load is 0.1mm, whereas the alveolar ridge, which is 4 to 20 times as displaceable as a natural tooth, may be displaced between 0.4 to 2 mm.</a:t>
            </a:r>
            <a:endParaRPr lang="en-US" dirty="0" smtClean="0"/>
          </a:p>
          <a:p>
            <a:endParaRPr lang="en-US" dirty="0"/>
          </a:p>
        </p:txBody>
      </p:sp>
      <p:pic>
        <p:nvPicPr>
          <p:cNvPr id="6146" name="Picture 2" descr="C:\Documents and Settings\Dr.Praful\Desktop\New Folder (2)\DSC02889.JPG"/>
          <p:cNvPicPr>
            <a:picLocks noGrp="1" noChangeAspect="1" noChangeArrowheads="1"/>
          </p:cNvPicPr>
          <p:nvPr>
            <p:ph sz="half" idx="2"/>
          </p:nvPr>
        </p:nvPicPr>
        <p:blipFill>
          <a:blip r:embed="rId1" cstate="print"/>
          <a:srcRect/>
          <a:stretch>
            <a:fillRect/>
          </a:stretch>
        </p:blipFill>
        <p:spPr bwMode="auto">
          <a:xfrm>
            <a:off x="4572000" y="304800"/>
            <a:ext cx="4038600" cy="3028950"/>
          </a:xfrm>
          <a:prstGeom prst="rect">
            <a:avLst/>
          </a:prstGeom>
          <a:noFill/>
          <a:ln w="44450">
            <a:solidFill>
              <a:schemeClr val="accent1"/>
            </a:solidFill>
          </a:ln>
        </p:spPr>
      </p:pic>
      <p:pic>
        <p:nvPicPr>
          <p:cNvPr id="6" name="Picture 4"/>
          <p:cNvPicPr>
            <a:picLocks noChangeAspect="1" noChangeArrowheads="1"/>
          </p:cNvPicPr>
          <p:nvPr/>
        </p:nvPicPr>
        <p:blipFill>
          <a:blip r:embed="rId2"/>
          <a:srcRect/>
          <a:stretch>
            <a:fillRect/>
          </a:stretch>
        </p:blipFill>
        <p:spPr>
          <a:xfrm>
            <a:off x="4648200" y="3581400"/>
            <a:ext cx="4038600" cy="1784350"/>
          </a:xfrm>
          <a:prstGeom prst="rect">
            <a:avLst/>
          </a:prstGeom>
          <a:ln w="38100" cap="sq">
            <a:solidFill>
              <a:schemeClr val="accent1"/>
            </a:solidFill>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Holmes, demonstrated that movement occurred least with the altered cast technique and </a:t>
            </a:r>
            <a:r>
              <a:rPr lang="en-US" dirty="0" err="1" smtClean="0"/>
              <a:t>Korecta</a:t>
            </a:r>
            <a:r>
              <a:rPr lang="en-US" dirty="0" smtClean="0"/>
              <a:t> wax impressions.</a:t>
            </a:r>
            <a:endParaRPr lang="en-US" dirty="0" smtClean="0"/>
          </a:p>
          <a:p>
            <a:endParaRPr lang="en-US" dirty="0" smtClean="0"/>
          </a:p>
          <a:p>
            <a:endParaRPr lang="en-US" dirty="0" smtClean="0"/>
          </a:p>
          <a:p>
            <a:pPr>
              <a:buNone/>
            </a:pPr>
            <a:r>
              <a:rPr lang="en-US" dirty="0" smtClean="0"/>
              <a:t> </a:t>
            </a:r>
            <a:endParaRPr lang="en-US" dirty="0" smtClean="0"/>
          </a:p>
          <a:p>
            <a:endParaRPr lang="en-US" dirty="0" smtClean="0"/>
          </a:p>
          <a:p>
            <a:endParaRPr lang="en-US" dirty="0"/>
          </a:p>
        </p:txBody>
      </p:sp>
      <p:pic>
        <p:nvPicPr>
          <p:cNvPr id="5" name="Picture 2" descr="C:\Documents and Settings\Dr.Praful\Desktop\New Folder (2)\DSC02911.JPG"/>
          <p:cNvPicPr>
            <a:picLocks noChangeAspect="1" noChangeArrowheads="1"/>
          </p:cNvPicPr>
          <p:nvPr/>
        </p:nvPicPr>
        <p:blipFill>
          <a:blip r:embed="rId1" cstate="print">
            <a:lum bright="10000"/>
          </a:blip>
          <a:srcRect/>
          <a:stretch>
            <a:fillRect/>
          </a:stretch>
        </p:blipFill>
        <p:spPr bwMode="auto">
          <a:xfrm>
            <a:off x="609600" y="3505200"/>
            <a:ext cx="3688291" cy="2766218"/>
          </a:xfrm>
          <a:prstGeom prst="rect">
            <a:avLst/>
          </a:prstGeom>
          <a:noFill/>
          <a:ln w="38100">
            <a:solidFill>
              <a:schemeClr val="tx2">
                <a:lumMod val="75000"/>
              </a:schemeClr>
            </a:solidFill>
          </a:ln>
        </p:spPr>
      </p:pic>
      <p:pic>
        <p:nvPicPr>
          <p:cNvPr id="6" name="Picture 3" descr="C:\Documents and Settings\Dr.Praful\Desktop\New Folder (2)\DSC02913.JPG"/>
          <p:cNvPicPr>
            <a:picLocks noChangeAspect="1" noChangeArrowheads="1"/>
          </p:cNvPicPr>
          <p:nvPr/>
        </p:nvPicPr>
        <p:blipFill>
          <a:blip r:embed="rId2" cstate="print">
            <a:lum bright="20000"/>
          </a:blip>
          <a:srcRect/>
          <a:stretch>
            <a:fillRect/>
          </a:stretch>
        </p:blipFill>
        <p:spPr bwMode="auto">
          <a:xfrm>
            <a:off x="4851400" y="3505200"/>
            <a:ext cx="3713691" cy="2785268"/>
          </a:xfrm>
          <a:prstGeom prst="rect">
            <a:avLst/>
          </a:prstGeom>
          <a:noFill/>
          <a:ln w="38100">
            <a:solidFill>
              <a:schemeClr val="tx2">
                <a:lumMod val="75000"/>
              </a:schemeClr>
            </a:solidFill>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However, no matter how the impression is made, there will be more movement when the prosthesis is supported by soft tissue. The stress breaker is suggested as a means to allow the base to move slightly with less strain to the abutments.</a:t>
            </a:r>
            <a:endParaRPr lang="en-US" dirty="0" smtClean="0"/>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1"/>
                </a:solidFill>
              </a:rPr>
              <a:t>Complexities of stress breaker design</a:t>
            </a:r>
            <a:endParaRPr lang="en-US" dirty="0"/>
          </a:p>
        </p:txBody>
      </p:sp>
      <p:sp>
        <p:nvSpPr>
          <p:cNvPr id="3" name="Content Placeholder 2"/>
          <p:cNvSpPr>
            <a:spLocks noGrp="1"/>
          </p:cNvSpPr>
          <p:nvPr>
            <p:ph idx="1"/>
          </p:nvPr>
        </p:nvSpPr>
        <p:spPr/>
        <p:txBody>
          <a:bodyPr/>
          <a:lstStyle/>
          <a:p>
            <a:pPr marL="365760" indent="-255905">
              <a:buFont typeface="Wingdings 3" panose="05040102010807070707"/>
              <a:buChar char=""/>
              <a:defRPr/>
            </a:pPr>
            <a:r>
              <a:rPr lang="en-US" sz="2400" dirty="0" smtClean="0"/>
              <a:t>A multitude of stress breaker designs are available including hinges, sleeves and cylinders, ball and sockets, split major connectors etc.</a:t>
            </a:r>
            <a:endParaRPr lang="en-US" sz="2400" dirty="0" smtClean="0"/>
          </a:p>
          <a:p>
            <a:pPr marL="365760" indent="-255905">
              <a:buFont typeface="Wingdings 3" panose="05040102010807070707"/>
              <a:buChar char=""/>
              <a:defRPr/>
            </a:pPr>
            <a:endParaRPr lang="en-US" sz="2400" dirty="0" smtClean="0"/>
          </a:p>
          <a:p>
            <a:pPr>
              <a:buNone/>
            </a:pPr>
            <a:endParaRPr lang="en-US" dirty="0"/>
          </a:p>
        </p:txBody>
      </p:sp>
      <p:pic>
        <p:nvPicPr>
          <p:cNvPr id="4" name="Picture 9" descr="P6030085"/>
          <p:cNvPicPr>
            <a:picLocks noChangeAspect="1" noChangeArrowheads="1"/>
          </p:cNvPicPr>
          <p:nvPr/>
        </p:nvPicPr>
        <p:blipFill>
          <a:blip r:embed="rId1" cstate="print"/>
          <a:srcRect l="30190" t="11209" r="26414" b="53479"/>
          <a:stretch>
            <a:fillRect/>
          </a:stretch>
        </p:blipFill>
        <p:spPr>
          <a:xfrm>
            <a:off x="762000" y="3352800"/>
            <a:ext cx="3318933" cy="2971800"/>
          </a:xfrm>
          <a:prstGeom prst="rect">
            <a:avLst/>
          </a:prstGeom>
          <a:solidFill>
            <a:srgbClr val="FFFFFF">
              <a:shade val="85000"/>
            </a:srgbClr>
          </a:solidFill>
          <a:ln w="38100" cap="sq">
            <a:solidFill>
              <a:schemeClr val="tx2">
                <a:lumMod val="75000"/>
              </a:schemeClr>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10" descr="P6030085"/>
          <p:cNvPicPr>
            <a:picLocks noChangeAspect="1" noChangeArrowheads="1"/>
          </p:cNvPicPr>
          <p:nvPr/>
        </p:nvPicPr>
        <p:blipFill>
          <a:blip r:embed="rId2"/>
          <a:srcRect l="30190" t="50020" r="26414" b="11478"/>
          <a:stretch>
            <a:fillRect/>
          </a:stretch>
        </p:blipFill>
        <p:spPr>
          <a:xfrm>
            <a:off x="4715711" y="3352800"/>
            <a:ext cx="3225775" cy="2895600"/>
          </a:xfrm>
          <a:prstGeom prst="rect">
            <a:avLst/>
          </a:prstGeom>
          <a:solidFill>
            <a:srgbClr val="FFFFFF">
              <a:shade val="85000"/>
            </a:srgbClr>
          </a:solidFill>
          <a:ln w="38100" cap="sq">
            <a:solidFill>
              <a:schemeClr val="tx2">
                <a:lumMod val="75000"/>
              </a:schemeClr>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800" dirty="0" smtClean="0"/>
              <a:t> The hinge type </a:t>
            </a:r>
            <a:r>
              <a:rPr lang="en-US" sz="2800" dirty="0" err="1" smtClean="0"/>
              <a:t>stressbreaker</a:t>
            </a:r>
            <a:r>
              <a:rPr lang="en-US" sz="2800" dirty="0" smtClean="0"/>
              <a:t> has been used extensively and continues to be a popular choice. As the hinge is of a rigid design, the soft tissue absorbs a minimum of load adjacent to the hinge and maximum of load toward the distal of the ridge.</a:t>
            </a:r>
            <a:endParaRPr lang="en-US" sz="2800" dirty="0" smtClean="0"/>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Repair and maintenance of any </a:t>
            </a:r>
            <a:r>
              <a:rPr lang="en-US" dirty="0" err="1" smtClean="0"/>
              <a:t>stressbreaker</a:t>
            </a:r>
            <a:r>
              <a:rPr lang="en-US" dirty="0" smtClean="0"/>
              <a:t> is difficult, costly and frequently required</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1"/>
                </a:solidFill>
              </a:rPr>
              <a:t>STRESS BREAKER OR RIGID DESIGN</a:t>
            </a:r>
            <a:endParaRPr lang="en-US" dirty="0"/>
          </a:p>
        </p:txBody>
      </p:sp>
      <p:sp>
        <p:nvSpPr>
          <p:cNvPr id="3" name="Content Placeholder 2"/>
          <p:cNvSpPr>
            <a:spLocks noGrp="1"/>
          </p:cNvSpPr>
          <p:nvPr>
            <p:ph idx="1"/>
          </p:nvPr>
        </p:nvSpPr>
        <p:spPr/>
        <p:txBody>
          <a:bodyPr>
            <a:normAutofit fontScale="92500"/>
          </a:bodyPr>
          <a:lstStyle/>
          <a:p>
            <a:r>
              <a:rPr lang="en-US" sz="2800" dirty="0" smtClean="0"/>
              <a:t>Whether  or not a </a:t>
            </a:r>
            <a:r>
              <a:rPr lang="en-US" sz="2800" dirty="0" err="1" smtClean="0"/>
              <a:t>stressbreaker</a:t>
            </a:r>
            <a:r>
              <a:rPr lang="en-US" sz="2800" dirty="0" smtClean="0"/>
              <a:t> should be used continues to be a subject for dispute.</a:t>
            </a:r>
            <a:endParaRPr lang="en-US" sz="2800" dirty="0" smtClean="0"/>
          </a:p>
          <a:p>
            <a:r>
              <a:rPr lang="en-US" sz="2800" dirty="0" err="1" smtClean="0"/>
              <a:t>McCrackens</a:t>
            </a:r>
            <a:r>
              <a:rPr lang="en-US" sz="2800" dirty="0" smtClean="0"/>
              <a:t> states </a:t>
            </a:r>
            <a:r>
              <a:rPr lang="en-US" sz="2800" dirty="0" smtClean="0">
                <a:solidFill>
                  <a:srgbClr val="FF0000"/>
                </a:solidFill>
              </a:rPr>
              <a:t>“</a:t>
            </a:r>
            <a:r>
              <a:rPr lang="en-US" sz="2800" i="1" dirty="0" smtClean="0">
                <a:solidFill>
                  <a:srgbClr val="FF0000"/>
                </a:solidFill>
              </a:rPr>
              <a:t>it is only the improperly designed or ineffectively fabricated rigid restoration that has proved to be harmful to abutment teeth. There is little question that some form of mechanical </a:t>
            </a:r>
            <a:r>
              <a:rPr lang="en-US" sz="2800" i="1" dirty="0" err="1" smtClean="0">
                <a:solidFill>
                  <a:srgbClr val="FF0000"/>
                </a:solidFill>
              </a:rPr>
              <a:t>stressbreaker</a:t>
            </a:r>
            <a:r>
              <a:rPr lang="en-US" sz="2800" i="1" dirty="0" smtClean="0">
                <a:solidFill>
                  <a:srgbClr val="FF0000"/>
                </a:solidFill>
              </a:rPr>
              <a:t> is </a:t>
            </a:r>
            <a:r>
              <a:rPr lang="en-US" sz="2800" i="1" dirty="0" err="1" smtClean="0">
                <a:solidFill>
                  <a:srgbClr val="FF0000"/>
                </a:solidFill>
              </a:rPr>
              <a:t>preferrable</a:t>
            </a:r>
            <a:r>
              <a:rPr lang="en-US" sz="2800" i="1" dirty="0" smtClean="0">
                <a:solidFill>
                  <a:srgbClr val="FF0000"/>
                </a:solidFill>
              </a:rPr>
              <a:t> to a poorly designed and ineffectively fabricated rigid restoration”</a:t>
            </a:r>
            <a:endParaRPr lang="en-US" sz="2800" i="1" dirty="0" smtClean="0">
              <a:solidFill>
                <a:srgbClr val="FF0000"/>
              </a:solidFill>
            </a:endParaRPr>
          </a:p>
          <a:p>
            <a:pPr>
              <a:buNone/>
            </a:pPr>
            <a:r>
              <a:rPr lang="en-US" sz="2800" dirty="0" smtClean="0"/>
              <a:t>Conversely, a correctly designed rigid appliance is </a:t>
            </a:r>
            <a:r>
              <a:rPr lang="en-US" sz="2800" dirty="0" err="1" smtClean="0"/>
              <a:t>preferrable</a:t>
            </a:r>
            <a:r>
              <a:rPr lang="en-US" sz="2800" dirty="0" smtClean="0"/>
              <a:t> to an improperly designed stress breaker</a:t>
            </a:r>
            <a:endParaRPr lang="en-US" sz="2800" dirty="0" smtClean="0"/>
          </a:p>
          <a:p>
            <a:pPr>
              <a:buNone/>
            </a:pP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618488"/>
          </a:xfrm>
        </p:spPr>
        <p:txBody>
          <a:bodyPr>
            <a:normAutofit/>
          </a:bodyPr>
          <a:lstStyle/>
          <a:p>
            <a:r>
              <a:rPr lang="en-US" sz="5400" dirty="0" smtClean="0"/>
              <a:t>Esthetic factors in RPD</a:t>
            </a:r>
            <a:br>
              <a:rPr lang="en-US" sz="5400" dirty="0" smtClean="0"/>
            </a:br>
            <a:endParaRPr lang="en-US" dirty="0"/>
          </a:p>
        </p:txBody>
      </p:sp>
      <p:sp>
        <p:nvSpPr>
          <p:cNvPr id="3" name="Content Placeholder 2"/>
          <p:cNvSpPr>
            <a:spLocks noGrp="1"/>
          </p:cNvSpPr>
          <p:nvPr>
            <p:ph idx="1"/>
          </p:nvPr>
        </p:nvSpPr>
        <p:spPr>
          <a:xfrm>
            <a:off x="457200" y="1219200"/>
            <a:ext cx="8229600" cy="5105400"/>
          </a:xfrm>
          <a:effectLst>
            <a:outerShdw blurRad="50800" dist="38100" dir="8100000" algn="tr" rotWithShape="0">
              <a:prstClr val="black">
                <a:alpha val="40000"/>
              </a:prstClr>
            </a:outerShdw>
          </a:effectLst>
        </p:spPr>
        <p:txBody>
          <a:bodyPr>
            <a:normAutofit/>
          </a:bodyPr>
          <a:lstStyle/>
          <a:p>
            <a:pPr>
              <a:buSzPct val="125000"/>
              <a:buFont typeface="Arial" panose="020B0604020202020204" pitchFamily="34" charset="0"/>
              <a:buChar char="•"/>
            </a:pPr>
            <a:r>
              <a:rPr lang="en-US" sz="2800" dirty="0" smtClean="0"/>
              <a:t>The majority of RPD’s make a significant contribution to the patient’s appearance. A good esthetic result will motivate the patient to wear a new denture.</a:t>
            </a:r>
            <a:endParaRPr lang="en-US" sz="2800" dirty="0" smtClean="0"/>
          </a:p>
          <a:p>
            <a:pPr>
              <a:buSzPct val="125000"/>
              <a:buFont typeface="Arial" panose="020B0604020202020204" pitchFamily="34" charset="0"/>
              <a:buChar char="•"/>
            </a:pPr>
            <a:endParaRPr lang="en-US" sz="2800" dirty="0" smtClean="0"/>
          </a:p>
          <a:p>
            <a:pPr>
              <a:buSzPct val="125000"/>
              <a:buFont typeface="Arial" panose="020B0604020202020204" pitchFamily="34" charset="0"/>
              <a:buChar char="•"/>
            </a:pPr>
            <a:r>
              <a:rPr lang="en-US" sz="2800" dirty="0" smtClean="0"/>
              <a:t>For the patient, it is the most important reason to seek treatment.</a:t>
            </a:r>
            <a:endParaRPr lang="en-US" sz="2800"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867400"/>
          </a:xfrm>
        </p:spPr>
        <p:txBody>
          <a:bodyPr>
            <a:normAutofit/>
          </a:bodyPr>
          <a:lstStyle/>
          <a:p>
            <a:pPr algn="ctr">
              <a:buNone/>
            </a:pPr>
            <a:r>
              <a:rPr lang="en-US" sz="3600" dirty="0" smtClean="0">
                <a:solidFill>
                  <a:srgbClr val="FF0000"/>
                </a:solidFill>
              </a:rPr>
              <a:t>Esthetics in RPD</a:t>
            </a:r>
            <a:endParaRPr lang="en-US" sz="3600" dirty="0">
              <a:solidFill>
                <a:srgbClr val="FF0000"/>
              </a:solidFill>
            </a:endParaRPr>
          </a:p>
        </p:txBody>
      </p:sp>
      <p:cxnSp>
        <p:nvCxnSpPr>
          <p:cNvPr id="6" name="Straight Arrow Connector 5"/>
          <p:cNvCxnSpPr/>
          <p:nvPr/>
        </p:nvCxnSpPr>
        <p:spPr>
          <a:xfrm rot="10800000" flipV="1">
            <a:off x="1447800" y="1066800"/>
            <a:ext cx="1981200" cy="1143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11" name="Diagram 10"/>
          <p:cNvGraphicFramePr/>
          <p:nvPr/>
        </p:nvGraphicFramePr>
        <p:xfrm>
          <a:off x="381000" y="2362200"/>
          <a:ext cx="2286000" cy="12192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cxnSp>
        <p:nvCxnSpPr>
          <p:cNvPr id="9" name="Straight Arrow Connector 8"/>
          <p:cNvCxnSpPr/>
          <p:nvPr/>
        </p:nvCxnSpPr>
        <p:spPr>
          <a:xfrm rot="5400000">
            <a:off x="3390900" y="1638300"/>
            <a:ext cx="1143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14" name="Diagram 13"/>
          <p:cNvGraphicFramePr/>
          <p:nvPr/>
        </p:nvGraphicFramePr>
        <p:xfrm>
          <a:off x="3352800" y="2438400"/>
          <a:ext cx="2362200" cy="10668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cxnSp>
        <p:nvCxnSpPr>
          <p:cNvPr id="12" name="Straight Arrow Connector 11"/>
          <p:cNvCxnSpPr/>
          <p:nvPr/>
        </p:nvCxnSpPr>
        <p:spPr>
          <a:xfrm>
            <a:off x="5791200" y="1066800"/>
            <a:ext cx="1676400" cy="1066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15" name="Diagram 14"/>
          <p:cNvGraphicFramePr/>
          <p:nvPr/>
        </p:nvGraphicFramePr>
        <p:xfrm>
          <a:off x="6096000" y="2362200"/>
          <a:ext cx="2514600" cy="129540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277112"/>
          </a:xfrm>
        </p:spPr>
        <p:txBody>
          <a:bodyPr>
            <a:normAutofit fontScale="90000"/>
          </a:bodyPr>
          <a:lstStyle/>
          <a:p>
            <a:pPr algn="ctr"/>
            <a:r>
              <a:rPr lang="en-US" dirty="0" smtClean="0">
                <a:solidFill>
                  <a:schemeClr val="tx1"/>
                </a:solidFill>
              </a:rPr>
              <a:t>DENTURE BASE</a:t>
            </a:r>
            <a:br>
              <a:rPr lang="en-US" dirty="0" smtClean="0"/>
            </a:br>
            <a:br>
              <a:rPr lang="en-US" dirty="0" smtClean="0"/>
            </a:br>
            <a:endParaRPr lang="en-US" dirty="0"/>
          </a:p>
        </p:txBody>
      </p:sp>
      <p:sp>
        <p:nvSpPr>
          <p:cNvPr id="3" name="Content Placeholder 2"/>
          <p:cNvSpPr>
            <a:spLocks noGrp="1"/>
          </p:cNvSpPr>
          <p:nvPr>
            <p:ph idx="1"/>
          </p:nvPr>
        </p:nvSpPr>
        <p:spPr>
          <a:xfrm>
            <a:off x="457200" y="990600"/>
            <a:ext cx="8229600" cy="5334000"/>
          </a:xfrm>
        </p:spPr>
        <p:txBody>
          <a:bodyPr>
            <a:noAutofit/>
          </a:bodyPr>
          <a:lstStyle/>
          <a:p>
            <a:pPr algn="ctr">
              <a:buNone/>
            </a:pPr>
            <a:r>
              <a:rPr lang="en-US" sz="2400" dirty="0" smtClean="0"/>
              <a:t>FLANGE DESIGN</a:t>
            </a:r>
            <a:endParaRPr lang="en-US" sz="2400" dirty="0" smtClean="0"/>
          </a:p>
          <a:p>
            <a:pPr>
              <a:buFont typeface="Wingdings" panose="05000000000000000000" pitchFamily="2" charset="2"/>
              <a:buChar char="v"/>
            </a:pPr>
            <a:endParaRPr lang="en-US" sz="2400" dirty="0" smtClean="0"/>
          </a:p>
          <a:p>
            <a:pPr>
              <a:buFont typeface="Wingdings" panose="05000000000000000000" pitchFamily="2" charset="2"/>
              <a:buChar char="v"/>
            </a:pPr>
            <a:r>
              <a:rPr lang="en-US" sz="2400" dirty="0" smtClean="0"/>
              <a:t>Since the flange replaces the lost alveolar tissue, it should be no thicker than necessary and the borders should be thin rather than thick.</a:t>
            </a:r>
            <a:endParaRPr lang="en-US" sz="2400" dirty="0" smtClean="0"/>
          </a:p>
          <a:p>
            <a:pPr>
              <a:buFont typeface="Wingdings" panose="05000000000000000000" pitchFamily="2" charset="2"/>
              <a:buChar char="v"/>
            </a:pPr>
            <a:endParaRPr lang="en-US" sz="2400" dirty="0" smtClean="0"/>
          </a:p>
          <a:p>
            <a:pPr>
              <a:buFont typeface="Wingdings" panose="05000000000000000000" pitchFamily="2" charset="2"/>
              <a:buChar char="v"/>
            </a:pPr>
            <a:r>
              <a:rPr lang="en-US" sz="2400" dirty="0" smtClean="0"/>
              <a:t>Lateral extension of the flange should be onto the adjacent  root eminence tapering to almost knife edge.</a:t>
            </a:r>
            <a:endParaRPr lang="en-US" sz="2400" dirty="0" smtClean="0"/>
          </a:p>
          <a:p>
            <a:pPr>
              <a:buFont typeface="Wingdings" panose="05000000000000000000" pitchFamily="2" charset="2"/>
              <a:buChar char="v"/>
            </a:pPr>
            <a:endParaRPr lang="en-US" sz="2400" dirty="0" smtClean="0"/>
          </a:p>
          <a:p>
            <a:pPr>
              <a:buFont typeface="Wingdings" panose="05000000000000000000" pitchFamily="2" charset="2"/>
              <a:buChar char="v"/>
            </a:pPr>
            <a:r>
              <a:rPr lang="en-US" sz="2400" dirty="0" smtClean="0"/>
              <a:t>The best results when matching flange and mucosa is to use a shade guide of the common brands.</a:t>
            </a:r>
            <a:endParaRPr lang="en-US" sz="2400" dirty="0" smtClean="0"/>
          </a:p>
          <a:p>
            <a:pPr>
              <a:buFont typeface="Wingdings" panose="05000000000000000000" pitchFamily="2" charset="2"/>
              <a:buChar char="v"/>
            </a:pPr>
            <a:endParaRPr lang="en-US" sz="2400" dirty="0" smtClean="0"/>
          </a:p>
          <a:p>
            <a:pPr>
              <a:buFont typeface="Wingdings" panose="05000000000000000000" pitchFamily="2" charset="2"/>
              <a:buChar char="v"/>
            </a:pPr>
            <a:endParaRPr lang="en-US" sz="24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Artificial teeth</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When anterior teeth are involved, the partial denture may need to replace all of them. It may replace only one or two.</a:t>
            </a:r>
            <a:endParaRPr lang="en-US" dirty="0" smtClean="0"/>
          </a:p>
          <a:p>
            <a:endParaRPr lang="en-US" dirty="0" smtClean="0"/>
          </a:p>
          <a:p>
            <a:r>
              <a:rPr lang="en-US" dirty="0" smtClean="0"/>
              <a:t>In the former situation, the problem of selection and arrangement of the teeth are similar to those </a:t>
            </a:r>
            <a:r>
              <a:rPr lang="en-US" dirty="0" err="1" smtClean="0"/>
              <a:t>occuring</a:t>
            </a:r>
            <a:r>
              <a:rPr lang="en-US" dirty="0" smtClean="0"/>
              <a:t> in complete denture, whereas in the latter situation the basic problem is that of achieving a satisfactory match with the appearance of the surrounding teeth.</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Framework design</a:t>
            </a:r>
            <a:br>
              <a:rPr lang="en-US" dirty="0" smtClean="0"/>
            </a:br>
            <a:endParaRPr lang="en-US" dirty="0"/>
          </a:p>
        </p:txBody>
      </p:sp>
      <p:sp>
        <p:nvSpPr>
          <p:cNvPr id="3" name="Content Placeholder 2"/>
          <p:cNvSpPr>
            <a:spLocks noGrp="1"/>
          </p:cNvSpPr>
          <p:nvPr>
            <p:ph idx="1"/>
          </p:nvPr>
        </p:nvSpPr>
        <p:spPr>
          <a:xfrm>
            <a:off x="457200" y="1295400"/>
            <a:ext cx="8229600" cy="5029200"/>
          </a:xfrm>
        </p:spPr>
        <p:txBody>
          <a:bodyPr/>
          <a:lstStyle/>
          <a:p>
            <a:r>
              <a:rPr lang="en-US" dirty="0" smtClean="0"/>
              <a:t>The individual’s “smile line” is a vital part in judging the visibility of metal components.</a:t>
            </a:r>
            <a:endParaRPr lang="en-US" dirty="0" smtClean="0"/>
          </a:p>
          <a:p>
            <a:endParaRPr lang="en-US" dirty="0" smtClean="0"/>
          </a:p>
          <a:p>
            <a:r>
              <a:rPr lang="en-US" dirty="0" smtClean="0"/>
              <a:t>It is incumbent on the dentist to properly plan and execute the framework design. This involves </a:t>
            </a:r>
            <a:r>
              <a:rPr lang="en-US" dirty="0" err="1" smtClean="0"/>
              <a:t>recontouring</a:t>
            </a:r>
            <a:r>
              <a:rPr lang="en-US" dirty="0" smtClean="0"/>
              <a:t> of teeth, surveying and choosing retainer elements that will not be too apparent. </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en-US" dirty="0" smtClean="0"/>
              <a:t>Carefully executed circumferential clasp should be completely cervical and not unnecessary long.</a:t>
            </a:r>
            <a:endParaRPr lang="en-US" dirty="0" smtClean="0"/>
          </a:p>
          <a:p>
            <a:endParaRPr lang="en-US" dirty="0" smtClean="0"/>
          </a:p>
          <a:p>
            <a:r>
              <a:rPr lang="en-US" dirty="0" smtClean="0"/>
              <a:t>In high lip line patient’s, they are less identifiable </a:t>
            </a:r>
            <a:endParaRPr lang="en-US" dirty="0"/>
          </a:p>
        </p:txBody>
      </p:sp>
      <p:pic>
        <p:nvPicPr>
          <p:cNvPr id="2050" name="Picture 2" descr="C:\Documents and Settings\Dr.Praful\Desktop\New Folder (2)\DSC02915.JPG"/>
          <p:cNvPicPr>
            <a:picLocks noGrp="1" noChangeAspect="1" noChangeArrowheads="1"/>
          </p:cNvPicPr>
          <p:nvPr>
            <p:ph sz="half" idx="2"/>
          </p:nvPr>
        </p:nvPicPr>
        <p:blipFill>
          <a:blip r:embed="rId1" cstate="print">
            <a:lum/>
          </a:blip>
          <a:srcRect l="3774" t="26598"/>
          <a:stretch>
            <a:fillRect/>
          </a:stretch>
        </p:blipFill>
        <p:spPr bwMode="auto">
          <a:xfrm>
            <a:off x="4343400" y="1981200"/>
            <a:ext cx="3886200" cy="2223294"/>
          </a:xfrm>
          <a:prstGeom prst="rect">
            <a:avLst/>
          </a:prstGeom>
          <a:noFill/>
          <a:ln>
            <a:solidFill>
              <a:schemeClr val="tx2">
                <a:lumMod val="75000"/>
              </a:schemeClr>
            </a:solidFill>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92500"/>
          </a:bodyPr>
          <a:lstStyle/>
          <a:p>
            <a:r>
              <a:rPr lang="en-US" dirty="0" smtClean="0"/>
              <a:t>With a low lip line an     I-bar may indeed be satisfactory.</a:t>
            </a:r>
            <a:endParaRPr lang="en-US" dirty="0" smtClean="0"/>
          </a:p>
          <a:p>
            <a:endParaRPr lang="en-US" dirty="0" smtClean="0"/>
          </a:p>
          <a:p>
            <a:r>
              <a:rPr lang="en-US" dirty="0" smtClean="0"/>
              <a:t>Though the standard position of I-bar is </a:t>
            </a:r>
            <a:r>
              <a:rPr lang="en-US" dirty="0" err="1" smtClean="0"/>
              <a:t>midfacial</a:t>
            </a:r>
            <a:r>
              <a:rPr lang="en-US" dirty="0" smtClean="0"/>
              <a:t> for distal bases, it can often be placed in a distal facial one-third of a bicuspid for better esthetics.</a:t>
            </a:r>
            <a:endParaRPr lang="en-US" dirty="0"/>
          </a:p>
        </p:txBody>
      </p:sp>
      <p:pic>
        <p:nvPicPr>
          <p:cNvPr id="1026" name="Picture 2" descr="C:\Documents and Settings\Dr.Praful\Desktop\New Folder (2)\DSC02917.JPG"/>
          <p:cNvPicPr>
            <a:picLocks noGrp="1" noChangeAspect="1" noChangeArrowheads="1"/>
          </p:cNvPicPr>
          <p:nvPr>
            <p:ph sz="half" idx="2"/>
          </p:nvPr>
        </p:nvPicPr>
        <p:blipFill>
          <a:blip r:embed="rId1" cstate="print"/>
          <a:stretch>
            <a:fillRect/>
          </a:stretch>
        </p:blipFill>
        <p:spPr bwMode="auto">
          <a:xfrm>
            <a:off x="4648200" y="2394744"/>
            <a:ext cx="4038600" cy="3028950"/>
          </a:xfrm>
          <a:prstGeom prst="rect">
            <a:avLst/>
          </a:prstGeom>
          <a:noFill/>
          <a:ln>
            <a:solidFill>
              <a:schemeClr val="tx2">
                <a:lumMod val="75000"/>
              </a:schemeClr>
            </a:solidFill>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Integrating fixed and removable prostheses</a:t>
            </a:r>
            <a:endParaRPr lang="en-US" dirty="0"/>
          </a:p>
        </p:txBody>
      </p:sp>
      <p:sp>
        <p:nvSpPr>
          <p:cNvPr id="3" name="Content Placeholder 2"/>
          <p:cNvSpPr>
            <a:spLocks noGrp="1"/>
          </p:cNvSpPr>
          <p:nvPr>
            <p:ph idx="1"/>
          </p:nvPr>
        </p:nvSpPr>
        <p:spPr/>
        <p:txBody>
          <a:bodyPr/>
          <a:lstStyle/>
          <a:p>
            <a:pPr algn="ctr">
              <a:buNone/>
            </a:pPr>
            <a:r>
              <a:rPr lang="en-US" dirty="0" smtClean="0"/>
              <a:t>The crowned abutment</a:t>
            </a:r>
            <a:endParaRPr lang="en-US" dirty="0" smtClean="0"/>
          </a:p>
          <a:p>
            <a:pPr>
              <a:buSzPct val="130000"/>
              <a:buFont typeface="Arial" panose="020B0604020202020204" pitchFamily="34" charset="0"/>
              <a:buChar char="•"/>
            </a:pPr>
            <a:endParaRPr lang="en-US" dirty="0" smtClean="0"/>
          </a:p>
          <a:p>
            <a:pPr>
              <a:buSzPct val="130000"/>
              <a:buNone/>
            </a:pPr>
            <a:r>
              <a:rPr lang="en-US" dirty="0" smtClean="0"/>
              <a:t>When restoration of an abutment with a cast crown is indicated, a decision must be made regarding material to be used.</a:t>
            </a:r>
            <a:endParaRPr lang="en-US" dirty="0" smtClean="0"/>
          </a:p>
          <a:p>
            <a:pPr>
              <a:buSzPct val="130000"/>
              <a:buFont typeface="Arial" panose="020B0604020202020204" pitchFamily="34" charset="0"/>
              <a:buChar char="•"/>
            </a:pP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19800"/>
          </a:xfrm>
        </p:spPr>
        <p:txBody>
          <a:bodyPr/>
          <a:lstStyle/>
          <a:p>
            <a:endParaRPr lang="en-US" dirty="0" smtClean="0"/>
          </a:p>
          <a:p>
            <a:endParaRPr lang="en-US" dirty="0" smtClean="0"/>
          </a:p>
          <a:p>
            <a:r>
              <a:rPr lang="en-US" dirty="0" smtClean="0"/>
              <a:t>Undoubtly, the best results will be gained from the simplest unit- the all gold veneer crown.</a:t>
            </a:r>
            <a:endParaRPr lang="en-US" dirty="0" smtClean="0"/>
          </a:p>
          <a:p>
            <a:endParaRPr lang="en-US" dirty="0" smtClean="0"/>
          </a:p>
          <a:p>
            <a:r>
              <a:rPr lang="en-US" dirty="0" smtClean="0"/>
              <a:t>The ceramo-metal unit should be used only when the esthetic demands warrants use of a veneer material.</a:t>
            </a:r>
            <a:endParaRPr lang="en-US" dirty="0" smtClean="0"/>
          </a:p>
          <a:p>
            <a:endParaRPr lang="en-US" dirty="0" smtClean="0"/>
          </a:p>
          <a:p>
            <a:r>
              <a:rPr lang="en-US" dirty="0" smtClean="0"/>
              <a:t>All ceramic restorations should not be employed as an integrating abutment.</a:t>
            </a:r>
            <a:endParaRPr lang="en-US" dirty="0" smtClean="0"/>
          </a:p>
          <a:p>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38800"/>
          </a:xfrm>
        </p:spPr>
        <p:txBody>
          <a:bodyPr>
            <a:normAutofit fontScale="92500" lnSpcReduction="20000"/>
          </a:bodyPr>
          <a:lstStyle/>
          <a:p>
            <a:r>
              <a:rPr lang="en-US" dirty="0" smtClean="0"/>
              <a:t>A partial veneer retainer may provide an adequate </a:t>
            </a:r>
            <a:r>
              <a:rPr lang="en-US" dirty="0" err="1" smtClean="0"/>
              <a:t>cingulum</a:t>
            </a:r>
            <a:r>
              <a:rPr lang="en-US" dirty="0" smtClean="0"/>
              <a:t> or occlusal rest but doesn’t allow any modification of the retentive area.</a:t>
            </a:r>
            <a:endParaRPr lang="en-US" dirty="0" smtClean="0"/>
          </a:p>
          <a:p>
            <a:endParaRPr lang="en-US" dirty="0" smtClean="0"/>
          </a:p>
          <a:p>
            <a:r>
              <a:rPr lang="en-US" dirty="0" smtClean="0"/>
              <a:t>If a resin veneer is used, then the retentive tip must rest on a metal pad or the clasp tip will erode the resin after repeated placement and removal. This doesn’t happen when ceramic veneer is used.</a:t>
            </a:r>
            <a:endParaRPr lang="en-US" dirty="0" smtClean="0"/>
          </a:p>
          <a:p>
            <a:endParaRPr lang="en-US" dirty="0" smtClean="0"/>
          </a:p>
          <a:p>
            <a:r>
              <a:rPr lang="en-US" dirty="0" smtClean="0"/>
              <a:t>Clasp arm should not abrade any margin of the partial veneer and the retentive tip should not functionally engage any marginal area.</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Anterior lingual rest</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Cingulum rest seat may be incorporated into any anterior teeth that is being restored with a metal-ceramic unit.</a:t>
            </a:r>
            <a:endParaRPr lang="en-US" dirty="0" smtClean="0"/>
          </a:p>
          <a:p>
            <a:endParaRPr lang="en-US" dirty="0" smtClean="0"/>
          </a:p>
          <a:p>
            <a:r>
              <a:rPr lang="en-US" dirty="0" smtClean="0"/>
              <a:t>When such seats are required for possible later use, they may be filled with porcelain to restore smooth, normal contours.</a:t>
            </a:r>
            <a:endParaRPr lang="en-US" dirty="0" smtClean="0"/>
          </a:p>
          <a:p>
            <a:endParaRPr lang="en-US" dirty="0"/>
          </a:p>
        </p:txBody>
      </p:sp>
      <p:pic>
        <p:nvPicPr>
          <p:cNvPr id="1026" name="Picture 2" descr="H:\DCIM\101MSDCF\DSC02914.jpg"/>
          <p:cNvPicPr>
            <a:picLocks noGrp="1" noChangeAspect="1" noChangeArrowheads="1"/>
          </p:cNvPicPr>
          <p:nvPr>
            <p:ph sz="half" idx="2"/>
          </p:nvPr>
        </p:nvPicPr>
        <p:blipFill>
          <a:blip r:embed="rId1" cstate="print"/>
          <a:srcRect/>
          <a:stretch>
            <a:fillRect/>
          </a:stretch>
        </p:blipFill>
        <p:spPr bwMode="auto">
          <a:xfrm>
            <a:off x="4495799" y="2209800"/>
            <a:ext cx="4191001" cy="2514600"/>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b="1" dirty="0" smtClean="0"/>
              <a:t>Robert W. Rudd and Kenneth D. Rudd  </a:t>
            </a:r>
            <a:r>
              <a:rPr lang="en-US" sz="2800" dirty="0" smtClean="0"/>
              <a:t>reviewed  243 errors possible during the fabrication of a removable partial denture.</a:t>
            </a:r>
            <a:endParaRPr lang="en-US" sz="2800" dirty="0" smtClean="0"/>
          </a:p>
          <a:p>
            <a:r>
              <a:rPr lang="en-US" sz="2800" dirty="0" smtClean="0"/>
              <a:t>They listed the errors in the order that they would occur during the fabrication of an RPD.</a:t>
            </a:r>
            <a:endParaRPr lang="en-US" sz="2800" dirty="0" smtClean="0"/>
          </a:p>
          <a:p>
            <a:endParaRPr lang="en-US" sz="2800" dirty="0" smtClean="0"/>
          </a:p>
          <a:p>
            <a:endParaRPr lang="en-US" sz="2800" dirty="0" smtClean="0"/>
          </a:p>
          <a:p>
            <a:endParaRPr lang="en-US" sz="2800" dirty="0" smtClean="0"/>
          </a:p>
          <a:p>
            <a:pPr algn="r">
              <a:buNone/>
            </a:pPr>
            <a:r>
              <a:rPr lang="en-US" sz="2800" dirty="0" smtClean="0"/>
              <a:t>J </a:t>
            </a:r>
            <a:r>
              <a:rPr lang="en-US" sz="2800" dirty="0" err="1" smtClean="0"/>
              <a:t>Prosthet</a:t>
            </a:r>
            <a:r>
              <a:rPr lang="en-US" sz="2800" dirty="0" smtClean="0"/>
              <a:t> Dent 2001;86:251-61</a:t>
            </a:r>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943600"/>
          </a:xfrm>
        </p:spPr>
        <p:txBody>
          <a:bodyPr>
            <a:normAutofit lnSpcReduction="10000"/>
          </a:bodyPr>
          <a:lstStyle/>
          <a:p>
            <a:pPr marL="514350" indent="-514350">
              <a:buClr>
                <a:schemeClr val="tx1"/>
              </a:buClr>
              <a:buSzPct val="110000"/>
              <a:buFont typeface="+mj-lt"/>
              <a:buAutoNum type="arabicPeriod"/>
            </a:pPr>
            <a:r>
              <a:rPr lang="en-US" dirty="0" smtClean="0"/>
              <a:t>DIAGNOSIS/TREATMENT PLANNING</a:t>
            </a:r>
            <a:endParaRPr lang="en-US" dirty="0" smtClean="0"/>
          </a:p>
          <a:p>
            <a:pPr marL="514350" indent="-514350">
              <a:buClr>
                <a:schemeClr val="tx1"/>
              </a:buClr>
              <a:buSzPct val="110000"/>
              <a:buFont typeface="+mj-lt"/>
              <a:buAutoNum type="arabicPeriod"/>
            </a:pPr>
            <a:r>
              <a:rPr lang="en-US" dirty="0" smtClean="0"/>
              <a:t>IMPRESSIONS: </a:t>
            </a:r>
            <a:endParaRPr lang="en-US" dirty="0" smtClean="0"/>
          </a:p>
          <a:p>
            <a:pPr marL="514350" indent="-514350">
              <a:buClr>
                <a:schemeClr val="tx1"/>
              </a:buClr>
              <a:buSzPct val="110000"/>
              <a:buFont typeface="+mj-lt"/>
              <a:buAutoNum type="arabicPeriod"/>
            </a:pPr>
            <a:r>
              <a:rPr lang="en-US" dirty="0" smtClean="0"/>
              <a:t>INDEXING AND MOUNTING CASTS IN AN ARTICULATOR</a:t>
            </a:r>
            <a:endParaRPr lang="en-US" dirty="0" smtClean="0"/>
          </a:p>
          <a:p>
            <a:pPr marL="514350" indent="-514350">
              <a:buClr>
                <a:schemeClr val="tx1"/>
              </a:buClr>
              <a:buSzPct val="110000"/>
              <a:buFont typeface="+mj-lt"/>
              <a:buAutoNum type="arabicPeriod"/>
            </a:pPr>
            <a:r>
              <a:rPr lang="en-US" dirty="0" smtClean="0"/>
              <a:t>SURVEYING, DESIGNING, AND BLOCKING-OUT CASTS</a:t>
            </a:r>
            <a:endParaRPr lang="en-US" dirty="0" smtClean="0"/>
          </a:p>
          <a:p>
            <a:pPr marL="514350" indent="-514350">
              <a:buClr>
                <a:schemeClr val="tx1"/>
              </a:buClr>
              <a:buSzPct val="110000"/>
              <a:buFont typeface="+mj-lt"/>
              <a:buAutoNum type="arabicPeriod"/>
            </a:pPr>
            <a:r>
              <a:rPr lang="en-US" dirty="0" smtClean="0"/>
              <a:t>DUPLICATING CASTS</a:t>
            </a:r>
            <a:endParaRPr lang="en-US" dirty="0" smtClean="0"/>
          </a:p>
          <a:p>
            <a:pPr marL="514350" indent="-514350">
              <a:buClr>
                <a:schemeClr val="tx1"/>
              </a:buClr>
              <a:buSzPct val="110000"/>
              <a:buFont typeface="+mj-lt"/>
              <a:buAutoNum type="arabicPeriod"/>
            </a:pPr>
            <a:r>
              <a:rPr lang="en-US" dirty="0" smtClean="0"/>
              <a:t>WAXING AND INVESTING</a:t>
            </a:r>
            <a:endParaRPr lang="en-US" dirty="0" smtClean="0"/>
          </a:p>
          <a:p>
            <a:pPr marL="514350" indent="-514350">
              <a:buClr>
                <a:schemeClr val="tx1"/>
              </a:buClr>
              <a:buSzPct val="110000"/>
              <a:buFont typeface="+mj-lt"/>
              <a:buAutoNum type="arabicPeriod"/>
            </a:pPr>
            <a:r>
              <a:rPr lang="en-US" dirty="0" smtClean="0"/>
              <a:t>CASTING AND FINISHING</a:t>
            </a:r>
            <a:endParaRPr lang="en-US" dirty="0" smtClean="0"/>
          </a:p>
          <a:p>
            <a:pPr marL="514350" indent="-514350">
              <a:buClr>
                <a:schemeClr val="tx1"/>
              </a:buClr>
              <a:buSzPct val="110000"/>
              <a:buFont typeface="+mj-lt"/>
              <a:buAutoNum type="arabicPeriod"/>
            </a:pPr>
            <a:r>
              <a:rPr lang="en-US" dirty="0" smtClean="0"/>
              <a:t>FITTING THE FRAMEWORK TO THE CAST AND MOUTH</a:t>
            </a:r>
            <a:endParaRPr lang="en-US" dirty="0" smtClean="0"/>
          </a:p>
          <a:p>
            <a:pPr marL="514350" indent="-514350">
              <a:buClr>
                <a:schemeClr val="tx1"/>
              </a:buClr>
              <a:buSzPct val="110000"/>
              <a:buFont typeface="+mj-lt"/>
              <a:buAutoNum type="arabicPeriod"/>
            </a:pPr>
            <a:r>
              <a:rPr lang="en-US" dirty="0" smtClean="0"/>
              <a:t>SET-UP AND TRIAL PLACEMENT OF THE REMOVABLE PARTIAL DENTURE</a:t>
            </a:r>
            <a:endParaRPr lang="en-US" dirty="0" smtClean="0"/>
          </a:p>
          <a:p>
            <a:pPr marL="514350" indent="-514350">
              <a:buClr>
                <a:schemeClr val="tx1"/>
              </a:buClr>
              <a:buSzPct val="110000"/>
              <a:buFont typeface="+mj-lt"/>
              <a:buAutoNum type="arabicPeriod"/>
            </a:pP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p:spPr>
        <p:txBody>
          <a:bodyPr>
            <a:normAutofit/>
          </a:bodyPr>
          <a:lstStyle/>
          <a:p>
            <a:pPr marL="514350" indent="-514350">
              <a:buClr>
                <a:schemeClr val="tx1"/>
              </a:buClr>
              <a:buFont typeface="+mj-lt"/>
              <a:buAutoNum type="arabicPeriod" startAt="10"/>
            </a:pPr>
            <a:r>
              <a:rPr lang="en-US" dirty="0" smtClean="0"/>
              <a:t>FLASKING THE RPD</a:t>
            </a:r>
            <a:endParaRPr lang="en-US" dirty="0" smtClean="0"/>
          </a:p>
          <a:p>
            <a:pPr marL="514350" indent="-514350">
              <a:buClr>
                <a:schemeClr val="tx1"/>
              </a:buClr>
              <a:buFont typeface="+mj-lt"/>
              <a:buAutoNum type="arabicPeriod" startAt="10"/>
            </a:pPr>
            <a:r>
              <a:rPr lang="en-US" dirty="0" smtClean="0"/>
              <a:t>ELIMINATING WAX</a:t>
            </a:r>
            <a:endParaRPr lang="en-US" dirty="0" smtClean="0"/>
          </a:p>
          <a:p>
            <a:pPr marL="514350" indent="-514350">
              <a:buClr>
                <a:schemeClr val="tx1"/>
              </a:buClr>
              <a:buFont typeface="+mj-lt"/>
              <a:buAutoNum type="arabicPeriod" startAt="10"/>
            </a:pPr>
            <a:r>
              <a:rPr lang="en-US" dirty="0" smtClean="0"/>
              <a:t>MIXING AND PACKING ACRYLIC RESIN</a:t>
            </a:r>
            <a:endParaRPr lang="en-US" dirty="0" smtClean="0"/>
          </a:p>
          <a:p>
            <a:pPr marL="514350" indent="-514350">
              <a:buClr>
                <a:schemeClr val="tx1"/>
              </a:buClr>
              <a:buFont typeface="+mj-lt"/>
              <a:buAutoNum type="arabicPeriod" startAt="10"/>
            </a:pPr>
            <a:r>
              <a:rPr lang="en-US" dirty="0" smtClean="0"/>
              <a:t>PROCESSING THE ACRYLIC RESIN</a:t>
            </a:r>
            <a:endParaRPr lang="en-US" dirty="0" smtClean="0"/>
          </a:p>
          <a:p>
            <a:pPr marL="514350" indent="-514350">
              <a:buClr>
                <a:schemeClr val="tx1"/>
              </a:buClr>
              <a:buFont typeface="+mj-lt"/>
              <a:buAutoNum type="arabicPeriod" startAt="10"/>
            </a:pPr>
            <a:r>
              <a:rPr lang="en-US" dirty="0" smtClean="0"/>
              <a:t>DEFLASKING AND POLISHING THE RPD</a:t>
            </a:r>
            <a:endParaRPr lang="en-US" dirty="0" smtClean="0"/>
          </a:p>
          <a:p>
            <a:pPr marL="514350" indent="-514350">
              <a:buClr>
                <a:schemeClr val="tx1"/>
              </a:buClr>
              <a:buFont typeface="+mj-lt"/>
              <a:buAutoNum type="arabicPeriod" startAt="10"/>
            </a:pPr>
            <a:r>
              <a:rPr lang="en-US" dirty="0" smtClean="0"/>
              <a:t>FITTING AND ADJUSTING THE RPD TO THE MOUTH</a:t>
            </a:r>
            <a:endParaRPr lang="en-US" dirty="0" smtClean="0"/>
          </a:p>
          <a:p>
            <a:pPr>
              <a:buClr>
                <a:schemeClr val="tx1"/>
              </a:buClr>
              <a:buNone/>
            </a:pP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Each of these procedures can bring about changes in the dimensional accuracy. </a:t>
            </a:r>
            <a:endParaRPr lang="en-US" dirty="0" smtClean="0"/>
          </a:p>
          <a:p>
            <a:endParaRPr lang="en-US" dirty="0" smtClean="0"/>
          </a:p>
          <a:p>
            <a:r>
              <a:rPr lang="en-US" dirty="0" smtClean="0"/>
              <a:t>Compounding of dimensional change naturally occurs as one progresses through the steps of fabrication</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IMPRESSIONS: ERRORS, PROBLEMS,</a:t>
            </a:r>
            <a:br>
              <a:rPr lang="en-US" sz="2800" b="1" dirty="0" smtClean="0"/>
            </a:br>
            <a:r>
              <a:rPr lang="en-US" sz="2800" b="1" dirty="0" smtClean="0"/>
              <a:t>AND SOLUTIONS</a:t>
            </a:r>
            <a:endParaRPr lang="en-US" sz="2800" dirty="0"/>
          </a:p>
        </p:txBody>
      </p:sp>
      <p:sp>
        <p:nvSpPr>
          <p:cNvPr id="3" name="Content Placeholder 2"/>
          <p:cNvSpPr>
            <a:spLocks noGrp="1"/>
          </p:cNvSpPr>
          <p:nvPr>
            <p:ph idx="1"/>
          </p:nvPr>
        </p:nvSpPr>
        <p:spPr/>
        <p:txBody>
          <a:bodyPr>
            <a:normAutofit/>
          </a:bodyPr>
          <a:lstStyle/>
          <a:p>
            <a:r>
              <a:rPr lang="en-US" sz="2800" i="1" dirty="0" smtClean="0"/>
              <a:t>Error: Failing to detect movement of the </a:t>
            </a:r>
            <a:r>
              <a:rPr lang="en-US" sz="2800" dirty="0" smtClean="0"/>
              <a:t>impression during setting of the irreversible hydrocolloid.</a:t>
            </a:r>
            <a:endParaRPr lang="en-US" sz="2800" dirty="0" smtClean="0"/>
          </a:p>
          <a:p>
            <a:r>
              <a:rPr lang="en-US" sz="2800" i="1" dirty="0" smtClean="0"/>
              <a:t>Problem: If the impression tray moves after the </a:t>
            </a:r>
            <a:r>
              <a:rPr lang="en-US" sz="2800" dirty="0" smtClean="0"/>
              <a:t>impression is seated in the mouth, during the approximately 30-second period required for the irreversible hydrocolloid to change from the fluid to the solid state, the impression will be distorted</a:t>
            </a:r>
            <a:endParaRPr lang="en-US" sz="28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p:spPr>
        <p:txBody>
          <a:bodyPr/>
          <a:lstStyle/>
          <a:p>
            <a:r>
              <a:rPr lang="en-US" i="1" dirty="0" smtClean="0"/>
              <a:t>Solution: If movement is suspected, the only safe </a:t>
            </a:r>
            <a:r>
              <a:rPr lang="en-US" dirty="0" smtClean="0"/>
              <a:t>course of action is to remake the impression. The dentist must make a habit of lightly supporting the tray during impression making until the initial set of the irreversible hydrocolloid has occurred</a:t>
            </a: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Verify fit of the framework</a:t>
            </a:r>
            <a:endParaRPr lang="en-US" dirty="0"/>
          </a:p>
        </p:txBody>
      </p:sp>
      <p:sp>
        <p:nvSpPr>
          <p:cNvPr id="3" name="Content Placeholder 2"/>
          <p:cNvSpPr>
            <a:spLocks noGrp="1"/>
          </p:cNvSpPr>
          <p:nvPr>
            <p:ph idx="1"/>
          </p:nvPr>
        </p:nvSpPr>
        <p:spPr/>
        <p:txBody>
          <a:bodyPr/>
          <a:lstStyle/>
          <a:p>
            <a:r>
              <a:rPr lang="en-US" dirty="0" smtClean="0"/>
              <a:t>If the framework fits the cast perfectly but does not</a:t>
            </a:r>
            <a:endParaRPr lang="en-US" dirty="0" smtClean="0"/>
          </a:p>
          <a:p>
            <a:pPr>
              <a:buNone/>
            </a:pPr>
            <a:r>
              <a:rPr lang="en-US" dirty="0" smtClean="0"/>
              <a:t>    seat properly in the mouth, then the dentist has committed  an error and a new impression must be made.</a:t>
            </a:r>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for final set of irreversible hydrocolloid</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There are 2 reliable ways to determine when to remove an impression from the mouth:</a:t>
            </a:r>
            <a:endParaRPr lang="en-US" dirty="0" smtClean="0"/>
          </a:p>
          <a:p>
            <a:pPr>
              <a:buNone/>
            </a:pPr>
            <a:r>
              <a:rPr lang="en-US" dirty="0" smtClean="0"/>
              <a:t> (1) When the irreversible hydrocolloid material remaining in the mixing bowl is no longer tacky, set a timer for 1 minute. At the end of the timed interval, remove the impression. </a:t>
            </a:r>
            <a:endParaRPr lang="en-US" dirty="0" smtClean="0"/>
          </a:p>
          <a:p>
            <a:pPr>
              <a:buNone/>
            </a:pPr>
            <a:r>
              <a:rPr lang="en-US" dirty="0" smtClean="0"/>
              <a:t>(2) The most reliable method is to leave some of the mix of irreversible hydrocolloid in the mixing bowl to set. When it is no longer tacky, remove a piece from the mixing bowl, fold it over onto itself, and squeeze it between a thumb and forefinger. If the material breaks cleanly, the impression is ready to remove from the mouth. If it mashes slightly, leave it longer and test the mix again</a:t>
            </a: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p:spPr>
        <p:txBody>
          <a:bodyPr>
            <a:noAutofit/>
          </a:bodyPr>
          <a:lstStyle/>
          <a:p>
            <a:r>
              <a:rPr lang="en-US" sz="2400" i="1" dirty="0" smtClean="0"/>
              <a:t>Error: </a:t>
            </a:r>
            <a:r>
              <a:rPr lang="en-US" sz="2400" dirty="0" smtClean="0"/>
              <a:t>Leaving the impression in water or other</a:t>
            </a:r>
            <a:br>
              <a:rPr lang="en-US" sz="2400" dirty="0" smtClean="0"/>
            </a:br>
            <a:r>
              <a:rPr lang="en-US" sz="2400" dirty="0" smtClean="0"/>
              <a:t>liquid for more than 12 minutes before pouring it.</a:t>
            </a:r>
            <a:endParaRPr lang="en-US" sz="2400" dirty="0" smtClean="0"/>
          </a:p>
          <a:p>
            <a:r>
              <a:rPr lang="en-US" sz="2400" i="1" dirty="0" smtClean="0"/>
              <a:t>Problem: </a:t>
            </a:r>
            <a:r>
              <a:rPr lang="en-US" sz="2400" dirty="0" smtClean="0"/>
              <a:t>When the impression is left in water for more than 12 minutes before it is poured, the irreversible hydrocolloid absorbs water and expands unevenly and therefore is inaccurate. Thicker areas will expand more than thinner areas.</a:t>
            </a:r>
            <a:endParaRPr lang="en-US" sz="2400" dirty="0" smtClean="0"/>
          </a:p>
          <a:p>
            <a:r>
              <a:rPr lang="en-US" sz="2400" i="1" dirty="0" smtClean="0"/>
              <a:t>Solution: </a:t>
            </a:r>
            <a:r>
              <a:rPr lang="en-US" sz="2400" dirty="0" smtClean="0"/>
              <a:t>Do not try to store an irreversible hydro-colloid impression. Pour it within the required total time of 15 minutes measured from the beginning of mixing. This allows 3 minutes for mixing the irreversible hydrocolloid and making the impression</a:t>
            </a:r>
            <a:endParaRPr lang="en-US" sz="24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p:spPr>
        <p:txBody>
          <a:bodyPr>
            <a:normAutofit fontScale="92500" lnSpcReduction="10000"/>
          </a:bodyPr>
          <a:lstStyle/>
          <a:p>
            <a:r>
              <a:rPr lang="en-US" i="1" dirty="0" smtClean="0"/>
              <a:t>Error: </a:t>
            </a:r>
            <a:r>
              <a:rPr lang="en-US" dirty="0" smtClean="0"/>
              <a:t>Leaving an impression for more than 12</a:t>
            </a:r>
            <a:br>
              <a:rPr lang="en-US" dirty="0" smtClean="0"/>
            </a:br>
            <a:r>
              <a:rPr lang="en-US" dirty="0" smtClean="0"/>
              <a:t>minutes in a humidor with 100% humidity.</a:t>
            </a:r>
            <a:endParaRPr lang="en-US" dirty="0" smtClean="0"/>
          </a:p>
          <a:p>
            <a:r>
              <a:rPr lang="en-US" i="1" dirty="0" smtClean="0"/>
              <a:t>Problem: </a:t>
            </a:r>
            <a:r>
              <a:rPr lang="en-US" dirty="0" smtClean="0"/>
              <a:t>The irreversible hydrocolloid may not shrink or expand in a humidor at 100% humidity, but humidity cannot stop </a:t>
            </a:r>
            <a:r>
              <a:rPr lang="en-US" dirty="0" err="1" smtClean="0"/>
              <a:t>syneresis</a:t>
            </a:r>
            <a:r>
              <a:rPr lang="en-US" dirty="0" smtClean="0"/>
              <a:t> or the release of strains built up in the impression procedure. Thus, the impression will be inaccurate.</a:t>
            </a:r>
            <a:endParaRPr lang="en-US" dirty="0" smtClean="0"/>
          </a:p>
          <a:p>
            <a:r>
              <a:rPr lang="en-US" i="1" dirty="0" smtClean="0"/>
              <a:t>Solution: </a:t>
            </a:r>
            <a:r>
              <a:rPr lang="en-US" dirty="0" smtClean="0"/>
              <a:t>Rather than attempting to store the impression in a humidor, take time to pour it immediately.</a:t>
            </a:r>
            <a:endParaRPr lang="en-US" dirty="0" smtClean="0"/>
          </a:p>
          <a:p>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Procedure for verifying jaw relation records</a:t>
            </a:r>
            <a:endParaRPr lang="en-US" dirty="0"/>
          </a:p>
        </p:txBody>
      </p:sp>
      <p:sp>
        <p:nvSpPr>
          <p:cNvPr id="3" name="Content Placeholder 2"/>
          <p:cNvSpPr>
            <a:spLocks noGrp="1"/>
          </p:cNvSpPr>
          <p:nvPr>
            <p:ph idx="1"/>
          </p:nvPr>
        </p:nvSpPr>
        <p:spPr/>
        <p:txBody>
          <a:bodyPr>
            <a:normAutofit lnSpcReduction="10000"/>
          </a:bodyPr>
          <a:lstStyle/>
          <a:p>
            <a:r>
              <a:rPr lang="en-US" dirty="0" smtClean="0"/>
              <a:t>After the casts have been mounted in an articulator, check the accuracy of the jaw relation record by inserting a piece of 0.0005 ̋shim stock between 2 opposing teeth of the casts. Close the articulator, and feel how firmly the shim stock is held when it is pulled. Repeat this procedure between the same teeth in the mouth. Check several other occluding teeth on each side of the arch in the same way</a:t>
            </a:r>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If the resistance to the pull of the shim stock feels the same in the mouth as it does on the casts, the jaw relation probably has been transferred correctly to the mounted casts. If the resistance is not the same, remake the jaw relation record, and remount the </a:t>
            </a:r>
            <a:r>
              <a:rPr lang="en-US" dirty="0" err="1" smtClean="0"/>
              <a:t>mandibular</a:t>
            </a:r>
            <a:r>
              <a:rPr lang="en-US" dirty="0" smtClean="0"/>
              <a:t> cast</a:t>
            </a:r>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CASTING AND FINISHING</a:t>
            </a:r>
            <a:br>
              <a:rPr lang="en-US" dirty="0" smtClean="0"/>
            </a:br>
            <a:endParaRPr lang="en-US" dirty="0"/>
          </a:p>
        </p:txBody>
      </p:sp>
      <p:sp>
        <p:nvSpPr>
          <p:cNvPr id="3" name="Content Placeholder 2"/>
          <p:cNvSpPr>
            <a:spLocks noGrp="1"/>
          </p:cNvSpPr>
          <p:nvPr>
            <p:ph idx="1"/>
          </p:nvPr>
        </p:nvSpPr>
        <p:spPr/>
        <p:txBody>
          <a:bodyPr>
            <a:noAutofit/>
          </a:bodyPr>
          <a:lstStyle/>
          <a:p>
            <a:r>
              <a:rPr lang="en-US" sz="2800" i="1" dirty="0" smtClean="0"/>
              <a:t>Error</a:t>
            </a:r>
            <a:r>
              <a:rPr lang="en-US" sz="2800" dirty="0" smtClean="0"/>
              <a:t>: Placing a dry investment mold in the</a:t>
            </a:r>
            <a:br>
              <a:rPr lang="en-US" sz="2800" dirty="0" smtClean="0"/>
            </a:br>
            <a:r>
              <a:rPr lang="en-US" sz="2800" dirty="0" smtClean="0"/>
              <a:t>burn out furnace.</a:t>
            </a:r>
            <a:endParaRPr lang="en-US" sz="2800" dirty="0" smtClean="0"/>
          </a:p>
          <a:p>
            <a:r>
              <a:rPr lang="en-US" sz="2800" i="1" dirty="0" smtClean="0"/>
              <a:t>Problem</a:t>
            </a:r>
            <a:r>
              <a:rPr lang="en-US" sz="2800" dirty="0" smtClean="0"/>
              <a:t>: If the investment surrounding the wax pattern is dry as the temperature increases, the molten wax and plastic will soak into the surrounding investment. Some of the residue may solidify and prevent the molten metal from entering the smaller portions of the mold. Moreover, if the investment mold is allowed to dry excessively, the mold may crack during burn out and cause fins on the casting.</a:t>
            </a:r>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i="1" dirty="0" smtClean="0"/>
              <a:t>Solution</a:t>
            </a:r>
            <a:r>
              <a:rPr lang="en-US" dirty="0" smtClean="0"/>
              <a:t>: Place molds with invested patterns in a pan of water deep enough to cover the mold half way. Allow the investment to become soaked before placing it in the burn out oven. As the mold is heated, the moisture will create steam to flush the plastic and wax out of the mold.</a:t>
            </a:r>
            <a:endParaRPr lang="en-US" dirty="0" smtClean="0"/>
          </a:p>
          <a:p>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38800"/>
          </a:xfrm>
        </p:spPr>
        <p:txBody>
          <a:bodyPr>
            <a:normAutofit/>
          </a:bodyPr>
          <a:lstStyle/>
          <a:p>
            <a:r>
              <a:rPr lang="en-US" i="1" dirty="0" smtClean="0"/>
              <a:t>Error</a:t>
            </a:r>
            <a:r>
              <a:rPr lang="en-US" dirty="0" smtClean="0"/>
              <a:t>: Improperly positioning the mold in the</a:t>
            </a:r>
            <a:br>
              <a:rPr lang="en-US" dirty="0" smtClean="0"/>
            </a:br>
            <a:r>
              <a:rPr lang="en-US" dirty="0" smtClean="0"/>
              <a:t>casting machine.</a:t>
            </a:r>
            <a:endParaRPr lang="en-US" dirty="0" smtClean="0"/>
          </a:p>
          <a:p>
            <a:r>
              <a:rPr lang="en-US" i="1" dirty="0" smtClean="0"/>
              <a:t>Problem</a:t>
            </a:r>
            <a:r>
              <a:rPr lang="en-US" dirty="0" smtClean="0"/>
              <a:t>: If the mold is positioned in the casting machine so that the thinner sections of the framework are toward the rotating direction of the spinning machine, a negative pressure may cause some parts of the pattern to miscast.</a:t>
            </a:r>
            <a:endParaRPr lang="en-US" dirty="0" smtClean="0"/>
          </a:p>
          <a:p>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i="1" dirty="0" smtClean="0"/>
              <a:t>Solution</a:t>
            </a:r>
            <a:r>
              <a:rPr lang="en-US" dirty="0" smtClean="0"/>
              <a:t>: Take advantage of the centrifugal force. Orient thin sections away from the rotating direction of the casting arm (toward the trailing edge). Additional centrifugal pressure will be placed on the molten metal when it enters the mold. When investing the framework, mark the position of the thin framework sections so that they can be identified easily when the mold is placed in the casting machine.</a:t>
            </a:r>
            <a:endParaRPr lang="en-US" dirty="0" smtClean="0"/>
          </a:p>
          <a:p>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Methods for attaching denture base resin and denture teeth to the removable partial denture framework</a:t>
            </a:r>
            <a:endParaRPr lang="en-US" sz="2400" dirty="0"/>
          </a:p>
        </p:txBody>
      </p:sp>
      <p:sp>
        <p:nvSpPr>
          <p:cNvPr id="3" name="Content Placeholder 2"/>
          <p:cNvSpPr>
            <a:spLocks noGrp="1"/>
          </p:cNvSpPr>
          <p:nvPr>
            <p:ph idx="1"/>
          </p:nvPr>
        </p:nvSpPr>
        <p:spPr/>
        <p:txBody>
          <a:bodyPr>
            <a:normAutofit fontScale="92500"/>
          </a:bodyPr>
          <a:lstStyle/>
          <a:p>
            <a:r>
              <a:rPr lang="en-US" dirty="0" smtClean="0"/>
              <a:t>Two basic methods for attaching the denture base resin and denture teeth to the framework are:</a:t>
            </a:r>
            <a:endParaRPr lang="en-US" dirty="0" smtClean="0"/>
          </a:p>
          <a:p>
            <a:pPr>
              <a:buNone/>
            </a:pPr>
            <a:r>
              <a:rPr lang="en-US" dirty="0" smtClean="0"/>
              <a:t>        open retention and solid metal retention</a:t>
            </a:r>
            <a:endParaRPr lang="en-US" dirty="0" smtClean="0"/>
          </a:p>
          <a:p>
            <a:pPr>
              <a:buNone/>
            </a:pPr>
            <a:endParaRPr lang="en-US" dirty="0" smtClean="0"/>
          </a:p>
          <a:p>
            <a:pPr>
              <a:buNone/>
            </a:pPr>
            <a:r>
              <a:rPr lang="en-US" dirty="0" smtClean="0"/>
              <a:t>   If the wrong retention method is used, the resin may fracture prematurely, the soft tissues may become inflamed, or the patient may require a reline sooner than expected.</a:t>
            </a:r>
            <a:endParaRPr lang="en-US" dirty="0" smtClean="0"/>
          </a:p>
          <a:p>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Ladder-type open retention is preferred for use on </a:t>
            </a:r>
            <a:r>
              <a:rPr lang="en-US" dirty="0" smtClean="0">
                <a:solidFill>
                  <a:srgbClr val="FF0000"/>
                </a:solidFill>
              </a:rPr>
              <a:t>immature ridges </a:t>
            </a:r>
            <a:r>
              <a:rPr lang="en-US" dirty="0" smtClean="0"/>
              <a:t>because the widely spaced ladder bars permit relatively easy access for painting irreversible hydrocolloid separating medium on the cast without contacting the metal and because, after it is in service, the RPD can be easily relined at </a:t>
            </a:r>
            <a:r>
              <a:rPr lang="en-US" dirty="0" err="1" smtClean="0"/>
              <a:t>chairside</a:t>
            </a:r>
            <a:r>
              <a:rPr lang="en-US" dirty="0" smtClean="0"/>
              <a:t>.</a:t>
            </a:r>
            <a:endParaRPr lang="en-US" dirty="0" smtClean="0"/>
          </a:p>
          <a:p>
            <a:endParaRPr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Solid metal retention is the preferred choice for mature ridges where the extraction site has healed and </a:t>
            </a:r>
            <a:r>
              <a:rPr lang="en-US" dirty="0" err="1" smtClean="0"/>
              <a:t>recontoured</a:t>
            </a:r>
            <a:r>
              <a:rPr lang="en-US" dirty="0" smtClean="0"/>
              <a:t> and thus does not require relining soon. This method has several advantages over the open retention methods: </a:t>
            </a:r>
            <a:endParaRPr lang="en-US" dirty="0" smtClean="0"/>
          </a:p>
          <a:p>
            <a:pPr marL="514350" indent="-514350">
              <a:buClrTx/>
              <a:buFont typeface="+mj-lt"/>
              <a:buAutoNum type="arabicParenR"/>
            </a:pPr>
            <a:r>
              <a:rPr lang="en-US" dirty="0" smtClean="0"/>
              <a:t>It is stronger; is less likely to fracture (because the resin is placed on top of the metal to give it more support); </a:t>
            </a:r>
            <a:endParaRPr lang="en-US" dirty="0" smtClean="0"/>
          </a:p>
          <a:p>
            <a:pPr marL="514350" indent="-514350">
              <a:buClrTx/>
              <a:buFont typeface="+mj-lt"/>
              <a:buAutoNum type="arabicParenR"/>
            </a:pPr>
            <a:r>
              <a:rPr lang="en-US" dirty="0" smtClean="0"/>
              <a:t>and does not require internal finish lines, a relief pad, or placement of irreversible hydrocolloid separating medium underneath the metal</a:t>
            </a:r>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38800"/>
          </a:xfrm>
        </p:spPr>
        <p:txBody>
          <a:bodyPr>
            <a:normAutofit fontScale="92500" lnSpcReduction="20000"/>
          </a:bodyPr>
          <a:lstStyle/>
          <a:p>
            <a:r>
              <a:rPr lang="en-US" dirty="0" smtClean="0"/>
              <a:t>Error : Using dental plaster to invest the RPD</a:t>
            </a:r>
            <a:br>
              <a:rPr lang="en-US" dirty="0" smtClean="0"/>
            </a:br>
            <a:r>
              <a:rPr lang="en-US" dirty="0" smtClean="0"/>
              <a:t>for processing.</a:t>
            </a:r>
            <a:endParaRPr lang="en-US" dirty="0" smtClean="0"/>
          </a:p>
          <a:p>
            <a:r>
              <a:rPr lang="en-US" i="1" dirty="0" smtClean="0"/>
              <a:t>Problem</a:t>
            </a:r>
            <a:r>
              <a:rPr lang="en-US" dirty="0" smtClean="0"/>
              <a:t>: When plaster is used in the place of stone to invest a partial or complete denture, the force of packing and polymerizing the resin may crush the plaster, particularly when a hydraulic press is used. Plaster has a crushing strength of 1300 to 1500 psi. Most hydraulic presses are capable of applying more than 5000 psi very rapidly. If the investing plaster is compressed or crushed, it will cause an increase in the vertical dimension of occlusion.</a:t>
            </a:r>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If plaster is used for investing, the base of the cast must touch the metal bottom of the flask. Seat the cast forcefully to make certain that it is in contact</a:t>
            </a:r>
            <a:endParaRPr lang="en-US"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	</a:t>
            </a:r>
            <a:r>
              <a:rPr lang="en-US" i="1" dirty="0" smtClean="0"/>
              <a:t>Error</a:t>
            </a:r>
            <a:r>
              <a:rPr lang="en-US" dirty="0" smtClean="0"/>
              <a:t>: Using a hydraulic press to close the flask</a:t>
            </a:r>
            <a:br>
              <a:rPr lang="en-US" dirty="0" smtClean="0"/>
            </a:br>
            <a:r>
              <a:rPr lang="en-US" dirty="0" smtClean="0"/>
              <a:t>when packing acrylic resin.</a:t>
            </a:r>
            <a:endParaRPr lang="en-US" dirty="0" smtClean="0"/>
          </a:p>
          <a:p>
            <a:r>
              <a:rPr lang="en-US" i="1" dirty="0" smtClean="0"/>
              <a:t>Problem</a:t>
            </a:r>
            <a:r>
              <a:rPr lang="en-US" dirty="0" smtClean="0"/>
              <a:t>: A hydraulic press closes the flask so rapidly that the excess resin does not have time to flow out of the mold; tremendous pressure thus builds. This may increase the vertical dimension of occlusion or fracture the stone investment.</a:t>
            </a:r>
            <a:endParaRPr lang="en-US" dirty="0" smtClean="0"/>
          </a:p>
          <a:p>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i="1" dirty="0" smtClean="0"/>
              <a:t>Solution</a:t>
            </a:r>
            <a:r>
              <a:rPr lang="en-US" dirty="0" smtClean="0"/>
              <a:t>: A hydraulic press is capable of applying approximately 20 times more pressure than the flask and investing stone can withstand. Use a hand press for trial packing. It will not be possible to apply as much pressure, and the slower operation will allow the excess resin to flow out of the mold.</a:t>
            </a:r>
            <a:endParaRPr lang="en-US" dirty="0" smtClean="0"/>
          </a:p>
          <a:p>
            <a:endParaRPr 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38800"/>
          </a:xfrm>
        </p:spPr>
        <p:txBody>
          <a:bodyPr>
            <a:noAutofit/>
          </a:bodyPr>
          <a:lstStyle/>
          <a:p>
            <a:r>
              <a:rPr lang="en-US" sz="2400" i="1" dirty="0" smtClean="0"/>
              <a:t>Error</a:t>
            </a:r>
            <a:r>
              <a:rPr lang="en-US" sz="2400" dirty="0" smtClean="0"/>
              <a:t>: Using a hand press improperly.</a:t>
            </a:r>
            <a:br>
              <a:rPr lang="en-US" sz="2400" dirty="0" smtClean="0"/>
            </a:br>
            <a:endParaRPr lang="en-US" sz="2400" dirty="0" smtClean="0"/>
          </a:p>
          <a:p>
            <a:r>
              <a:rPr lang="en-US" sz="2400" i="1" dirty="0" smtClean="0"/>
              <a:t>Problem</a:t>
            </a:r>
            <a:r>
              <a:rPr lang="en-US" sz="2400" dirty="0" smtClean="0"/>
              <a:t>: Even when a hand press is used, the flask in the press can be closed too rapidly and thus not allow the acrylic resin to flow out of the mold. Pressure buildup may result in an increased vertical dimension of occlusion.</a:t>
            </a:r>
            <a:endParaRPr lang="en-US" sz="2400" dirty="0" smtClean="0"/>
          </a:p>
          <a:p>
            <a:endParaRPr lang="en-US" sz="2400" i="1" dirty="0" smtClean="0"/>
          </a:p>
          <a:p>
            <a:r>
              <a:rPr lang="en-US" sz="2400" i="1" dirty="0" smtClean="0"/>
              <a:t>Solution</a:t>
            </a:r>
            <a:r>
              <a:rPr lang="en-US" sz="2400" dirty="0" smtClean="0"/>
              <a:t>: To eliminate excess pressure, close the hand press until it meets resistance. Wait a minute for the resin to flow before giving it another turn. Repeat this until the hand press cannot be turned any more. Allow time for the resin to flow before opening the flask to trim the flash.</a:t>
            </a:r>
            <a:endParaRPr lang="en-US" sz="2400" dirty="0" smtClean="0"/>
          </a:p>
          <a:p>
            <a:endParaRPr lang="en-US" sz="2400"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i="1" dirty="0" smtClean="0"/>
              <a:t>Error</a:t>
            </a:r>
            <a:r>
              <a:rPr lang="en-US" dirty="0" smtClean="0"/>
              <a:t>: Failing to show the patient how to seat</a:t>
            </a:r>
            <a:br>
              <a:rPr lang="en-US" dirty="0" smtClean="0"/>
            </a:br>
            <a:r>
              <a:rPr lang="en-US" dirty="0" smtClean="0"/>
              <a:t>and remove the RPD.</a:t>
            </a:r>
            <a:endParaRPr lang="en-US" dirty="0" smtClean="0"/>
          </a:p>
          <a:p>
            <a:r>
              <a:rPr lang="en-US" i="1" dirty="0" smtClean="0"/>
              <a:t>Problem</a:t>
            </a:r>
            <a:r>
              <a:rPr lang="en-US" dirty="0" smtClean="0"/>
              <a:t>: If the patient does not seat the RPD correctly, he/she may warp the RPD or be injured by it.</a:t>
            </a:r>
            <a:endParaRPr lang="en-US" dirty="0" smtClean="0"/>
          </a:p>
          <a:p>
            <a:r>
              <a:rPr lang="en-US" i="1" dirty="0" smtClean="0"/>
              <a:t>Solution</a:t>
            </a:r>
            <a:r>
              <a:rPr lang="en-US" dirty="0" smtClean="0"/>
              <a:t>: Demonstrate how to place the RPD in the patient’s mouth so that it is centered on top of the teeth and how to push the RPD into place with the fingers. Warn the patient about the destruction that may result if he/she bites on the RPD to seat it.</a:t>
            </a:r>
            <a:endParaRPr lang="en-US" dirty="0" smtClean="0"/>
          </a:p>
          <a:p>
            <a:endParaRPr 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pPr algn="ctr"/>
            <a:r>
              <a:rPr lang="en-US" b="1" dirty="0" smtClean="0"/>
              <a:t>SUMMARY</a:t>
            </a:r>
            <a:br>
              <a:rPr lang="en-US" dirty="0" smtClean="0"/>
            </a:br>
            <a:endParaRPr lang="en-US" dirty="0"/>
          </a:p>
        </p:txBody>
      </p:sp>
      <p:sp>
        <p:nvSpPr>
          <p:cNvPr id="3" name="Content Placeholder 2"/>
          <p:cNvSpPr>
            <a:spLocks noGrp="1"/>
          </p:cNvSpPr>
          <p:nvPr>
            <p:ph idx="1"/>
          </p:nvPr>
        </p:nvSpPr>
        <p:spPr>
          <a:xfrm>
            <a:off x="457200" y="1219200"/>
            <a:ext cx="8229600" cy="5105400"/>
          </a:xfrm>
        </p:spPr>
        <p:txBody>
          <a:bodyPr>
            <a:normAutofit fontScale="92500" lnSpcReduction="20000"/>
          </a:bodyPr>
          <a:lstStyle/>
          <a:p>
            <a:r>
              <a:rPr lang="en-US" dirty="0" smtClean="0"/>
              <a:t>The secret to a successful RPD is attention to minute details. It takes no longer to do it right the first time than to correct mistakes down the road</a:t>
            </a:r>
            <a:endParaRPr lang="en-US" dirty="0" smtClean="0"/>
          </a:p>
          <a:p>
            <a:endParaRPr lang="en-US" dirty="0" smtClean="0"/>
          </a:p>
          <a:p>
            <a:pPr>
              <a:buNone/>
            </a:pPr>
            <a:r>
              <a:rPr lang="en-US" dirty="0" smtClean="0"/>
              <a:t>The most important step in making a removable partial denture is the step being done at any given moment. </a:t>
            </a:r>
            <a:endParaRPr lang="en-US" dirty="0" smtClean="0"/>
          </a:p>
          <a:p>
            <a:pPr>
              <a:buNone/>
            </a:pPr>
            <a:endParaRPr lang="en-US" dirty="0" smtClean="0"/>
          </a:p>
          <a:p>
            <a:pPr>
              <a:buNone/>
            </a:pPr>
            <a:r>
              <a:rPr lang="en-US" dirty="0" smtClean="0"/>
              <a:t>The dental team’s ultimate goals should be to produce RPDs that are a credit to the dentist and technician, improve the patient’s well-being, and satisfy the patient’s needs.</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REFERENCES</a:t>
            </a:r>
            <a:endParaRPr lang="en-US" dirty="0"/>
          </a:p>
        </p:txBody>
      </p:sp>
      <p:sp>
        <p:nvSpPr>
          <p:cNvPr id="3" name="Content Placeholder 2"/>
          <p:cNvSpPr>
            <a:spLocks noGrp="1"/>
          </p:cNvSpPr>
          <p:nvPr>
            <p:ph idx="1"/>
          </p:nvPr>
        </p:nvSpPr>
        <p:spPr/>
        <p:txBody>
          <a:bodyPr>
            <a:normAutofit fontScale="92500" lnSpcReduction="20000"/>
          </a:bodyPr>
          <a:lstStyle/>
          <a:p>
            <a:pPr marL="582930" indent="-514350">
              <a:buFont typeface="Wingdings 3" panose="05040102010807070707"/>
              <a:buChar char=""/>
              <a:defRPr/>
            </a:pPr>
            <a:r>
              <a:rPr lang="en-US" dirty="0" smtClean="0"/>
              <a:t>Symposium on Common Failures In Removable Partial </a:t>
            </a:r>
            <a:r>
              <a:rPr lang="en-US" dirty="0" err="1" smtClean="0"/>
              <a:t>Prosthodontics</a:t>
            </a:r>
            <a:r>
              <a:rPr lang="en-US" dirty="0" smtClean="0"/>
              <a:t>. Vol.23, No.1, January 1979</a:t>
            </a:r>
            <a:endParaRPr lang="en-US" dirty="0" smtClean="0"/>
          </a:p>
          <a:p>
            <a:pPr marL="582930" indent="-514350">
              <a:buFont typeface="Wingdings 3" panose="05040102010807070707"/>
              <a:buChar char=""/>
              <a:defRPr/>
            </a:pPr>
            <a:endParaRPr lang="en-US" dirty="0" smtClean="0"/>
          </a:p>
          <a:p>
            <a:pPr marL="365760" indent="-255905">
              <a:buFont typeface="Wingdings 3" panose="05040102010807070707"/>
              <a:buChar char=""/>
              <a:defRPr/>
            </a:pPr>
            <a:r>
              <a:rPr lang="en-US" dirty="0" smtClean="0"/>
              <a:t>Alan B Carr, Glen P, David T Brown. Mc </a:t>
            </a:r>
            <a:r>
              <a:rPr lang="en-US" dirty="0" err="1" smtClean="0"/>
              <a:t>Cracken’s</a:t>
            </a:r>
            <a:r>
              <a:rPr lang="en-US" dirty="0" smtClean="0"/>
              <a:t> Removable Partial </a:t>
            </a:r>
            <a:r>
              <a:rPr lang="en-US" dirty="0" err="1" smtClean="0"/>
              <a:t>Prosthodontics</a:t>
            </a:r>
            <a:r>
              <a:rPr lang="en-US" dirty="0" smtClean="0"/>
              <a:t>. 11</a:t>
            </a:r>
            <a:r>
              <a:rPr lang="en-US" baseline="30000" dirty="0" smtClean="0"/>
              <a:t>th</a:t>
            </a:r>
            <a:r>
              <a:rPr lang="en-US" dirty="0" smtClean="0"/>
              <a:t> edition</a:t>
            </a:r>
            <a:endParaRPr lang="en-US" dirty="0" smtClean="0"/>
          </a:p>
          <a:p>
            <a:pPr marL="365760" indent="-255905">
              <a:buFont typeface="Wingdings 3" panose="05040102010807070707"/>
              <a:buChar char=""/>
              <a:defRPr/>
            </a:pPr>
            <a:endParaRPr lang="en-US" dirty="0" smtClean="0"/>
          </a:p>
          <a:p>
            <a:pPr marL="365760" indent="-255905">
              <a:buFont typeface="Wingdings 3" panose="05040102010807070707"/>
              <a:buChar char=""/>
              <a:defRPr/>
            </a:pPr>
            <a:r>
              <a:rPr lang="en-US" dirty="0" smtClean="0"/>
              <a:t>Kenneth Stewart , Kenneth Rudd. Clinical Removable Partial </a:t>
            </a:r>
            <a:r>
              <a:rPr lang="en-US" dirty="0" err="1" smtClean="0"/>
              <a:t>Prosthodontics</a:t>
            </a:r>
            <a:r>
              <a:rPr lang="en-US" dirty="0" smtClean="0"/>
              <a:t>. Second edition</a:t>
            </a:r>
            <a:endParaRPr lang="en-US" dirty="0" smtClean="0"/>
          </a:p>
          <a:p>
            <a:endParaRPr 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marL="582930" indent="-514350">
              <a:buFont typeface="Wingdings 3" panose="05040102010807070707"/>
              <a:buChar char=""/>
              <a:defRPr/>
            </a:pPr>
            <a:r>
              <a:rPr lang="en-US" sz="2800" dirty="0" smtClean="0"/>
              <a:t>Ramadan FA. The linear effectiveness of dental tissue displacement materials. St. Louis University Graduate School. 1969</a:t>
            </a:r>
            <a:endParaRPr lang="en-US" sz="2800" dirty="0" smtClean="0"/>
          </a:p>
          <a:p>
            <a:pPr marL="582930" indent="-514350">
              <a:buFont typeface="Wingdings 3" panose="05040102010807070707"/>
              <a:buChar char=""/>
              <a:defRPr/>
            </a:pPr>
            <a:endParaRPr lang="en-US" sz="2800" dirty="0" smtClean="0"/>
          </a:p>
          <a:p>
            <a:pPr marL="582930" indent="-514350">
              <a:buFont typeface="Wingdings 3" panose="05040102010807070707"/>
              <a:buChar char=""/>
              <a:defRPr/>
            </a:pPr>
            <a:r>
              <a:rPr lang="en-US" sz="2800" dirty="0" smtClean="0"/>
              <a:t>Holmes JB.: Influence of impression procedures and occlusal loading on partial denture movement. J </a:t>
            </a:r>
            <a:r>
              <a:rPr lang="en-US" sz="2800" dirty="0" err="1" smtClean="0"/>
              <a:t>Prosthet</a:t>
            </a:r>
            <a:r>
              <a:rPr lang="en-US" sz="2800" dirty="0" smtClean="0"/>
              <a:t> Dent;15:474, 1965</a:t>
            </a:r>
            <a:endParaRPr lang="en-US" sz="2800" dirty="0" smtClean="0"/>
          </a:p>
          <a:p>
            <a:pPr marL="582930" indent="-514350">
              <a:buFont typeface="Wingdings 3" panose="05040102010807070707"/>
              <a:buChar char=""/>
              <a:defRPr/>
            </a:pPr>
            <a:endParaRPr lang="en-US" sz="2800" dirty="0" smtClean="0"/>
          </a:p>
          <a:p>
            <a:pPr marL="365760" indent="-255905">
              <a:buFont typeface="Wingdings 3" panose="05040102010807070707"/>
              <a:buChar char=""/>
              <a:defRPr/>
            </a:pPr>
            <a:r>
              <a:rPr lang="en-US" sz="2800" dirty="0" smtClean="0"/>
              <a:t>Dennis J </a:t>
            </a:r>
            <a:r>
              <a:rPr lang="en-US" sz="2800" dirty="0" err="1" smtClean="0"/>
              <a:t>Abere</a:t>
            </a:r>
            <a:r>
              <a:rPr lang="en-US" sz="2800" dirty="0" smtClean="0"/>
              <a:t>. Post placement care of removable partial dentures. J </a:t>
            </a:r>
            <a:r>
              <a:rPr lang="en-US" sz="2800" dirty="0" err="1" smtClean="0"/>
              <a:t>Prosthet</a:t>
            </a:r>
            <a:r>
              <a:rPr lang="en-US" sz="2800" dirty="0" smtClean="0"/>
              <a:t> Dent;23:115-117, 1979</a:t>
            </a:r>
            <a:endParaRPr lang="en-US" sz="2800" dirty="0" smtClean="0"/>
          </a:p>
          <a:p>
            <a:pPr marL="365760" indent="-255905">
              <a:buFont typeface="Wingdings 3" panose="05040102010807070707"/>
              <a:buChar char=""/>
              <a:defRPr/>
            </a:pPr>
            <a:endParaRPr lang="en-US" sz="2800" dirty="0" smtClean="0"/>
          </a:p>
          <a:p>
            <a:pPr marL="365760" indent="-255905">
              <a:buFont typeface="Wingdings 3" panose="05040102010807070707"/>
              <a:buChar char=""/>
              <a:defRPr/>
            </a:pPr>
            <a:r>
              <a:rPr lang="en-US" sz="2800" dirty="0" smtClean="0"/>
              <a:t>William </a:t>
            </a:r>
            <a:r>
              <a:rPr lang="en-US" sz="2800" dirty="0" err="1" smtClean="0"/>
              <a:t>Heintz</a:t>
            </a:r>
            <a:r>
              <a:rPr lang="en-US" sz="2800" dirty="0" smtClean="0"/>
              <a:t>. Factors influencing the success of removable partial dentures. J </a:t>
            </a:r>
            <a:r>
              <a:rPr lang="en-US" sz="2800" dirty="0" err="1" smtClean="0"/>
              <a:t>Prosthet</a:t>
            </a:r>
            <a:r>
              <a:rPr lang="en-US" sz="2800" dirty="0" smtClean="0"/>
              <a:t> Dent;31:48-52, 1986</a:t>
            </a:r>
            <a:endParaRPr lang="en-US" sz="2800" dirty="0" smtClean="0"/>
          </a:p>
          <a:p>
            <a:endParaRPr lang="en-US"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marL="365760" indent="-255905">
              <a:buFont typeface="Wingdings 3" panose="05040102010807070707"/>
              <a:buChar char=""/>
              <a:defRPr/>
            </a:pPr>
            <a:r>
              <a:rPr lang="en-US" sz="2800" dirty="0" smtClean="0"/>
              <a:t>Robert W. Rudd, Kenneth D. </a:t>
            </a:r>
            <a:r>
              <a:rPr lang="en-US" sz="2800" dirty="0" err="1" smtClean="0"/>
              <a:t>Rudd.A</a:t>
            </a:r>
            <a:r>
              <a:rPr lang="en-US" sz="2800" dirty="0" smtClean="0"/>
              <a:t> review of 243 errors possible during the fabrication of a removable partial denture: Part I, II,III. J </a:t>
            </a:r>
            <a:r>
              <a:rPr lang="en-US" sz="2800" dirty="0" err="1" smtClean="0"/>
              <a:t>Prosthet</a:t>
            </a:r>
            <a:r>
              <a:rPr lang="en-US" sz="2800" dirty="0" smtClean="0"/>
              <a:t> Dent;86:474, 2001 </a:t>
            </a:r>
            <a:endParaRPr lang="en-US" sz="2800" dirty="0" smtClean="0"/>
          </a:p>
          <a:p>
            <a:pPr marL="365760" indent="-255905">
              <a:buFont typeface="Wingdings 3" panose="05040102010807070707"/>
              <a:buChar char=""/>
              <a:defRPr/>
            </a:pPr>
            <a:endParaRPr lang="en-US" sz="2800" dirty="0" smtClean="0"/>
          </a:p>
          <a:p>
            <a:pPr marL="365760" indent="-255905">
              <a:buFont typeface="Wingdings 3" panose="05040102010807070707"/>
              <a:buChar char=""/>
              <a:defRPr/>
            </a:pPr>
            <a:r>
              <a:rPr lang="en-US" sz="2800" dirty="0" smtClean="0"/>
              <a:t>M. Saito, K. </a:t>
            </a:r>
            <a:r>
              <a:rPr lang="en-US" sz="2800" dirty="0" err="1" smtClean="0"/>
              <a:t>Notani</a:t>
            </a:r>
            <a:r>
              <a:rPr lang="en-US" sz="2800" dirty="0" smtClean="0"/>
              <a:t>, Y. Miura &amp; T. Kawasaki.</a:t>
            </a:r>
            <a:r>
              <a:rPr lang="en-US" sz="2800" b="1" dirty="0" smtClean="0"/>
              <a:t> </a:t>
            </a:r>
            <a:r>
              <a:rPr lang="en-US" sz="2800" dirty="0" smtClean="0"/>
              <a:t>Complications and failures in removable partial dentures: a clinical evaluation </a:t>
            </a:r>
            <a:br>
              <a:rPr lang="en-US" sz="2800" dirty="0" smtClean="0"/>
            </a:br>
            <a:r>
              <a:rPr lang="en-US" sz="2800" dirty="0" smtClean="0"/>
              <a:t>Journal of Oral Rehabilitation, Volume 29, Issue 7, Page 627-633, Jul 2002</a:t>
            </a:r>
            <a:endParaRPr lang="en-US" sz="2800" dirty="0" smtClean="0"/>
          </a:p>
          <a:p>
            <a:pPr marL="365760" indent="-255905">
              <a:buFont typeface="Wingdings 3" panose="05040102010807070707"/>
              <a:buChar char=""/>
              <a:defRPr/>
            </a:pPr>
            <a:endParaRPr lang="en-US" sz="2800" dirty="0" smtClean="0"/>
          </a:p>
          <a:p>
            <a:pPr marL="365760" indent="-255905">
              <a:buFont typeface="Wingdings 3" panose="05040102010807070707"/>
              <a:buChar char=""/>
              <a:defRPr/>
            </a:pPr>
            <a:r>
              <a:rPr lang="en-US" sz="2800" dirty="0" smtClean="0"/>
              <a:t>C. </a:t>
            </a:r>
            <a:r>
              <a:rPr lang="en-US" sz="2800" dirty="0" err="1" smtClean="0"/>
              <a:t>Vanzeveren</a:t>
            </a:r>
            <a:r>
              <a:rPr lang="en-US" sz="2800" dirty="0" smtClean="0"/>
              <a:t>, W. </a:t>
            </a:r>
            <a:r>
              <a:rPr lang="en-US" sz="2800" dirty="0" err="1" smtClean="0"/>
              <a:t>D'Hoore</a:t>
            </a:r>
            <a:r>
              <a:rPr lang="en-US" sz="2800" dirty="0" smtClean="0"/>
              <a:t>, P. </a:t>
            </a:r>
            <a:r>
              <a:rPr lang="en-US" sz="2800" dirty="0" err="1" smtClean="0"/>
              <a:t>Bercy</a:t>
            </a:r>
            <a:r>
              <a:rPr lang="en-US" sz="2800" dirty="0" smtClean="0"/>
              <a:t>, G. </a:t>
            </a:r>
            <a:r>
              <a:rPr lang="en-US" sz="2800" dirty="0" err="1" smtClean="0"/>
              <a:t>Leloup</a:t>
            </a:r>
            <a:r>
              <a:rPr lang="en-US" sz="2800" dirty="0" smtClean="0"/>
              <a:t> (2003).Treatment with removable partial dentures: a longitudinal study.</a:t>
            </a:r>
            <a:br>
              <a:rPr lang="en-US" sz="2800" dirty="0" smtClean="0"/>
            </a:br>
            <a:r>
              <a:rPr lang="en-US" sz="2800" dirty="0" smtClean="0"/>
              <a:t>Journal of Oral Rehabilitation 30 (5), 447–458. </a:t>
            </a:r>
            <a:br>
              <a:rPr lang="en-US" sz="2800" dirty="0" smtClean="0"/>
            </a:b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Foundry</Template>
  <TotalTime>0</TotalTime>
  <Words>24778</Words>
  <Application>WPS Presentation</Application>
  <PresentationFormat>On-screen Show (4:3)</PresentationFormat>
  <Paragraphs>489</Paragraphs>
  <Slides>88</Slides>
  <Notes>0</Notes>
  <HiddenSlides>3</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88</vt:i4>
      </vt:variant>
    </vt:vector>
  </HeadingPairs>
  <TitlesOfParts>
    <vt:vector size="101" baseType="lpstr">
      <vt:lpstr>Arial</vt:lpstr>
      <vt:lpstr>SimSun</vt:lpstr>
      <vt:lpstr>Wingdings</vt:lpstr>
      <vt:lpstr>Wingdings 2</vt:lpstr>
      <vt:lpstr>Consolas</vt:lpstr>
      <vt:lpstr>Rockwell</vt:lpstr>
      <vt:lpstr>Microsoft YaHei</vt:lpstr>
      <vt:lpstr>Arial Unicode MS</vt:lpstr>
      <vt:lpstr>Calibri</vt:lpstr>
      <vt:lpstr>Georgia</vt:lpstr>
      <vt:lpstr>Wingdings</vt:lpstr>
      <vt:lpstr>Wingdings 3</vt:lpstr>
      <vt:lpstr>Foundry</vt:lpstr>
      <vt:lpstr>Errors and solutions in fabrication of removable partial denture </vt:lpstr>
      <vt:lpstr>CONTENTS</vt:lpstr>
      <vt:lpstr>PowerPoint 演示文稿</vt:lpstr>
      <vt:lpstr>INTRODUCTION</vt:lpstr>
      <vt:lpstr>PowerPoint 演示文稿</vt:lpstr>
      <vt:lpstr>Murphy’s Laws</vt:lpstr>
      <vt:lpstr>PowerPoint 演示文稿</vt:lpstr>
      <vt:lpstr>PowerPoint 演示文稿</vt:lpstr>
      <vt:lpstr>        Classification </vt:lpstr>
      <vt:lpstr>PowerPoint 演示文稿</vt:lpstr>
      <vt:lpstr>Mechanical failures</vt:lpstr>
      <vt:lpstr>Basic design considerations</vt:lpstr>
      <vt:lpstr>PowerPoint 演示文稿</vt:lpstr>
      <vt:lpstr>DOS AND DON’TS OF DESIGN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DESIGN OF FRAMEWORK</vt:lpstr>
      <vt:lpstr>Incorrect use of clasp designs </vt:lpstr>
      <vt:lpstr>I-BAR</vt:lpstr>
      <vt:lpstr>PowerPoint 演示文稿</vt:lpstr>
      <vt:lpstr>ADVANTAGES AND INDICATIONS</vt:lpstr>
      <vt:lpstr>DISADVANTAGES AND CONTRAINDICATIONS</vt:lpstr>
      <vt:lpstr>PowerPoint 演示文稿</vt:lpstr>
      <vt:lpstr>   Where an I bar crosses a frenum, the lab must add block out relief in this area to raise the bar or the I bar is designed to engage the same tooth area by an approach from a different direction </vt:lpstr>
      <vt:lpstr>PowerPoint 演示文稿</vt:lpstr>
      <vt:lpstr>PowerPoint 演示文稿</vt:lpstr>
      <vt:lpstr>PowerPoint 演示文稿</vt:lpstr>
      <vt:lpstr>STRESS BREAKERS</vt:lpstr>
      <vt:lpstr>PowerPoint 演示文稿</vt:lpstr>
      <vt:lpstr>PowerPoint 演示文稿</vt:lpstr>
      <vt:lpstr>PowerPoint 演示文稿</vt:lpstr>
      <vt:lpstr>Complexities of stress breaker design</vt:lpstr>
      <vt:lpstr>PowerPoint 演示文稿</vt:lpstr>
      <vt:lpstr>PowerPoint 演示文稿</vt:lpstr>
      <vt:lpstr>STRESS BREAKER OR RIGID DESIGN</vt:lpstr>
      <vt:lpstr>Esthetic factors in RPD </vt:lpstr>
      <vt:lpstr>PowerPoint 演示文稿</vt:lpstr>
      <vt:lpstr>DENTURE BASE  </vt:lpstr>
      <vt:lpstr>Artificial teeth </vt:lpstr>
      <vt:lpstr>Framework design </vt:lpstr>
      <vt:lpstr>PowerPoint 演示文稿</vt:lpstr>
      <vt:lpstr>PowerPoint 演示文稿</vt:lpstr>
      <vt:lpstr>Integrating fixed and removable prostheses</vt:lpstr>
      <vt:lpstr>PowerPoint 演示文稿</vt:lpstr>
      <vt:lpstr>PowerPoint 演示文稿</vt:lpstr>
      <vt:lpstr>Anterior lingual rest</vt:lpstr>
      <vt:lpstr>PowerPoint 演示文稿</vt:lpstr>
      <vt:lpstr>PowerPoint 演示文稿</vt:lpstr>
      <vt:lpstr>PowerPoint 演示文稿</vt:lpstr>
      <vt:lpstr>PowerPoint 演示文稿</vt:lpstr>
      <vt:lpstr>IMPRESSIONS: ERRORS, PROBLEMS, AND SOLUTIONS</vt:lpstr>
      <vt:lpstr>PowerPoint 演示文稿</vt:lpstr>
      <vt:lpstr>Verify fit of the framework</vt:lpstr>
      <vt:lpstr>Test for final set of irreversible hydrocolloid</vt:lpstr>
      <vt:lpstr>PowerPoint 演示文稿</vt:lpstr>
      <vt:lpstr>PowerPoint 演示文稿</vt:lpstr>
      <vt:lpstr>Procedure for verifying jaw relation records</vt:lpstr>
      <vt:lpstr>PowerPoint 演示文稿</vt:lpstr>
      <vt:lpstr>CASTING AND FINISHING </vt:lpstr>
      <vt:lpstr>PowerPoint 演示文稿</vt:lpstr>
      <vt:lpstr>PowerPoint 演示文稿</vt:lpstr>
      <vt:lpstr>PowerPoint 演示文稿</vt:lpstr>
      <vt:lpstr>Methods for attaching denture base resin and denture teeth to the removable partial denture framework</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SUMMARY </vt:lpstr>
      <vt:lpstr>REFERENCES</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HP</cp:lastModifiedBy>
  <cp:revision>112</cp:revision>
  <dcterms:created xsi:type="dcterms:W3CDTF">2006-08-16T00:00:00Z</dcterms:created>
  <dcterms:modified xsi:type="dcterms:W3CDTF">2024-01-02T10:09:52Z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3341F764C7254D6AA208CD419BA92575_12</vt:lpwstr>
  </property>
  <property fmtid="{D5CDD505-2E9C-101B-9397-08002B2CF9AE}" pid="3" name="KSOProductBuildVer">
    <vt:lpwstr>1033-12.2.0.13292</vt:lpwstr>
  </property>
</Properties>
</file>