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A344-1907-40A1-98FD-60B8576F570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FED2-17CF-439D-85F4-F0E901CCF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A344-1907-40A1-98FD-60B8576F570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FED2-17CF-439D-85F4-F0E901CCF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A344-1907-40A1-98FD-60B8576F570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FED2-17CF-439D-85F4-F0E901CCF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A344-1907-40A1-98FD-60B8576F570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FED2-17CF-439D-85F4-F0E901CCF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A344-1907-40A1-98FD-60B8576F570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FED2-17CF-439D-85F4-F0E901CCF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A344-1907-40A1-98FD-60B8576F570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FED2-17CF-439D-85F4-F0E901CCF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A344-1907-40A1-98FD-60B8576F570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FED2-17CF-439D-85F4-F0E901CCF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A344-1907-40A1-98FD-60B8576F570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FED2-17CF-439D-85F4-F0E901CCF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A344-1907-40A1-98FD-60B8576F570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FED2-17CF-439D-85F4-F0E901CCF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A344-1907-40A1-98FD-60B8576F570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FED2-17CF-439D-85F4-F0E901CCF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A344-1907-40A1-98FD-60B8576F570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0FED2-17CF-439D-85F4-F0E901CCF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8A344-1907-40A1-98FD-60B8576F570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0FED2-17CF-439D-85F4-F0E901CCF4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ETHICS AND DENTISTRY</a:t>
            </a:r>
            <a:br>
              <a:rPr lang="en-US" dirty="0" smtClean="0"/>
            </a:br>
            <a:r>
              <a:rPr lang="en-US" dirty="0" smtClean="0"/>
              <a:t>- DR. </a:t>
            </a:r>
            <a:r>
              <a:rPr lang="en-US" smtClean="0"/>
              <a:t>ASHISH SHARMA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648176" cy="5690870"/>
          </a:xfrm>
          <a:custGeom>
            <a:avLst/>
            <a:gdLst/>
            <a:ahLst/>
            <a:cxnLst/>
            <a:rect l="l" t="t" r="r" b="b"/>
            <a:pathLst>
              <a:path w="864235" h="5690870">
                <a:moveTo>
                  <a:pt x="864108" y="0"/>
                </a:moveTo>
                <a:lnTo>
                  <a:pt x="90279" y="0"/>
                </a:lnTo>
                <a:lnTo>
                  <a:pt x="0" y="889"/>
                </a:lnTo>
                <a:lnTo>
                  <a:pt x="0" y="5690616"/>
                </a:lnTo>
                <a:lnTo>
                  <a:pt x="864108" y="9271"/>
                </a:lnTo>
                <a:lnTo>
                  <a:pt x="864108" y="0"/>
                </a:lnTo>
                <a:close/>
              </a:path>
            </a:pathLst>
          </a:custGeom>
          <a:solidFill>
            <a:srgbClr val="5FCAEE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565267" y="1"/>
            <a:ext cx="3579495" cy="6868159"/>
            <a:chOff x="7420356" y="0"/>
            <a:chExt cx="4772660" cy="6868159"/>
          </a:xfrm>
        </p:grpSpPr>
        <p:sp>
          <p:nvSpPr>
            <p:cNvPr id="4" name="object 4"/>
            <p:cNvSpPr/>
            <p:nvPr/>
          </p:nvSpPr>
          <p:spPr>
            <a:xfrm>
              <a:off x="9371076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>
              <a:solidFill>
                <a:srgbClr val="5FCA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24928" y="3681983"/>
              <a:ext cx="4763770" cy="3176905"/>
            </a:xfrm>
            <a:custGeom>
              <a:avLst/>
              <a:gdLst/>
              <a:ahLst/>
              <a:cxnLst/>
              <a:rect l="l" t="t" r="r" b="b"/>
              <a:pathLst>
                <a:path w="4763770" h="3176904">
                  <a:moveTo>
                    <a:pt x="4763516" y="0"/>
                  </a:moveTo>
                  <a:lnTo>
                    <a:pt x="0" y="3176586"/>
                  </a:lnTo>
                </a:path>
              </a:pathLst>
            </a:custGeom>
            <a:ln w="9144">
              <a:solidFill>
                <a:srgbClr val="5FCA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182101" y="0"/>
              <a:ext cx="3007360" cy="6858000"/>
            </a:xfrm>
            <a:custGeom>
              <a:avLst/>
              <a:gdLst/>
              <a:ahLst/>
              <a:cxnLst/>
              <a:rect l="l" t="t" r="r" b="b"/>
              <a:pathLst>
                <a:path w="3007359" h="6858000">
                  <a:moveTo>
                    <a:pt x="3006850" y="0"/>
                  </a:moveTo>
                  <a:lnTo>
                    <a:pt x="2042483" y="0"/>
                  </a:lnTo>
                  <a:lnTo>
                    <a:pt x="0" y="6857996"/>
                  </a:lnTo>
                  <a:lnTo>
                    <a:pt x="3006850" y="6857996"/>
                  </a:lnTo>
                  <a:lnTo>
                    <a:pt x="3006850" y="0"/>
                  </a:lnTo>
                  <a:close/>
                </a:path>
              </a:pathLst>
            </a:custGeom>
            <a:solidFill>
              <a:srgbClr val="5FCAEE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604335" y="0"/>
              <a:ext cx="2588260" cy="6858000"/>
            </a:xfrm>
            <a:custGeom>
              <a:avLst/>
              <a:gdLst/>
              <a:ahLst/>
              <a:cxnLst/>
              <a:rect l="l" t="t" r="r" b="b"/>
              <a:pathLst>
                <a:path w="2588259" h="6858000">
                  <a:moveTo>
                    <a:pt x="2587664" y="0"/>
                  </a:moveTo>
                  <a:lnTo>
                    <a:pt x="0" y="0"/>
                  </a:lnTo>
                  <a:lnTo>
                    <a:pt x="1208190" y="6857996"/>
                  </a:lnTo>
                  <a:lnTo>
                    <a:pt x="2587664" y="6857996"/>
                  </a:lnTo>
                  <a:lnTo>
                    <a:pt x="2587664" y="0"/>
                  </a:lnTo>
                  <a:close/>
                </a:path>
              </a:pathLst>
            </a:custGeom>
            <a:solidFill>
              <a:srgbClr val="5FCAEE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932164" y="3048000"/>
              <a:ext cx="3260090" cy="3810000"/>
            </a:xfrm>
            <a:custGeom>
              <a:avLst/>
              <a:gdLst/>
              <a:ahLst/>
              <a:cxnLst/>
              <a:rect l="l" t="t" r="r" b="b"/>
              <a:pathLst>
                <a:path w="3260090" h="3810000">
                  <a:moveTo>
                    <a:pt x="3259835" y="0"/>
                  </a:moveTo>
                  <a:lnTo>
                    <a:pt x="0" y="3809999"/>
                  </a:lnTo>
                  <a:lnTo>
                    <a:pt x="3259835" y="3809999"/>
                  </a:lnTo>
                  <a:lnTo>
                    <a:pt x="3259835" y="0"/>
                  </a:lnTo>
                  <a:close/>
                </a:path>
              </a:pathLst>
            </a:custGeom>
            <a:solidFill>
              <a:srgbClr val="17AFE3">
                <a:alpha val="6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337790" y="0"/>
              <a:ext cx="2851785" cy="6858000"/>
            </a:xfrm>
            <a:custGeom>
              <a:avLst/>
              <a:gdLst/>
              <a:ahLst/>
              <a:cxnLst/>
              <a:rect l="l" t="t" r="r" b="b"/>
              <a:pathLst>
                <a:path w="2851784" h="6858000">
                  <a:moveTo>
                    <a:pt x="2851161" y="0"/>
                  </a:moveTo>
                  <a:lnTo>
                    <a:pt x="0" y="0"/>
                  </a:lnTo>
                  <a:lnTo>
                    <a:pt x="2467620" y="6857996"/>
                  </a:lnTo>
                  <a:lnTo>
                    <a:pt x="2851161" y="6857996"/>
                  </a:lnTo>
                  <a:lnTo>
                    <a:pt x="2851161" y="0"/>
                  </a:lnTo>
                  <a:close/>
                </a:path>
              </a:pathLst>
            </a:custGeom>
            <a:solidFill>
              <a:srgbClr val="17AFE3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898125" y="0"/>
              <a:ext cx="1290955" cy="6858000"/>
            </a:xfrm>
            <a:custGeom>
              <a:avLst/>
              <a:gdLst/>
              <a:ahLst/>
              <a:cxnLst/>
              <a:rect l="l" t="t" r="r" b="b"/>
              <a:pathLst>
                <a:path w="1290954" h="6858000">
                  <a:moveTo>
                    <a:pt x="1290827" y="0"/>
                  </a:moveTo>
                  <a:lnTo>
                    <a:pt x="1018958" y="0"/>
                  </a:lnTo>
                  <a:lnTo>
                    <a:pt x="0" y="6857996"/>
                  </a:lnTo>
                  <a:lnTo>
                    <a:pt x="1290827" y="6857996"/>
                  </a:lnTo>
                  <a:lnTo>
                    <a:pt x="1290827" y="0"/>
                  </a:lnTo>
                  <a:close/>
                </a:path>
              </a:pathLst>
            </a:custGeom>
            <a:solidFill>
              <a:srgbClr val="2D83C3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940749" y="0"/>
              <a:ext cx="1248410" cy="6858000"/>
            </a:xfrm>
            <a:custGeom>
              <a:avLst/>
              <a:gdLst/>
              <a:ahLst/>
              <a:cxnLst/>
              <a:rect l="l" t="t" r="r" b="b"/>
              <a:pathLst>
                <a:path w="1248409" h="6858000">
                  <a:moveTo>
                    <a:pt x="1248203" y="0"/>
                  </a:moveTo>
                  <a:lnTo>
                    <a:pt x="0" y="0"/>
                  </a:lnTo>
                  <a:lnTo>
                    <a:pt x="1107740" y="6857996"/>
                  </a:lnTo>
                  <a:lnTo>
                    <a:pt x="1248203" y="6857996"/>
                  </a:lnTo>
                  <a:lnTo>
                    <a:pt x="1248203" y="0"/>
                  </a:lnTo>
                  <a:close/>
                </a:path>
              </a:pathLst>
            </a:custGeom>
            <a:solidFill>
              <a:srgbClr val="226192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855018" y="5786424"/>
            <a:ext cx="2840831" cy="108331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00"/>
              </a:spcBef>
            </a:pPr>
            <a:endParaRPr sz="3300" dirty="0"/>
          </a:p>
          <a:p>
            <a:pPr marR="5715" algn="r">
              <a:lnSpc>
                <a:spcPct val="100000"/>
              </a:lnSpc>
              <a:spcBef>
                <a:spcPts val="204"/>
              </a:spcBef>
            </a:pPr>
            <a:endParaRPr sz="3300" dirty="0"/>
          </a:p>
        </p:txBody>
      </p:sp>
      <p:pic>
        <p:nvPicPr>
          <p:cNvPr id="17" name="Picture 16" descr="A picture containing text, sign, outdoor&#10;&#10;Description automatically generated">
            <a:extLst>
              <a:ext uri="{FF2B5EF4-FFF2-40B4-BE49-F238E27FC236}">
                <a16:creationId xmlns="" xmlns:a16="http://schemas.microsoft.com/office/drawing/2014/main" id="{09A3F479-D07A-4EE6-9F80-1D50DEC32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0"/>
            <a:ext cx="9144000" cy="71283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7233" y="543814"/>
            <a:ext cx="3792855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5" dirty="0">
                <a:solidFill>
                  <a:srgbClr val="00602B"/>
                </a:solidFill>
              </a:rPr>
              <a:t>DEFINITION</a:t>
            </a:r>
            <a:endParaRPr sz="6600">
              <a:solidFill>
                <a:srgbClr val="00602B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7233" y="2157477"/>
            <a:ext cx="633031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900" spc="275" dirty="0">
                <a:solidFill>
                  <a:srgbClr val="5FCAEE"/>
                </a:solidFill>
                <a:latin typeface="Lucida Sans Unicode"/>
                <a:cs typeface="Lucida Sans Unicode"/>
              </a:rPr>
              <a:t>▶	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Ethics</a:t>
            </a:r>
            <a:r>
              <a:rPr sz="2400" b="1" spc="3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is</a:t>
            </a:r>
            <a:r>
              <a:rPr sz="2400" b="1" spc="4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ourier New"/>
                <a:cs typeface="Courier New"/>
              </a:rPr>
              <a:t>the</a:t>
            </a:r>
            <a:r>
              <a:rPr sz="2400" b="1" spc="2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philosophy</a:t>
            </a:r>
            <a:r>
              <a:rPr sz="2400" b="1" spc="3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of</a:t>
            </a:r>
            <a:r>
              <a:rPr sz="2400" b="1" spc="3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human</a:t>
            </a:r>
            <a:r>
              <a:rPr sz="2400" b="1" spc="4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conduct,</a:t>
            </a:r>
            <a:r>
              <a:rPr sz="2400" b="1" spc="4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ourier New"/>
                <a:cs typeface="Courier New"/>
              </a:rPr>
              <a:t>a </a:t>
            </a:r>
            <a:r>
              <a:rPr sz="2400" b="1" spc="-142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way</a:t>
            </a:r>
            <a:r>
              <a:rPr sz="2400" b="1" spc="28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of</a:t>
            </a:r>
            <a:r>
              <a:rPr sz="2400" b="1" spc="29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stating</a:t>
            </a:r>
            <a:r>
              <a:rPr sz="2400" b="1" spc="27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and</a:t>
            </a:r>
            <a:r>
              <a:rPr sz="2400" b="1" spc="29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evaluating</a:t>
            </a:r>
            <a:r>
              <a:rPr sz="2400" b="1" spc="28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principles</a:t>
            </a:r>
            <a:r>
              <a:rPr sz="2400" b="1" spc="28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by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7232" y="2761233"/>
            <a:ext cx="6329363" cy="2138727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105"/>
              </a:spcBef>
            </a:pP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which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problems of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behaviour</a:t>
            </a:r>
            <a:r>
              <a:rPr sz="2400" b="1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can</a:t>
            </a:r>
            <a:r>
              <a:rPr sz="2400" b="1" spc="-2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be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solved.</a:t>
            </a:r>
            <a:endParaRPr sz="2400">
              <a:latin typeface="Courier New"/>
              <a:cs typeface="Courier New"/>
            </a:endParaRPr>
          </a:p>
          <a:p>
            <a:pPr marL="355600" marR="5080" indent="-342900">
              <a:lnSpc>
                <a:spcPct val="101699"/>
              </a:lnSpc>
              <a:spcBef>
                <a:spcPts val="960"/>
              </a:spcBef>
              <a:tabLst>
                <a:tab pos="537845" algn="l"/>
              </a:tabLst>
            </a:pPr>
            <a:r>
              <a:rPr sz="1900" spc="275" dirty="0">
                <a:solidFill>
                  <a:srgbClr val="5FCAEE"/>
                </a:solidFill>
                <a:latin typeface="Lucida Sans Unicode"/>
                <a:cs typeface="Lucida Sans Unicode"/>
              </a:rPr>
              <a:t>▶		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Ethics</a:t>
            </a:r>
            <a:r>
              <a:rPr sz="2400" b="1" spc="31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is</a:t>
            </a:r>
            <a:r>
              <a:rPr sz="2400" b="1" spc="35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concerned</a:t>
            </a:r>
            <a:r>
              <a:rPr sz="2400" b="1" spc="34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with</a:t>
            </a:r>
            <a:r>
              <a:rPr sz="2400" b="1" spc="34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standards</a:t>
            </a:r>
            <a:r>
              <a:rPr sz="2400" b="1" spc="34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ourier New"/>
                <a:cs typeface="Courier New"/>
              </a:rPr>
              <a:t>judging </a:t>
            </a:r>
            <a:r>
              <a:rPr sz="2400" b="1" spc="-142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whether</a:t>
            </a:r>
            <a:r>
              <a:rPr sz="2400" b="1" spc="-3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actions</a:t>
            </a:r>
            <a:r>
              <a:rPr sz="2400" b="1" spc="-1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are</a:t>
            </a:r>
            <a:r>
              <a:rPr sz="2400" b="1" spc="-2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right</a:t>
            </a:r>
            <a:r>
              <a:rPr sz="2400" b="1" spc="-2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or</a:t>
            </a:r>
            <a:r>
              <a:rPr sz="2400" b="1" spc="-2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ourier New"/>
                <a:cs typeface="Courier New"/>
              </a:rPr>
              <a:t>wrong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5592" y="4329684"/>
            <a:ext cx="2378583" cy="21137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1375" y="4329684"/>
            <a:ext cx="2734056" cy="20025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7233" y="562102"/>
            <a:ext cx="526161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>
                <a:solidFill>
                  <a:srgbClr val="00602B"/>
                </a:solidFill>
              </a:rPr>
              <a:t>EHICAL</a:t>
            </a:r>
            <a:r>
              <a:rPr sz="5400" spc="-90" dirty="0">
                <a:solidFill>
                  <a:srgbClr val="00602B"/>
                </a:solidFill>
              </a:rPr>
              <a:t> </a:t>
            </a:r>
            <a:r>
              <a:rPr sz="5400" spc="-10" dirty="0">
                <a:solidFill>
                  <a:srgbClr val="00602B"/>
                </a:solidFill>
              </a:rPr>
              <a:t>PRINCIPLES</a:t>
            </a:r>
            <a:endParaRPr sz="5400">
              <a:solidFill>
                <a:srgbClr val="00602B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7233" y="2013052"/>
            <a:ext cx="5903119" cy="5213607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1095"/>
              </a:spcBef>
              <a:buClr>
                <a:srgbClr val="5FCAEE"/>
              </a:buClr>
              <a:buSzPct val="79687"/>
              <a:buAutoNum type="arabicPeriod"/>
              <a:tabLst>
                <a:tab pos="528320" algn="l"/>
              </a:tabLst>
            </a:pPr>
            <a:r>
              <a:rPr sz="3200" b="1" spc="-5" dirty="0">
                <a:solidFill>
                  <a:srgbClr val="404040"/>
                </a:solidFill>
                <a:latin typeface="Courier New"/>
                <a:cs typeface="Courier New"/>
              </a:rPr>
              <a:t>to</a:t>
            </a:r>
            <a:r>
              <a:rPr sz="3200" b="1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3200" b="1" spc="-5" dirty="0">
                <a:solidFill>
                  <a:srgbClr val="404040"/>
                </a:solidFill>
                <a:latin typeface="Courier New"/>
                <a:cs typeface="Courier New"/>
              </a:rPr>
              <a:t>do</a:t>
            </a:r>
            <a:r>
              <a:rPr sz="3200" b="1" spc="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3200" b="1" spc="-5" dirty="0">
                <a:solidFill>
                  <a:srgbClr val="404040"/>
                </a:solidFill>
                <a:latin typeface="Courier New"/>
                <a:cs typeface="Courier New"/>
              </a:rPr>
              <a:t>no</a:t>
            </a:r>
            <a:r>
              <a:rPr sz="3200" b="1" spc="2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3200" b="1" spc="-5" dirty="0">
                <a:solidFill>
                  <a:srgbClr val="404040"/>
                </a:solidFill>
                <a:latin typeface="Courier New"/>
                <a:cs typeface="Courier New"/>
              </a:rPr>
              <a:t>harm[non-maleficence]</a:t>
            </a:r>
            <a:endParaRPr sz="3200">
              <a:latin typeface="Courier New"/>
              <a:cs typeface="Courier New"/>
            </a:endParaRPr>
          </a:p>
          <a:p>
            <a:pPr marL="527685" indent="-515620">
              <a:lnSpc>
                <a:spcPct val="100000"/>
              </a:lnSpc>
              <a:spcBef>
                <a:spcPts val="1000"/>
              </a:spcBef>
              <a:buClr>
                <a:srgbClr val="5FCAEE"/>
              </a:buClr>
              <a:buSzPct val="79687"/>
              <a:buAutoNum type="arabicPeriod"/>
              <a:tabLst>
                <a:tab pos="528320" algn="l"/>
              </a:tabLst>
            </a:pPr>
            <a:r>
              <a:rPr sz="3200" b="1" spc="-5" dirty="0">
                <a:solidFill>
                  <a:srgbClr val="404040"/>
                </a:solidFill>
                <a:latin typeface="Courier New"/>
                <a:cs typeface="Courier New"/>
              </a:rPr>
              <a:t>to</a:t>
            </a:r>
            <a:r>
              <a:rPr sz="3200" b="1" spc="-1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3200" b="1" spc="-5" dirty="0">
                <a:solidFill>
                  <a:srgbClr val="404040"/>
                </a:solidFill>
                <a:latin typeface="Courier New"/>
                <a:cs typeface="Courier New"/>
              </a:rPr>
              <a:t>do good[beneficence]</a:t>
            </a:r>
            <a:endParaRPr sz="3200">
              <a:latin typeface="Courier New"/>
              <a:cs typeface="Courier New"/>
            </a:endParaRPr>
          </a:p>
          <a:p>
            <a:pPr marL="527685" indent="-515620">
              <a:lnSpc>
                <a:spcPct val="100000"/>
              </a:lnSpc>
              <a:spcBef>
                <a:spcPts val="1005"/>
              </a:spcBef>
              <a:buClr>
                <a:srgbClr val="5FCAEE"/>
              </a:buClr>
              <a:buSzPct val="79687"/>
              <a:buAutoNum type="arabicPeriod"/>
              <a:tabLst>
                <a:tab pos="528320" algn="l"/>
              </a:tabLst>
            </a:pPr>
            <a:r>
              <a:rPr sz="3200" b="1" spc="-5" dirty="0">
                <a:solidFill>
                  <a:srgbClr val="404040"/>
                </a:solidFill>
                <a:latin typeface="Courier New"/>
                <a:cs typeface="Courier New"/>
              </a:rPr>
              <a:t>respect</a:t>
            </a:r>
            <a:r>
              <a:rPr sz="3200" b="1" spc="-1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3200" b="1" spc="-5" dirty="0">
                <a:solidFill>
                  <a:srgbClr val="404040"/>
                </a:solidFill>
                <a:latin typeface="Courier New"/>
                <a:cs typeface="Courier New"/>
              </a:rPr>
              <a:t>the person</a:t>
            </a:r>
            <a:endParaRPr sz="3200">
              <a:latin typeface="Courier New"/>
              <a:cs typeface="Courier New"/>
            </a:endParaRPr>
          </a:p>
          <a:p>
            <a:pPr marL="527685" indent="-515620">
              <a:lnSpc>
                <a:spcPct val="100000"/>
              </a:lnSpc>
              <a:spcBef>
                <a:spcPts val="1000"/>
              </a:spcBef>
              <a:buClr>
                <a:srgbClr val="5FCAEE"/>
              </a:buClr>
              <a:buSzPct val="79687"/>
              <a:buAutoNum type="arabicPeriod"/>
              <a:tabLst>
                <a:tab pos="528320" algn="l"/>
              </a:tabLst>
            </a:pPr>
            <a:r>
              <a:rPr sz="3200" b="1" spc="-5" dirty="0">
                <a:solidFill>
                  <a:srgbClr val="404040"/>
                </a:solidFill>
                <a:latin typeface="Courier New"/>
                <a:cs typeface="Courier New"/>
              </a:rPr>
              <a:t>Justice</a:t>
            </a:r>
            <a:endParaRPr sz="3200">
              <a:latin typeface="Courier New"/>
              <a:cs typeface="Courier New"/>
            </a:endParaRPr>
          </a:p>
          <a:p>
            <a:pPr marL="527685" indent="-515620">
              <a:lnSpc>
                <a:spcPct val="100000"/>
              </a:lnSpc>
              <a:spcBef>
                <a:spcPts val="994"/>
              </a:spcBef>
              <a:buClr>
                <a:srgbClr val="5FCAEE"/>
              </a:buClr>
              <a:buSzPct val="79687"/>
              <a:buAutoNum type="arabicPeriod"/>
              <a:tabLst>
                <a:tab pos="528320" algn="l"/>
              </a:tabLst>
            </a:pPr>
            <a:r>
              <a:rPr sz="3200" b="1" spc="-5" dirty="0">
                <a:solidFill>
                  <a:srgbClr val="404040"/>
                </a:solidFill>
                <a:latin typeface="Courier New"/>
                <a:cs typeface="Courier New"/>
              </a:rPr>
              <a:t>veracity</a:t>
            </a:r>
            <a:r>
              <a:rPr sz="3200" b="1" spc="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3200" b="1" spc="-5" dirty="0">
                <a:solidFill>
                  <a:srgbClr val="404040"/>
                </a:solidFill>
                <a:latin typeface="Courier New"/>
                <a:cs typeface="Courier New"/>
              </a:rPr>
              <a:t>or truthfulness</a:t>
            </a:r>
            <a:endParaRPr sz="3200">
              <a:latin typeface="Courier New"/>
              <a:cs typeface="Courier New"/>
            </a:endParaRPr>
          </a:p>
          <a:p>
            <a:pPr marL="527685" indent="-515620">
              <a:lnSpc>
                <a:spcPct val="100000"/>
              </a:lnSpc>
              <a:spcBef>
                <a:spcPts val="1010"/>
              </a:spcBef>
              <a:buClr>
                <a:srgbClr val="5FCAEE"/>
              </a:buClr>
              <a:buSzPct val="79687"/>
              <a:buAutoNum type="arabicPeriod"/>
              <a:tabLst>
                <a:tab pos="528320" algn="l"/>
              </a:tabLst>
            </a:pPr>
            <a:r>
              <a:rPr sz="3200" b="1" spc="-5" dirty="0">
                <a:solidFill>
                  <a:srgbClr val="404040"/>
                </a:solidFill>
                <a:latin typeface="Courier New"/>
                <a:cs typeface="Courier New"/>
              </a:rPr>
              <a:t>confidentiality</a:t>
            </a:r>
            <a:endParaRPr sz="3200">
              <a:latin typeface="Courier New"/>
              <a:cs typeface="Courier New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9878" y="1510283"/>
            <a:ext cx="3120390" cy="41727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904" y="1217675"/>
            <a:ext cx="4075938" cy="53903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7232" y="655701"/>
            <a:ext cx="3578543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00602B"/>
                </a:solidFill>
              </a:rPr>
              <a:t>TO</a:t>
            </a:r>
            <a:r>
              <a:rPr sz="4800" spc="-35" dirty="0">
                <a:solidFill>
                  <a:srgbClr val="00602B"/>
                </a:solidFill>
              </a:rPr>
              <a:t> </a:t>
            </a:r>
            <a:r>
              <a:rPr sz="4800" spc="-15" dirty="0">
                <a:solidFill>
                  <a:srgbClr val="00602B"/>
                </a:solidFill>
              </a:rPr>
              <a:t>DO</a:t>
            </a:r>
            <a:r>
              <a:rPr sz="4800" spc="-30" dirty="0">
                <a:solidFill>
                  <a:srgbClr val="00602B"/>
                </a:solidFill>
              </a:rPr>
              <a:t> </a:t>
            </a:r>
            <a:r>
              <a:rPr sz="4800" spc="-5" dirty="0">
                <a:solidFill>
                  <a:srgbClr val="00602B"/>
                </a:solidFill>
              </a:rPr>
              <a:t>NO</a:t>
            </a:r>
            <a:r>
              <a:rPr sz="4800" spc="-50" dirty="0">
                <a:solidFill>
                  <a:srgbClr val="00602B"/>
                </a:solidFill>
              </a:rPr>
              <a:t> </a:t>
            </a:r>
            <a:r>
              <a:rPr sz="4800" spc="-10" dirty="0">
                <a:solidFill>
                  <a:srgbClr val="00602B"/>
                </a:solidFill>
              </a:rPr>
              <a:t>HARM</a:t>
            </a:r>
            <a:endParaRPr sz="4800">
              <a:solidFill>
                <a:srgbClr val="00602B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7233" y="1497838"/>
            <a:ext cx="633174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2461895" algn="l"/>
                <a:tab pos="3107690" algn="l"/>
                <a:tab pos="3752850" algn="l"/>
                <a:tab pos="4582160" algn="l"/>
                <a:tab pos="6686550" algn="l"/>
                <a:tab pos="7332980" algn="l"/>
              </a:tabLst>
            </a:pPr>
            <a:r>
              <a:rPr sz="1900" spc="275" dirty="0">
                <a:solidFill>
                  <a:srgbClr val="5FCAEE"/>
                </a:solidFill>
                <a:latin typeface="Lucida Sans Unicode"/>
                <a:cs typeface="Lucida Sans Unicode"/>
              </a:rPr>
              <a:t>▶	</a:t>
            </a:r>
            <a:r>
              <a:rPr sz="3600" b="1" spc="-15" baseline="1157" dirty="0">
                <a:latin typeface="Courier New"/>
                <a:cs typeface="Courier New"/>
              </a:rPr>
              <a:t>considered	</a:t>
            </a:r>
            <a:r>
              <a:rPr sz="3600" b="1" spc="-7" baseline="1157" dirty="0">
                <a:latin typeface="Courier New"/>
                <a:cs typeface="Courier New"/>
              </a:rPr>
              <a:t>to	</a:t>
            </a:r>
            <a:r>
              <a:rPr sz="3600" b="1" spc="-15" baseline="1157" dirty="0">
                <a:latin typeface="Courier New"/>
                <a:cs typeface="Courier New"/>
              </a:rPr>
              <a:t>be	</a:t>
            </a:r>
            <a:r>
              <a:rPr sz="3600" b="1" spc="-7" baseline="1157" dirty="0">
                <a:latin typeface="Courier New"/>
                <a:cs typeface="Courier New"/>
              </a:rPr>
              <a:t>the	</a:t>
            </a:r>
            <a:r>
              <a:rPr sz="3600" b="1" spc="-15" baseline="1157" dirty="0">
                <a:latin typeface="Courier New"/>
                <a:cs typeface="Courier New"/>
              </a:rPr>
              <a:t>foundation	</a:t>
            </a:r>
            <a:r>
              <a:rPr sz="3600" b="1" spc="-7" baseline="1157" dirty="0">
                <a:latin typeface="Courier New"/>
                <a:cs typeface="Courier New"/>
              </a:rPr>
              <a:t>of	</a:t>
            </a:r>
            <a:r>
              <a:rPr sz="3600" b="1" spc="-15" baseline="1157" dirty="0">
                <a:latin typeface="Courier New"/>
                <a:cs typeface="Courier New"/>
              </a:rPr>
              <a:t>social</a:t>
            </a:r>
            <a:endParaRPr sz="3600" baseline="1157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4407" y="1857502"/>
            <a:ext cx="607409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1495" algn="l"/>
                <a:tab pos="2861310" algn="l"/>
                <a:tab pos="4286250" algn="l"/>
                <a:tab pos="5711190" algn="l"/>
              </a:tabLst>
            </a:pPr>
            <a:r>
              <a:rPr sz="2400" b="1" spc="-10" dirty="0">
                <a:latin typeface="Courier New"/>
                <a:cs typeface="Courier New"/>
              </a:rPr>
              <a:t>morality	</a:t>
            </a:r>
            <a:r>
              <a:rPr sz="2400" b="1" dirty="0">
                <a:latin typeface="Courier New"/>
                <a:cs typeface="Courier New"/>
              </a:rPr>
              <a:t>even	</a:t>
            </a:r>
            <a:r>
              <a:rPr sz="2400" b="1" spc="-5" dirty="0">
                <a:latin typeface="Courier New"/>
                <a:cs typeface="Courier New"/>
              </a:rPr>
              <a:t>though	dental	</a:t>
            </a:r>
            <a:r>
              <a:rPr sz="2400" b="1" spc="-10" dirty="0">
                <a:latin typeface="Courier New"/>
                <a:cs typeface="Courier New"/>
              </a:rPr>
              <a:t>professionals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7232" y="2090674"/>
            <a:ext cx="6163628" cy="1382430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140"/>
              </a:spcBef>
            </a:pPr>
            <a:r>
              <a:rPr sz="2400" b="1" spc="-5" dirty="0">
                <a:latin typeface="Courier New"/>
                <a:cs typeface="Courier New"/>
              </a:rPr>
              <a:t>know</a:t>
            </a:r>
            <a:r>
              <a:rPr sz="2400" b="1" spc="-20" dirty="0">
                <a:latin typeface="Courier New"/>
                <a:cs typeface="Courier New"/>
              </a:rPr>
              <a:t> </a:t>
            </a:r>
            <a:r>
              <a:rPr sz="2400" b="1" spc="-10" dirty="0">
                <a:latin typeface="Courier New"/>
                <a:cs typeface="Courier New"/>
              </a:rPr>
              <a:t>they</a:t>
            </a:r>
            <a:r>
              <a:rPr sz="2400" b="1" spc="-20" dirty="0">
                <a:latin typeface="Courier New"/>
                <a:cs typeface="Courier New"/>
              </a:rPr>
              <a:t> </a:t>
            </a:r>
            <a:r>
              <a:rPr sz="2400" b="1" dirty="0">
                <a:latin typeface="Courier New"/>
                <a:cs typeface="Courier New"/>
              </a:rPr>
              <a:t>tend</a:t>
            </a:r>
            <a:r>
              <a:rPr sz="2400" b="1" spc="-35" dirty="0">
                <a:latin typeface="Courier New"/>
                <a:cs typeface="Courier New"/>
              </a:rPr>
              <a:t> </a:t>
            </a:r>
            <a:r>
              <a:rPr sz="2400" b="1" spc="-10" dirty="0">
                <a:latin typeface="Courier New"/>
                <a:cs typeface="Courier New"/>
              </a:rPr>
              <a:t>to</a:t>
            </a:r>
            <a:r>
              <a:rPr sz="2400" b="1" spc="-15" dirty="0">
                <a:latin typeface="Courier New"/>
                <a:cs typeface="Courier New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break</a:t>
            </a:r>
            <a:r>
              <a:rPr sz="2400" b="1" spc="-40" dirty="0">
                <a:latin typeface="Courier New"/>
                <a:cs typeface="Courier New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rules.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  <a:tabLst>
                <a:tab pos="354965" algn="l"/>
              </a:tabLst>
            </a:pPr>
            <a:r>
              <a:rPr sz="1900" spc="275" dirty="0">
                <a:solidFill>
                  <a:srgbClr val="5FCAEE"/>
                </a:solidFill>
                <a:latin typeface="Lucida Sans Unicode"/>
                <a:cs typeface="Lucida Sans Unicode"/>
              </a:rPr>
              <a:t>▶	</a:t>
            </a:r>
            <a:r>
              <a:rPr sz="2400" b="1" spc="-10" dirty="0">
                <a:latin typeface="Courier New"/>
                <a:cs typeface="Courier New"/>
              </a:rPr>
              <a:t>Iatrogenic</a:t>
            </a:r>
            <a:r>
              <a:rPr sz="2400" b="1" spc="5" dirty="0">
                <a:latin typeface="Courier New"/>
                <a:cs typeface="Courier New"/>
              </a:rPr>
              <a:t> </a:t>
            </a:r>
            <a:r>
              <a:rPr sz="2400" b="1" spc="-10" dirty="0">
                <a:latin typeface="Courier New"/>
                <a:cs typeface="Courier New"/>
              </a:rPr>
              <a:t>diseases-doctor</a:t>
            </a:r>
            <a:r>
              <a:rPr sz="2400" b="1" spc="10" dirty="0">
                <a:latin typeface="Courier New"/>
                <a:cs typeface="Courier New"/>
              </a:rPr>
              <a:t> </a:t>
            </a:r>
            <a:r>
              <a:rPr sz="2400" b="1" spc="-10" dirty="0">
                <a:latin typeface="Courier New"/>
                <a:cs typeface="Courier New"/>
              </a:rPr>
              <a:t>induced</a:t>
            </a:r>
            <a:r>
              <a:rPr sz="2400" b="1" dirty="0">
                <a:latin typeface="Courier New"/>
                <a:cs typeface="Courier New"/>
              </a:rPr>
              <a:t> </a:t>
            </a:r>
            <a:r>
              <a:rPr sz="2400" b="1" spc="-10" dirty="0">
                <a:latin typeface="Courier New"/>
                <a:cs typeface="Courier New"/>
              </a:rPr>
              <a:t>illness.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7233" y="3214242"/>
            <a:ext cx="633031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7845" algn="l"/>
              </a:tabLst>
            </a:pPr>
            <a:r>
              <a:rPr sz="1900" spc="275" dirty="0">
                <a:solidFill>
                  <a:srgbClr val="5FCAEE"/>
                </a:solidFill>
                <a:latin typeface="Lucida Sans Unicode"/>
                <a:cs typeface="Lucida Sans Unicode"/>
              </a:rPr>
              <a:t>▶	</a:t>
            </a:r>
            <a:r>
              <a:rPr sz="2400" b="1" spc="-5" dirty="0">
                <a:latin typeface="Courier New"/>
                <a:cs typeface="Courier New"/>
              </a:rPr>
              <a:t>When</a:t>
            </a:r>
            <a:r>
              <a:rPr sz="2400" b="1" spc="440" dirty="0">
                <a:latin typeface="Courier New"/>
                <a:cs typeface="Courier New"/>
              </a:rPr>
              <a:t> </a:t>
            </a:r>
            <a:r>
              <a:rPr sz="2400" b="1" spc="-10" dirty="0">
                <a:latin typeface="Courier New"/>
                <a:cs typeface="Courier New"/>
              </a:rPr>
              <a:t>patient</a:t>
            </a:r>
            <a:r>
              <a:rPr sz="2400" b="1" spc="445" dirty="0">
                <a:latin typeface="Courier New"/>
                <a:cs typeface="Courier New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is</a:t>
            </a:r>
            <a:r>
              <a:rPr sz="2400" b="1" spc="440" dirty="0">
                <a:latin typeface="Courier New"/>
                <a:cs typeface="Courier New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in</a:t>
            </a:r>
            <a:r>
              <a:rPr sz="2400" b="1" spc="455" dirty="0">
                <a:latin typeface="Courier New"/>
                <a:cs typeface="Courier New"/>
              </a:rPr>
              <a:t> </a:t>
            </a:r>
            <a:r>
              <a:rPr sz="2400" b="1" spc="-10" dirty="0">
                <a:latin typeface="Courier New"/>
                <a:cs typeface="Courier New"/>
              </a:rPr>
              <a:t>pain</a:t>
            </a:r>
            <a:r>
              <a:rPr sz="2400" b="1" spc="455" dirty="0">
                <a:latin typeface="Courier New"/>
                <a:cs typeface="Courier New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the</a:t>
            </a:r>
            <a:r>
              <a:rPr sz="2400" b="1" spc="440" dirty="0">
                <a:latin typeface="Courier New"/>
                <a:cs typeface="Courier New"/>
              </a:rPr>
              <a:t> </a:t>
            </a:r>
            <a:r>
              <a:rPr sz="2400" b="1" spc="-10" dirty="0">
                <a:latin typeface="Courier New"/>
                <a:cs typeface="Courier New"/>
              </a:rPr>
              <a:t>doctor</a:t>
            </a:r>
            <a:r>
              <a:rPr sz="2400" b="1" spc="445" dirty="0">
                <a:latin typeface="Courier New"/>
                <a:cs typeface="Courier New"/>
              </a:rPr>
              <a:t> </a:t>
            </a:r>
            <a:r>
              <a:rPr sz="2400" b="1" spc="-10" dirty="0">
                <a:latin typeface="Courier New"/>
                <a:cs typeface="Courier New"/>
              </a:rPr>
              <a:t>should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4408" y="3580003"/>
            <a:ext cx="160067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54505" algn="l"/>
              </a:tabLst>
            </a:pPr>
            <a:r>
              <a:rPr sz="2400" b="1" spc="-5" dirty="0">
                <a:latin typeface="Courier New"/>
                <a:cs typeface="Courier New"/>
              </a:rPr>
              <a:t>attemp</a:t>
            </a:r>
            <a:r>
              <a:rPr sz="2400" b="1" dirty="0">
                <a:latin typeface="Courier New"/>
                <a:cs typeface="Courier New"/>
              </a:rPr>
              <a:t>t	to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4408" y="3945763"/>
            <a:ext cx="152590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ourier New"/>
                <a:cs typeface="Courier New"/>
              </a:rPr>
              <a:t>alternative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52915" y="3580003"/>
            <a:ext cx="2768441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" marR="5080" indent="-41275">
              <a:lnSpc>
                <a:spcPct val="100000"/>
              </a:lnSpc>
              <a:spcBef>
                <a:spcPts val="100"/>
              </a:spcBef>
              <a:tabLst>
                <a:tab pos="1934210" algn="l"/>
                <a:tab pos="2946400" algn="l"/>
              </a:tabLst>
            </a:pPr>
            <a:r>
              <a:rPr sz="2400" b="1" spc="-15" dirty="0">
                <a:latin typeface="Courier New"/>
                <a:cs typeface="Courier New"/>
              </a:rPr>
              <a:t>m</a:t>
            </a:r>
            <a:r>
              <a:rPr sz="2400" b="1" spc="-5" dirty="0">
                <a:latin typeface="Courier New"/>
                <a:cs typeface="Courier New"/>
              </a:rPr>
              <a:t>inimis</a:t>
            </a:r>
            <a:r>
              <a:rPr sz="2400" b="1" dirty="0">
                <a:latin typeface="Courier New"/>
                <a:cs typeface="Courier New"/>
              </a:rPr>
              <a:t>e	</a:t>
            </a:r>
            <a:r>
              <a:rPr sz="2400" b="1" spc="-1430" dirty="0">
                <a:latin typeface="Courier New"/>
                <a:cs typeface="Courier New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th</a:t>
            </a:r>
            <a:r>
              <a:rPr sz="2400" b="1" dirty="0">
                <a:latin typeface="Courier New"/>
                <a:cs typeface="Courier New"/>
              </a:rPr>
              <a:t>e	</a:t>
            </a:r>
            <a:r>
              <a:rPr sz="2400" b="1" spc="-5" dirty="0">
                <a:latin typeface="Courier New"/>
                <a:cs typeface="Courier New"/>
              </a:rPr>
              <a:t>pain  </a:t>
            </a:r>
            <a:r>
              <a:rPr sz="2400" b="1" spc="-10" dirty="0">
                <a:latin typeface="Courier New"/>
                <a:cs typeface="Courier New"/>
              </a:rPr>
              <a:t>minimal	treatment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49684" y="3580003"/>
            <a:ext cx="1049179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8200" algn="l"/>
              </a:tabLst>
            </a:pPr>
            <a:r>
              <a:rPr sz="2400" b="1" spc="-15" dirty="0">
                <a:latin typeface="Courier New"/>
                <a:cs typeface="Courier New"/>
              </a:rPr>
              <a:t>i</a:t>
            </a:r>
            <a:r>
              <a:rPr sz="2400" b="1" dirty="0">
                <a:latin typeface="Courier New"/>
                <a:cs typeface="Courier New"/>
              </a:rPr>
              <a:t>f	</a:t>
            </a:r>
            <a:r>
              <a:rPr sz="2400" b="1" spc="-5" dirty="0">
                <a:latin typeface="Courier New"/>
                <a:cs typeface="Courier New"/>
              </a:rPr>
              <a:t>n</a:t>
            </a:r>
            <a:r>
              <a:rPr sz="2400" b="1" spc="-15" dirty="0">
                <a:latin typeface="Courier New"/>
                <a:cs typeface="Courier New"/>
              </a:rPr>
              <a:t>o</a:t>
            </a:r>
            <a:r>
              <a:rPr sz="2400" b="1" dirty="0">
                <a:latin typeface="Courier New"/>
                <a:cs typeface="Courier New"/>
              </a:rPr>
              <a:t>t</a:t>
            </a:r>
            <a:endParaRPr sz="2400">
              <a:latin typeface="Courier New"/>
              <a:cs typeface="Courier New"/>
            </a:endParaRPr>
          </a:p>
          <a:p>
            <a:pPr marL="52069">
              <a:lnSpc>
                <a:spcPct val="100000"/>
              </a:lnSpc>
              <a:tabLst>
                <a:tab pos="1019810" algn="l"/>
              </a:tabLst>
            </a:pPr>
            <a:r>
              <a:rPr sz="2400" b="1" spc="-5" dirty="0">
                <a:latin typeface="Courier New"/>
                <a:cs typeface="Courier New"/>
              </a:rPr>
              <a:t>o</a:t>
            </a:r>
            <a:r>
              <a:rPr sz="2400" b="1" dirty="0">
                <a:latin typeface="Courier New"/>
                <a:cs typeface="Courier New"/>
              </a:rPr>
              <a:t>r	</a:t>
            </a:r>
            <a:r>
              <a:rPr sz="2400" b="1" spc="-5" dirty="0">
                <a:latin typeface="Courier New"/>
                <a:cs typeface="Courier New"/>
              </a:rPr>
              <a:t>no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4408" y="4311219"/>
            <a:ext cx="344185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ourier New"/>
                <a:cs typeface="Courier New"/>
              </a:rPr>
              <a:t>treatment </a:t>
            </a:r>
            <a:r>
              <a:rPr sz="2400" b="1" dirty="0">
                <a:latin typeface="Courier New"/>
                <a:cs typeface="Courier New"/>
              </a:rPr>
              <a:t>is</a:t>
            </a:r>
            <a:r>
              <a:rPr sz="2400" b="1" spc="-10" dirty="0">
                <a:latin typeface="Courier New"/>
                <a:cs typeface="Courier New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to</a:t>
            </a:r>
            <a:r>
              <a:rPr sz="2400" b="1" spc="-35" dirty="0">
                <a:latin typeface="Courier New"/>
                <a:cs typeface="Courier New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be</a:t>
            </a:r>
            <a:r>
              <a:rPr sz="2400" b="1" spc="-10" dirty="0">
                <a:latin typeface="Courier New"/>
                <a:cs typeface="Courier New"/>
              </a:rPr>
              <a:t> given.</a:t>
            </a:r>
            <a:endParaRPr sz="2400">
              <a:latin typeface="Courier New"/>
              <a:cs typeface="Courier New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41165" y="4445508"/>
            <a:ext cx="1903094" cy="241249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15175" y="341375"/>
            <a:ext cx="1713357" cy="293065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33437" y="3404614"/>
            <a:ext cx="2138553" cy="34244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7233" y="584961"/>
            <a:ext cx="2757964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00602B"/>
                </a:solidFill>
              </a:rPr>
              <a:t>TO</a:t>
            </a:r>
            <a:r>
              <a:rPr sz="4800" spc="-50" dirty="0">
                <a:solidFill>
                  <a:srgbClr val="00602B"/>
                </a:solidFill>
              </a:rPr>
              <a:t> </a:t>
            </a:r>
            <a:r>
              <a:rPr sz="4800" spc="-15" dirty="0">
                <a:solidFill>
                  <a:srgbClr val="00602B"/>
                </a:solidFill>
              </a:rPr>
              <a:t>DO</a:t>
            </a:r>
            <a:r>
              <a:rPr sz="4800" spc="-50" dirty="0">
                <a:solidFill>
                  <a:srgbClr val="00602B"/>
                </a:solidFill>
              </a:rPr>
              <a:t> </a:t>
            </a:r>
            <a:r>
              <a:rPr sz="4800" spc="-10" dirty="0">
                <a:solidFill>
                  <a:srgbClr val="00602B"/>
                </a:solidFill>
              </a:rPr>
              <a:t>GOOD</a:t>
            </a:r>
            <a:endParaRPr sz="4800">
              <a:solidFill>
                <a:srgbClr val="00602B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7233" y="2157476"/>
            <a:ext cx="6300311" cy="23570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537845" algn="l"/>
              </a:tabLst>
            </a:pPr>
            <a:r>
              <a:rPr sz="1900" spc="275" dirty="0">
                <a:solidFill>
                  <a:srgbClr val="5FCAEE"/>
                </a:solidFill>
                <a:latin typeface="Lucida Sans Unicode"/>
                <a:cs typeface="Lucida Sans Unicode"/>
              </a:rPr>
              <a:t>▶		</a:t>
            </a:r>
            <a:r>
              <a:rPr sz="2400" b="1" spc="-10" dirty="0">
                <a:latin typeface="Courier New"/>
                <a:cs typeface="Courier New"/>
              </a:rPr>
              <a:t>Dentist </a:t>
            </a:r>
            <a:r>
              <a:rPr sz="2400" b="1" spc="-5" dirty="0">
                <a:latin typeface="Courier New"/>
                <a:cs typeface="Courier New"/>
              </a:rPr>
              <a:t>role </a:t>
            </a:r>
            <a:r>
              <a:rPr sz="2400" b="1" spc="-10" dirty="0">
                <a:latin typeface="Courier New"/>
                <a:cs typeface="Courier New"/>
              </a:rPr>
              <a:t>is </a:t>
            </a:r>
            <a:r>
              <a:rPr sz="2400" b="1" spc="-5" dirty="0">
                <a:latin typeface="Courier New"/>
                <a:cs typeface="Courier New"/>
              </a:rPr>
              <a:t>to </a:t>
            </a:r>
            <a:r>
              <a:rPr sz="2400" b="1" spc="-10" dirty="0">
                <a:latin typeface="Courier New"/>
                <a:cs typeface="Courier New"/>
              </a:rPr>
              <a:t>benefit </a:t>
            </a:r>
            <a:r>
              <a:rPr sz="2400" b="1" spc="-5" dirty="0">
                <a:latin typeface="Courier New"/>
                <a:cs typeface="Courier New"/>
              </a:rPr>
              <a:t>the </a:t>
            </a:r>
            <a:r>
              <a:rPr sz="2400" b="1" spc="-10" dirty="0">
                <a:latin typeface="Courier New"/>
                <a:cs typeface="Courier New"/>
              </a:rPr>
              <a:t>patients </a:t>
            </a:r>
            <a:r>
              <a:rPr sz="2400" b="1" spc="-5" dirty="0">
                <a:latin typeface="Courier New"/>
                <a:cs typeface="Courier New"/>
              </a:rPr>
              <a:t>not </a:t>
            </a:r>
            <a:r>
              <a:rPr sz="2400" b="1" spc="-1430" dirty="0">
                <a:latin typeface="Courier New"/>
                <a:cs typeface="Courier New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to </a:t>
            </a:r>
            <a:r>
              <a:rPr sz="2400" b="1" spc="-10" dirty="0">
                <a:latin typeface="Courier New"/>
                <a:cs typeface="Courier New"/>
              </a:rPr>
              <a:t>inflict</a:t>
            </a:r>
            <a:r>
              <a:rPr sz="2400" b="1" dirty="0">
                <a:latin typeface="Courier New"/>
                <a:cs typeface="Courier New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them</a:t>
            </a:r>
            <a:r>
              <a:rPr sz="2400" b="1" spc="-35" dirty="0">
                <a:latin typeface="Courier New"/>
                <a:cs typeface="Courier New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harm</a:t>
            </a:r>
            <a:endParaRPr sz="2400">
              <a:latin typeface="Courier New"/>
              <a:cs typeface="Courier New"/>
            </a:endParaRPr>
          </a:p>
          <a:p>
            <a:pPr marL="355600" marR="909955" indent="-342900">
              <a:lnSpc>
                <a:spcPct val="100000"/>
              </a:lnSpc>
              <a:spcBef>
                <a:spcPts val="1010"/>
              </a:spcBef>
              <a:tabLst>
                <a:tab pos="537845" algn="l"/>
                <a:tab pos="6932930" algn="l"/>
              </a:tabLst>
            </a:pPr>
            <a:r>
              <a:rPr sz="1900" spc="275" dirty="0">
                <a:solidFill>
                  <a:srgbClr val="5FCAEE"/>
                </a:solidFill>
                <a:latin typeface="Lucida Sans Unicode"/>
                <a:cs typeface="Lucida Sans Unicode"/>
              </a:rPr>
              <a:t>▶		</a:t>
            </a:r>
            <a:r>
              <a:rPr sz="2400" b="1" spc="-5" dirty="0">
                <a:latin typeface="Courier New"/>
                <a:cs typeface="Courier New"/>
              </a:rPr>
              <a:t>Attem</a:t>
            </a:r>
            <a:r>
              <a:rPr sz="2400" b="1" spc="-15" dirty="0">
                <a:latin typeface="Courier New"/>
                <a:cs typeface="Courier New"/>
              </a:rPr>
              <a:t>pt</a:t>
            </a:r>
            <a:r>
              <a:rPr sz="2400" b="1" dirty="0">
                <a:latin typeface="Courier New"/>
                <a:cs typeface="Courier New"/>
              </a:rPr>
              <a:t>s</a:t>
            </a:r>
            <a:r>
              <a:rPr sz="2400" b="1" spc="-5" dirty="0">
                <a:latin typeface="Courier New"/>
                <a:cs typeface="Courier New"/>
              </a:rPr>
              <a:t> t</a:t>
            </a:r>
            <a:r>
              <a:rPr sz="2400" b="1" dirty="0">
                <a:latin typeface="Courier New"/>
                <a:cs typeface="Courier New"/>
              </a:rPr>
              <a:t>o</a:t>
            </a:r>
            <a:r>
              <a:rPr sz="2400" b="1" spc="-5" dirty="0">
                <a:latin typeface="Courier New"/>
                <a:cs typeface="Courier New"/>
              </a:rPr>
              <a:t> </a:t>
            </a:r>
            <a:r>
              <a:rPr sz="2400" b="1" spc="5" dirty="0">
                <a:latin typeface="Courier New"/>
                <a:cs typeface="Courier New"/>
              </a:rPr>
              <a:t>m</a:t>
            </a:r>
            <a:r>
              <a:rPr sz="2400" b="1" spc="-10" dirty="0">
                <a:latin typeface="Courier New"/>
                <a:cs typeface="Courier New"/>
              </a:rPr>
              <a:t>ax</a:t>
            </a:r>
            <a:r>
              <a:rPr sz="2400" b="1" spc="-5" dirty="0">
                <a:latin typeface="Courier New"/>
                <a:cs typeface="Courier New"/>
              </a:rPr>
              <a:t>imi</a:t>
            </a:r>
            <a:r>
              <a:rPr sz="2400" b="1" spc="5" dirty="0">
                <a:latin typeface="Courier New"/>
                <a:cs typeface="Courier New"/>
              </a:rPr>
              <a:t>s</a:t>
            </a:r>
            <a:r>
              <a:rPr sz="2400" b="1" dirty="0">
                <a:latin typeface="Courier New"/>
                <a:cs typeface="Courier New"/>
              </a:rPr>
              <a:t>e</a:t>
            </a:r>
            <a:r>
              <a:rPr sz="2400" b="1" spc="-5" dirty="0">
                <a:latin typeface="Courier New"/>
                <a:cs typeface="Courier New"/>
              </a:rPr>
              <a:t> t</a:t>
            </a:r>
            <a:r>
              <a:rPr sz="2400" b="1" spc="-15" dirty="0">
                <a:latin typeface="Courier New"/>
                <a:cs typeface="Courier New"/>
              </a:rPr>
              <a:t>h</a:t>
            </a:r>
            <a:r>
              <a:rPr sz="2400" b="1" dirty="0">
                <a:latin typeface="Courier New"/>
                <a:cs typeface="Courier New"/>
              </a:rPr>
              <a:t>e</a:t>
            </a:r>
            <a:r>
              <a:rPr sz="2400" b="1" spc="-5" dirty="0">
                <a:latin typeface="Courier New"/>
                <a:cs typeface="Courier New"/>
              </a:rPr>
              <a:t> b</a:t>
            </a:r>
            <a:r>
              <a:rPr sz="2400" b="1" spc="5" dirty="0">
                <a:latin typeface="Courier New"/>
                <a:cs typeface="Courier New"/>
              </a:rPr>
              <a:t>e</a:t>
            </a:r>
            <a:r>
              <a:rPr sz="2400" b="1" spc="-5" dirty="0">
                <a:latin typeface="Courier New"/>
                <a:cs typeface="Courier New"/>
              </a:rPr>
              <a:t>nef</a:t>
            </a:r>
            <a:r>
              <a:rPr sz="2400" b="1" spc="-15" dirty="0">
                <a:latin typeface="Courier New"/>
                <a:cs typeface="Courier New"/>
              </a:rPr>
              <a:t>i</a:t>
            </a:r>
            <a:r>
              <a:rPr sz="2400" b="1" spc="-5" dirty="0">
                <a:latin typeface="Courier New"/>
                <a:cs typeface="Courier New"/>
              </a:rPr>
              <a:t>t</a:t>
            </a:r>
            <a:r>
              <a:rPr sz="2400" b="1" dirty="0">
                <a:latin typeface="Courier New"/>
                <a:cs typeface="Courier New"/>
              </a:rPr>
              <a:t>s	</a:t>
            </a:r>
            <a:r>
              <a:rPr sz="2400" b="1" spc="-5" dirty="0">
                <a:latin typeface="Courier New"/>
                <a:cs typeface="Courier New"/>
              </a:rPr>
              <a:t>and  </a:t>
            </a:r>
            <a:r>
              <a:rPr sz="2400" b="1" spc="-10" dirty="0">
                <a:latin typeface="Courier New"/>
                <a:cs typeface="Courier New"/>
              </a:rPr>
              <a:t>minimize</a:t>
            </a:r>
            <a:r>
              <a:rPr sz="2400" b="1" spc="-20" dirty="0">
                <a:latin typeface="Courier New"/>
                <a:cs typeface="Courier New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harm</a:t>
            </a:r>
            <a:endParaRPr sz="2400">
              <a:latin typeface="Courier New"/>
              <a:cs typeface="Courier New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7786" y="335279"/>
            <a:ext cx="4914900" cy="1371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8626" y="3454908"/>
            <a:ext cx="3911346" cy="3276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36659" y="4328751"/>
            <a:ext cx="1726604" cy="22791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ETHICS AND DENTISTRY - DR. ASHISH SHARMA</vt:lpstr>
      <vt:lpstr> </vt:lpstr>
      <vt:lpstr>DEFINITION</vt:lpstr>
      <vt:lpstr>EHICAL PRINCIPLES</vt:lpstr>
      <vt:lpstr>TO DO NO HARM</vt:lpstr>
      <vt:lpstr>TO DO GOOD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ETHICS AND DENTISTRY - DR. ASHISH SHARMA</dc:title>
  <dc:creator>Admin</dc:creator>
  <cp:lastModifiedBy>Admin</cp:lastModifiedBy>
  <cp:revision>1</cp:revision>
  <dcterms:created xsi:type="dcterms:W3CDTF">2023-03-30T04:59:07Z</dcterms:created>
  <dcterms:modified xsi:type="dcterms:W3CDTF">2023-03-30T05:01:02Z</dcterms:modified>
</cp:coreProperties>
</file>