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1"/>
  </p:notesMasterIdLst>
  <p:sldIdLst>
    <p:sldId id="385" r:id="rId3"/>
    <p:sldId id="257" r:id="rId4"/>
    <p:sldId id="262" r:id="rId5"/>
    <p:sldId id="258" r:id="rId6"/>
    <p:sldId id="260" r:id="rId7"/>
    <p:sldId id="270" r:id="rId8"/>
    <p:sldId id="271" r:id="rId9"/>
    <p:sldId id="272" r:id="rId10"/>
    <p:sldId id="274" r:id="rId11"/>
    <p:sldId id="275" r:id="rId12"/>
    <p:sldId id="276" r:id="rId13"/>
    <p:sldId id="280" r:id="rId14"/>
    <p:sldId id="279" r:id="rId15"/>
    <p:sldId id="278" r:id="rId16"/>
    <p:sldId id="284" r:id="rId17"/>
    <p:sldId id="285" r:id="rId18"/>
    <p:sldId id="281" r:id="rId19"/>
    <p:sldId id="283" r:id="rId20"/>
    <p:sldId id="282" r:id="rId21"/>
    <p:sldId id="372" r:id="rId22"/>
    <p:sldId id="289" r:id="rId23"/>
    <p:sldId id="288" r:id="rId24"/>
    <p:sldId id="290" r:id="rId25"/>
    <p:sldId id="291" r:id="rId26"/>
    <p:sldId id="292" r:id="rId27"/>
    <p:sldId id="294" r:id="rId28"/>
    <p:sldId id="295" r:id="rId29"/>
    <p:sldId id="296" r:id="rId30"/>
    <p:sldId id="293" r:id="rId31"/>
    <p:sldId id="297" r:id="rId32"/>
    <p:sldId id="298" r:id="rId33"/>
    <p:sldId id="300" r:id="rId34"/>
    <p:sldId id="301" r:id="rId35"/>
    <p:sldId id="299" r:id="rId36"/>
    <p:sldId id="302" r:id="rId37"/>
    <p:sldId id="303" r:id="rId38"/>
    <p:sldId id="304" r:id="rId39"/>
    <p:sldId id="305" r:id="rId40"/>
    <p:sldId id="323" r:id="rId41"/>
    <p:sldId id="267" r:id="rId42"/>
    <p:sldId id="307" r:id="rId43"/>
    <p:sldId id="308" r:id="rId44"/>
    <p:sldId id="309" r:id="rId45"/>
    <p:sldId id="310" r:id="rId46"/>
    <p:sldId id="311" r:id="rId47"/>
    <p:sldId id="312" r:id="rId48"/>
    <p:sldId id="371" r:id="rId49"/>
    <p:sldId id="383" r:id="rId50"/>
  </p:sldIdLst>
  <p:sldSz cx="9144000" cy="6858000" type="screen4x3"/>
  <p:notesSz cx="6858000" cy="9144000"/>
  <p:defaultTextStyle>
    <a:defPPr>
      <a:defRPr lang="en-US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FF"/>
    <a:srgbClr val="0000FF"/>
    <a:srgbClr val="CC3399"/>
    <a:srgbClr val="FF3399"/>
    <a:srgbClr val="FF0066"/>
    <a:srgbClr val="333399"/>
    <a:srgbClr val="66FF66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9485"/>
    <p:restoredTop sz="94660"/>
  </p:normalViewPr>
  <p:slideViewPr>
    <p:cSldViewPr showGuides="1">
      <p:cViewPr varScale="1">
        <p:scale>
          <a:sx n="73" d="100"/>
          <a:sy n="73" d="100"/>
        </p:scale>
        <p:origin x="-154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33" d="100"/>
        <a:sy n="33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4" Type="http://schemas.openxmlformats.org/officeDocument/2006/relationships/tableStyles" Target="tableStyles.xml"/><Relationship Id="rId53" Type="http://schemas.openxmlformats.org/officeDocument/2006/relationships/viewProps" Target="viewProps.xml"/><Relationship Id="rId52" Type="http://schemas.openxmlformats.org/officeDocument/2006/relationships/presProps" Target="presProps.xml"/><Relationship Id="rId51" Type="http://schemas.openxmlformats.org/officeDocument/2006/relationships/notesMaster" Target="notesMasters/notesMaster1.xml"/><Relationship Id="rId50" Type="http://schemas.openxmlformats.org/officeDocument/2006/relationships/slide" Target="slides/slide48.xml"/><Relationship Id="rId5" Type="http://schemas.openxmlformats.org/officeDocument/2006/relationships/slide" Target="slides/slide3.xml"/><Relationship Id="rId49" Type="http://schemas.openxmlformats.org/officeDocument/2006/relationships/slide" Target="slides/slide47.xml"/><Relationship Id="rId48" Type="http://schemas.openxmlformats.org/officeDocument/2006/relationships/slide" Target="slides/slide46.xml"/><Relationship Id="rId47" Type="http://schemas.openxmlformats.org/officeDocument/2006/relationships/slide" Target="slides/slide45.xml"/><Relationship Id="rId46" Type="http://schemas.openxmlformats.org/officeDocument/2006/relationships/slide" Target="slides/slide44.xml"/><Relationship Id="rId45" Type="http://schemas.openxmlformats.org/officeDocument/2006/relationships/slide" Target="slides/slide43.xml"/><Relationship Id="rId44" Type="http://schemas.openxmlformats.org/officeDocument/2006/relationships/slide" Target="slides/slide42.xml"/><Relationship Id="rId43" Type="http://schemas.openxmlformats.org/officeDocument/2006/relationships/slide" Target="slides/slide41.xml"/><Relationship Id="rId42" Type="http://schemas.openxmlformats.org/officeDocument/2006/relationships/slide" Target="slides/slide40.xml"/><Relationship Id="rId41" Type="http://schemas.openxmlformats.org/officeDocument/2006/relationships/slide" Target="slides/slide39.xml"/><Relationship Id="rId40" Type="http://schemas.openxmlformats.org/officeDocument/2006/relationships/slide" Target="slides/slide38.xml"/><Relationship Id="rId4" Type="http://schemas.openxmlformats.org/officeDocument/2006/relationships/slide" Target="slides/slide2.xml"/><Relationship Id="rId39" Type="http://schemas.openxmlformats.org/officeDocument/2006/relationships/slide" Target="slides/slide37.xml"/><Relationship Id="rId38" Type="http://schemas.openxmlformats.org/officeDocument/2006/relationships/slide" Target="slides/slide36.xml"/><Relationship Id="rId37" Type="http://schemas.openxmlformats.org/officeDocument/2006/relationships/slide" Target="slides/slide35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50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 sz="12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0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2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444" name="Rectangle 4"/>
          <p:cNvSpPr>
            <a:spLocks noRot="1" noTextEdi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150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Click to edit Master text styles</a:t>
            </a:r>
            <a:endParaRPr kumimoji="0" 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Second level</a:t>
            </a:r>
            <a:endParaRPr kumimoji="0" 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Third level</a:t>
            </a:r>
            <a:endParaRPr kumimoji="0" 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Fourth level</a:t>
            </a:r>
            <a:endParaRPr kumimoji="0" 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Fifth level</a:t>
            </a:r>
            <a:endParaRPr kumimoji="0" 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0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>
              <a:defRPr sz="12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0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p>
            <a:pPr lvl="0" algn="r" eaLnBrk="1" hangingPunct="1"/>
            <a:fld id="{9A0DB2DC-4C9A-4742-B13C-FB6460FD3503}" type="slidenum">
              <a:rPr lang="en-US" sz="1200" dirty="0"/>
            </a:fld>
            <a:endParaRPr 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2051" name="Group 15"/>
          <p:cNvGrpSpPr/>
          <p:nvPr/>
        </p:nvGrpSpPr>
        <p:grpSpPr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2" name="Freeform 16"/>
            <p:cNvSpPr/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9" name="Freeform 18"/>
            <p:cNvSpPr/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0" name="Freeform 19"/>
            <p:cNvSpPr/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cxnSp>
          <p:nvCxnSpPr>
            <p:cNvPr id="21" name="Straight Connector 20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135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3" name="Date Placeholder 29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4" name="Footer Placeholder 18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8" cy="365125"/>
          </a:xfrm>
          <a:prstGeom prst="rect">
            <a:avLst/>
          </a:prstGeom>
        </p:spPr>
        <p:txBody>
          <a:bodyPr vert="horz" anchor="b"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chemeClr val="accent1">
                  <a:tint val="2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5" name="Slide Number Placeholder 26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3" cy="365125"/>
          </a:xfrm>
          <a:prstGeom prst="rect">
            <a:avLst/>
          </a:prstGeom>
        </p:spPr>
        <p:txBody>
          <a:bodyPr vert="horz" anchor="b"/>
          <a:p>
            <a:pPr algn="r">
              <a:buNone/>
            </a:pPr>
            <a:fld id="{9A0DB2DC-4C9A-4742-B13C-FB6460FD3503}" type="slidenum">
              <a:rPr lang="en-US" dirty="0">
                <a:solidFill>
                  <a:srgbClr val="FFFFFF"/>
                </a:solidFill>
              </a:rPr>
            </a:fld>
            <a:endParaRPr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  <a:endParaRPr lang="en-US" smtClean="0"/>
          </a:p>
          <a:p>
            <a:pPr lvl="1" eaLnBrk="1" latinLnBrk="0" hangingPunct="1"/>
            <a:r>
              <a:rPr lang="en-US" smtClean="0"/>
              <a:t>Second level</a:t>
            </a:r>
            <a:endParaRPr lang="en-US" smtClean="0"/>
          </a:p>
          <a:p>
            <a:pPr lvl="2" eaLnBrk="1" latinLnBrk="0" hangingPunct="1"/>
            <a:r>
              <a:rPr lang="en-US" smtClean="0"/>
              <a:t>Third level</a:t>
            </a:r>
            <a:endParaRPr lang="en-US" smtClean="0"/>
          </a:p>
          <a:p>
            <a:pPr lvl="3" eaLnBrk="1" latinLnBrk="0" hangingPunct="1"/>
            <a:r>
              <a:rPr lang="en-US" smtClean="0"/>
              <a:t>Fourth level</a:t>
            </a:r>
            <a:endParaRPr lang="en-US" smtClean="0"/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dirty="0">
                <a:latin typeface="Arial" panose="020B0604020202020204" pitchFamily="34" charset="0"/>
              </a:rPr>
            </a:fld>
            <a:endParaRPr 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 bwMode="white"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hevron 10"/>
          <p:cNvSpPr/>
          <p:nvPr/>
        </p:nvSpPr>
        <p:spPr>
          <a:xfrm>
            <a:off x="3636963" y="3005138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Chevron 15"/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  <a:endParaRPr kumimoji="0" lang="en-US" smtClean="0"/>
          </a:p>
        </p:txBody>
      </p:sp>
      <p:sp>
        <p:nvSpPr>
          <p:cNvPr id="17" name="Date Placeholder 3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8" cy="365125"/>
          </a:xfrm>
          <a:prstGeom prst="rect">
            <a:avLst/>
          </a:prstGeom>
        </p:spPr>
        <p:txBody>
          <a:bodyPr vert="horz" anchor="b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3" cy="365125"/>
          </a:xfrm>
          <a:prstGeom prst="rect">
            <a:avLst/>
          </a:prstGeom>
        </p:spPr>
        <p:txBody>
          <a:bodyPr vert="horz" anchor="b"/>
          <a:p>
            <a:pPr algn="r">
              <a:buNone/>
            </a:pPr>
            <a:fld id="{9A0DB2DC-4C9A-4742-B13C-FB6460FD3503}" type="slidenum">
              <a:rPr lang="en-US" dirty="0"/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 bwMode="white"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  <a:endParaRPr lang="en-US" smtClean="0"/>
          </a:p>
          <a:p>
            <a:pPr lvl="1" eaLnBrk="1" latinLnBrk="0" hangingPunct="1"/>
            <a:r>
              <a:rPr lang="en-US" smtClean="0"/>
              <a:t>Second level</a:t>
            </a:r>
            <a:endParaRPr lang="en-US" smtClean="0"/>
          </a:p>
          <a:p>
            <a:pPr lvl="2" eaLnBrk="1" latinLnBrk="0" hangingPunct="1"/>
            <a:r>
              <a:rPr lang="en-US" smtClean="0"/>
              <a:t>Third level</a:t>
            </a:r>
            <a:endParaRPr lang="en-US" smtClean="0"/>
          </a:p>
          <a:p>
            <a:pPr lvl="3" eaLnBrk="1" latinLnBrk="0" hangingPunct="1"/>
            <a:r>
              <a:rPr lang="en-US" smtClean="0"/>
              <a:t>Fourth level</a:t>
            </a:r>
            <a:endParaRPr lang="en-US" smtClean="0"/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  <a:endParaRPr lang="en-US" smtClean="0"/>
          </a:p>
          <a:p>
            <a:pPr lvl="1" eaLnBrk="1" latinLnBrk="0" hangingPunct="1"/>
            <a:r>
              <a:rPr lang="en-US" smtClean="0"/>
              <a:t>Second level</a:t>
            </a:r>
            <a:endParaRPr lang="en-US" smtClean="0"/>
          </a:p>
          <a:p>
            <a:pPr lvl="2" eaLnBrk="1" latinLnBrk="0" hangingPunct="1"/>
            <a:r>
              <a:rPr lang="en-US" smtClean="0"/>
              <a:t>Third level</a:t>
            </a:r>
            <a:endParaRPr lang="en-US" smtClean="0"/>
          </a:p>
          <a:p>
            <a:pPr lvl="3" eaLnBrk="1" latinLnBrk="0" hangingPunct="1"/>
            <a:r>
              <a:rPr lang="en-US" smtClean="0"/>
              <a:t>Fourth level</a:t>
            </a:r>
            <a:endParaRPr lang="en-US" smtClean="0"/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Date Placeholder 4"/>
          <p:cNvSpPr>
            <a:spLocks noGrp="1"/>
          </p:cNvSpPr>
          <p:nvPr>
            <p:ph type="dt" sz="half" idx="1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8" cy="365125"/>
          </a:xfrm>
          <a:prstGeom prst="rect">
            <a:avLst/>
          </a:prstGeom>
        </p:spPr>
        <p:txBody>
          <a:bodyPr vert="horz" anchor="b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3" cy="365125"/>
          </a:xfrm>
          <a:prstGeom prst="rect">
            <a:avLst/>
          </a:prstGeom>
        </p:spPr>
        <p:txBody>
          <a:bodyPr vert="horz" anchor="b"/>
          <a:p>
            <a:pPr algn="r">
              <a:buNone/>
            </a:pPr>
            <a:fld id="{9A0DB2DC-4C9A-4742-B13C-FB6460FD3503}" type="slidenum">
              <a:rPr lang="en-US" dirty="0"/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Sp="0">
  <p:cSld name="Comparison">
    <p:bg bwMode="white"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  <a:endParaRPr kumimoji="0" lang="en-US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  <a:endParaRPr kumimoji="0" lang="en-US" smtClean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  <a:endParaRPr lang="en-US" smtClean="0"/>
          </a:p>
          <a:p>
            <a:pPr lvl="1" eaLnBrk="1" latinLnBrk="0" hangingPunct="1"/>
            <a:r>
              <a:rPr lang="en-US" smtClean="0"/>
              <a:t>Second level</a:t>
            </a:r>
            <a:endParaRPr lang="en-US" smtClean="0"/>
          </a:p>
          <a:p>
            <a:pPr lvl="2" eaLnBrk="1" latinLnBrk="0" hangingPunct="1"/>
            <a:r>
              <a:rPr lang="en-US" smtClean="0"/>
              <a:t>Third level</a:t>
            </a:r>
            <a:endParaRPr lang="en-US" smtClean="0"/>
          </a:p>
          <a:p>
            <a:pPr lvl="3" eaLnBrk="1" latinLnBrk="0" hangingPunct="1"/>
            <a:r>
              <a:rPr lang="en-US" smtClean="0"/>
              <a:t>Fourth level</a:t>
            </a:r>
            <a:endParaRPr lang="en-US" smtClean="0"/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  <a:endParaRPr lang="en-US" smtClean="0"/>
          </a:p>
          <a:p>
            <a:pPr lvl="1" eaLnBrk="1" latinLnBrk="0" hangingPunct="1"/>
            <a:r>
              <a:rPr lang="en-US" smtClean="0"/>
              <a:t>Second level</a:t>
            </a:r>
            <a:endParaRPr lang="en-US" smtClean="0"/>
          </a:p>
          <a:p>
            <a:pPr lvl="2" eaLnBrk="1" latinLnBrk="0" hangingPunct="1"/>
            <a:r>
              <a:rPr lang="en-US" smtClean="0"/>
              <a:t>Third level</a:t>
            </a:r>
            <a:endParaRPr lang="en-US" smtClean="0"/>
          </a:p>
          <a:p>
            <a:pPr lvl="3" eaLnBrk="1" latinLnBrk="0" hangingPunct="1"/>
            <a:r>
              <a:rPr lang="en-US" smtClean="0"/>
              <a:t>Fourth level</a:t>
            </a:r>
            <a:endParaRPr lang="en-US" smtClean="0"/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Date Placeholder 6"/>
          <p:cNvSpPr>
            <a:spLocks noGrp="1"/>
          </p:cNvSpPr>
          <p:nvPr>
            <p:ph type="dt" sz="half" idx="1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" name="Footer Placeholder 7"/>
          <p:cNvSpPr>
            <a:spLocks noGrp="1"/>
          </p:cNvSpPr>
          <p:nvPr>
            <p:ph type="ftr" sz="quarter" idx="13"/>
          </p:nvPr>
        </p:nvSpPr>
        <p:spPr>
          <a:xfrm>
            <a:off x="4379913" y="6408738"/>
            <a:ext cx="2351088" cy="365125"/>
          </a:xfrm>
          <a:prstGeom prst="rect">
            <a:avLst/>
          </a:prstGeom>
        </p:spPr>
        <p:txBody>
          <a:bodyPr vert="horz" anchor="b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Slide Number Placeholder 8"/>
          <p:cNvSpPr>
            <a:spLocks noGrp="1"/>
          </p:cNvSpPr>
          <p:nvPr>
            <p:ph type="sldNum" sz="quarter" idx="14"/>
          </p:nvPr>
        </p:nvSpPr>
        <p:spPr>
          <a:xfrm>
            <a:off x="8647113" y="6408738"/>
            <a:ext cx="366713" cy="365125"/>
          </a:xfrm>
          <a:prstGeom prst="rect">
            <a:avLst/>
          </a:prstGeom>
        </p:spPr>
        <p:txBody>
          <a:bodyPr vert="horz" anchor="b"/>
          <a:p>
            <a:pPr algn="r">
              <a:buNone/>
            </a:pPr>
            <a:fld id="{9A0DB2DC-4C9A-4742-B13C-FB6460FD3503}" type="slidenum">
              <a:rPr lang="en-US" dirty="0"/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 bwMode="white"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Date Placeholder 2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8" cy="365125"/>
          </a:xfrm>
          <a:prstGeom prst="rect">
            <a:avLst/>
          </a:prstGeom>
        </p:spPr>
        <p:txBody>
          <a:bodyPr vert="horz" anchor="b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3" cy="365125"/>
          </a:xfrm>
          <a:prstGeom prst="rect">
            <a:avLst/>
          </a:prstGeom>
        </p:spPr>
        <p:txBody>
          <a:bodyPr vert="horz" anchor="b"/>
          <a:p>
            <a:pPr algn="r">
              <a:buNone/>
            </a:pPr>
            <a:fld id="{9A0DB2DC-4C9A-4742-B13C-FB6460FD3503}" type="slidenum">
              <a:rPr lang="en-US" dirty="0"/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dirty="0">
                <a:latin typeface="Arial" panose="020B0604020202020204" pitchFamily="34" charset="0"/>
              </a:rPr>
            </a:fld>
            <a:endParaRPr 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Sp="0">
  <p:cSld name="Content with Caption">
    <p:bg bwMode="white"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  <a:endParaRPr kumimoji="0"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  <a:endParaRPr lang="en-US" smtClean="0"/>
          </a:p>
          <a:p>
            <a:pPr lvl="1" eaLnBrk="1" latinLnBrk="0" hangingPunct="1"/>
            <a:r>
              <a:rPr lang="en-US" smtClean="0"/>
              <a:t>Second level</a:t>
            </a:r>
            <a:endParaRPr lang="en-US" smtClean="0"/>
          </a:p>
          <a:p>
            <a:pPr lvl="2" eaLnBrk="1" latinLnBrk="0" hangingPunct="1"/>
            <a:r>
              <a:rPr lang="en-US" smtClean="0"/>
              <a:t>Third level</a:t>
            </a:r>
            <a:endParaRPr lang="en-US" smtClean="0"/>
          </a:p>
          <a:p>
            <a:pPr lvl="3" eaLnBrk="1" latinLnBrk="0" hangingPunct="1"/>
            <a:r>
              <a:rPr lang="en-US" smtClean="0"/>
              <a:t>Fourth level</a:t>
            </a:r>
            <a:endParaRPr lang="en-US" smtClean="0"/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Date Placeholder 4"/>
          <p:cNvSpPr>
            <a:spLocks noGrp="1"/>
          </p:cNvSpPr>
          <p:nvPr>
            <p:ph type="dt" sz="half" idx="1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8" cy="365125"/>
          </a:xfrm>
          <a:prstGeom prst="rect">
            <a:avLst/>
          </a:prstGeom>
        </p:spPr>
        <p:txBody>
          <a:bodyPr vert="horz" anchor="b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3" cy="365125"/>
          </a:xfrm>
          <a:prstGeom prst="rect">
            <a:avLst/>
          </a:prstGeom>
        </p:spPr>
        <p:txBody>
          <a:bodyPr vert="horz" anchor="b"/>
          <a:p>
            <a:pPr algn="r">
              <a:buNone/>
            </a:pPr>
            <a:fld id="{9A0DB2DC-4C9A-4742-B13C-FB6460FD3503}" type="slidenum">
              <a:rPr lang="en-US" dirty="0"/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Sp="0">
  <p:cSld name="Picture with Caption">
    <p:bg bwMode="white"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0"/>
          <p:cNvSpPr/>
          <p:nvPr/>
        </p:nvSpPr>
        <p:spPr bwMode="auto">
          <a:xfrm>
            <a:off x="715963" y="5002213"/>
            <a:ext cx="3802063" cy="1443038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" name="Freeform 15"/>
          <p:cNvSpPr/>
          <p:nvPr/>
        </p:nvSpPr>
        <p:spPr bwMode="auto">
          <a:xfrm>
            <a:off x="-53975" y="5784850"/>
            <a:ext cx="380206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Right Triangle 16"/>
          <p:cNvSpPr/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Chevron 19"/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1" name="Chevron 20"/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415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  <a:endParaRPr kumimoji="0" lang="en-US" smtClean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 vert="horz">
            <a:normAutofit/>
          </a:bodyPr>
          <a:lstStyle>
            <a:lvl1pPr marL="0" indent="0">
              <a:buNone/>
              <a:defRPr sz="3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 panose="05040102010807070707"/>
              <a:buNone/>
              <a:defRPr/>
            </a:pP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Click icon to add picture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3" name="Date Placeholder 4"/>
          <p:cNvSpPr>
            <a:spLocks noGrp="1"/>
          </p:cNvSpPr>
          <p:nvPr>
            <p:ph type="dt" sz="half" idx="1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4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8" cy="365125"/>
          </a:xfrm>
          <a:prstGeom prst="rect">
            <a:avLst/>
          </a:prstGeom>
        </p:spPr>
        <p:txBody>
          <a:bodyPr vert="horz" anchor="b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5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3" cy="365125"/>
          </a:xfrm>
          <a:prstGeom prst="rect">
            <a:avLst/>
          </a:prstGeom>
        </p:spPr>
        <p:txBody>
          <a:bodyPr vert="horz" anchor="b"/>
          <a:p>
            <a:pPr algn="r">
              <a:buNone/>
            </a:pPr>
            <a:fld id="{9A0DB2DC-4C9A-4742-B13C-FB6460FD3503}" type="slidenum">
              <a:rPr lang="en-US" dirty="0"/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  <a:endParaRPr lang="en-US" smtClean="0"/>
          </a:p>
          <a:p>
            <a:pPr lvl="1" eaLnBrk="1" latinLnBrk="0" hangingPunct="1"/>
            <a:r>
              <a:rPr lang="en-US" smtClean="0"/>
              <a:t>Second level</a:t>
            </a:r>
            <a:endParaRPr lang="en-US" smtClean="0"/>
          </a:p>
          <a:p>
            <a:pPr lvl="2" eaLnBrk="1" latinLnBrk="0" hangingPunct="1"/>
            <a:r>
              <a:rPr lang="en-US" smtClean="0"/>
              <a:t>Third level</a:t>
            </a:r>
            <a:endParaRPr lang="en-US" smtClean="0"/>
          </a:p>
          <a:p>
            <a:pPr lvl="3" eaLnBrk="1" latinLnBrk="0" hangingPunct="1"/>
            <a:r>
              <a:rPr lang="en-US" smtClean="0"/>
              <a:t>Fourth level</a:t>
            </a:r>
            <a:endParaRPr lang="en-US" smtClean="0"/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dirty="0">
                <a:latin typeface="Arial" panose="020B0604020202020204" pitchFamily="34" charset="0"/>
              </a:rPr>
            </a:fld>
            <a:endParaRPr 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  <a:endParaRPr lang="en-US" smtClean="0"/>
          </a:p>
          <a:p>
            <a:pPr lvl="1" eaLnBrk="1" latinLnBrk="0" hangingPunct="1"/>
            <a:r>
              <a:rPr lang="en-US" smtClean="0"/>
              <a:t>Second level</a:t>
            </a:r>
            <a:endParaRPr lang="en-US" smtClean="0"/>
          </a:p>
          <a:p>
            <a:pPr lvl="2" eaLnBrk="1" latinLnBrk="0" hangingPunct="1"/>
            <a:r>
              <a:rPr lang="en-US" smtClean="0"/>
              <a:t>Third level</a:t>
            </a:r>
            <a:endParaRPr lang="en-US" smtClean="0"/>
          </a:p>
          <a:p>
            <a:pPr lvl="3" eaLnBrk="1" latinLnBrk="0" hangingPunct="1"/>
            <a:r>
              <a:rPr lang="en-US" smtClean="0"/>
              <a:t>Fourth level</a:t>
            </a:r>
            <a:endParaRPr lang="en-US" smtClean="0"/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dirty="0">
                <a:latin typeface="Arial" panose="020B0604020202020204" pitchFamily="34" charset="0"/>
              </a:rPr>
            </a:fld>
            <a:endParaRPr 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Date Placeholder 4"/>
          <p:cNvSpPr>
            <a:spLocks noGrp="1"/>
          </p:cNvSpPr>
          <p:nvPr>
            <p:ph type="dt" sz="half" idx="1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 vert="horz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 vert="horz" anchor="b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 vert="horz" anchor="b"/>
          <a:p>
            <a:pPr algn="r">
              <a:buNone/>
            </a:pPr>
            <a:fld id="{9A0DB2DC-4C9A-4742-B13C-FB6460FD3503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Date Placeholder 4"/>
          <p:cNvSpPr>
            <a:spLocks noGrp="1"/>
          </p:cNvSpPr>
          <p:nvPr>
            <p:ph type="dt" sz="half" idx="1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 vert="horz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 vert="horz" anchor="b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 vert="horz" anchor="b"/>
          <a:p>
            <a:pPr algn="r">
              <a:buNone/>
            </a:pPr>
            <a:fld id="{9A0DB2DC-4C9A-4742-B13C-FB6460FD3503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Date Placeholder 4"/>
          <p:cNvSpPr>
            <a:spLocks noGrp="1"/>
          </p:cNvSpPr>
          <p:nvPr>
            <p:ph type="dt" sz="half" idx="1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 vert="horz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 vert="horz" anchor="b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 vert="horz" anchor="b"/>
          <a:p>
            <a:pPr algn="r">
              <a:buNone/>
            </a:pPr>
            <a:fld id="{9A0DB2DC-4C9A-4742-B13C-FB6460FD3503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5" Type="http://schemas.openxmlformats.org/officeDocument/2006/relationships/image" Target="../media/image1.jpeg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white"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13" name="Freeform 12"/>
          <p:cNvSpPr/>
          <p:nvPr/>
        </p:nvSpPr>
        <p:spPr bwMode="auto">
          <a:xfrm>
            <a:off x="715963" y="5002213"/>
            <a:ext cx="3802063" cy="1443038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Freeform 11"/>
          <p:cNvSpPr/>
          <p:nvPr/>
        </p:nvSpPr>
        <p:spPr bwMode="auto">
          <a:xfrm>
            <a:off x="-53975" y="5784850"/>
            <a:ext cx="380206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Right Triangle 13"/>
          <p:cNvSpPr/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5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33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138"/>
            <a:ext cx="8229600" cy="4525962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dirty="0"/>
              <a:t>Click to edit Master text styles</a:t>
            </a:r>
            <a:endParaRPr dirty="0"/>
          </a:p>
          <a:p>
            <a:pPr lvl="1"/>
            <a:r>
              <a:rPr dirty="0"/>
              <a:t>Second level</a:t>
            </a:r>
            <a:endParaRPr dirty="0"/>
          </a:p>
          <a:p>
            <a:pPr lvl="2"/>
            <a:r>
              <a:rPr dirty="0"/>
              <a:t>Third level</a:t>
            </a:r>
            <a:endParaRPr dirty="0"/>
          </a:p>
          <a:p>
            <a:pPr lvl="3"/>
            <a:r>
              <a:rPr dirty="0"/>
              <a:t>Fourth level</a:t>
            </a:r>
            <a:endParaRPr dirty="0"/>
          </a:p>
          <a:p>
            <a:pPr lvl="4"/>
            <a:r>
              <a:rPr dirty="0"/>
              <a:t>Fifth level</a:t>
            </a:r>
            <a:endParaRPr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8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3" cy="365125"/>
          </a:xfrm>
          <a:prstGeom prst="rect">
            <a:avLst/>
          </a:prstGeom>
        </p:spPr>
        <p:txBody>
          <a:bodyPr vert="horz" anchor="b"/>
          <a:lstStyle>
            <a:lvl1pPr algn="r">
              <a:defRPr sz="1000"/>
            </a:lvl1pPr>
          </a:lstStyle>
          <a:p>
            <a:pPr lvl="0" eaLnBrk="1" hangingPunct="1">
              <a:buNone/>
            </a:pPr>
            <a:fld id="{9A0DB2DC-4C9A-4742-B13C-FB6460FD3503}" type="slidenum">
              <a:rPr lang="en-US" dirty="0">
                <a:latin typeface="Arial" panose="020B0604020202020204" pitchFamily="34" charset="0"/>
              </a:rPr>
            </a:fld>
            <a:endParaRPr lang="en-US" dirty="0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65760" indent="-255905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 panose="05040102010807070707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665" indent="-228600" algn="l" rtl="0" eaLnBrk="1" latinLnBrk="0" hangingPunct="1">
        <a:spcBef>
          <a:spcPts val="325"/>
        </a:spcBef>
        <a:buClr>
          <a:schemeClr val="accent1"/>
        </a:buClr>
        <a:buFont typeface="Verdana" panose="020B0604030504040204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790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 panose="05020102010507070707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 panose="05020102010507070707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 panose="05020102010507070707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 panose="05020102010507070707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 panose="05020102010507070707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 panose="05020102010507070707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 panose="05020102010507070707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7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2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13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4.png"/></Relationships>
</file>

<file path=ppt/slides/_rels/slide3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8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9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0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1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2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170" name="Rectangle 2"/>
          <p:cNvSpPr>
            <a:spLocks noGrp="1" noChangeArrowheads="1"/>
          </p:cNvSpPr>
          <p:nvPr>
            <p:ph type="ctrTitle"/>
          </p:nvPr>
        </p:nvSpPr>
        <p:spPr>
          <a:noFill/>
          <a:ln>
            <a:noFill/>
          </a:ln>
          <a:effectLst/>
          <a:sp3d prstMaterial="plastic"/>
        </p:spPr>
        <p:txBody>
          <a:bodyPr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Fixed Functional 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Appliances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354388" y="4143375"/>
            <a:ext cx="5408613" cy="642938"/>
          </a:xfrm>
        </p:spPr>
        <p:txBody>
          <a:bodyPr vert="horz" lIns="45720" rIns="45720"/>
          <a:p>
            <a:pPr marR="0">
              <a:lnSpc>
                <a:spcPct val="80000"/>
              </a:lnSpc>
              <a:buSzPct val="68000"/>
              <a:buFont typeface="Wingdings 3" panose="05040102010807070707" pitchFamily="18" charset="2"/>
            </a:pPr>
            <a:endParaRPr kumimoji="0" sz="1000" kern="1200" dirty="0">
              <a:latin typeface="+mn-lt"/>
              <a:ea typeface="+mn-ea"/>
              <a:cs typeface="+mn-cs"/>
            </a:endParaRPr>
          </a:p>
          <a:p>
            <a:pPr marR="0">
              <a:lnSpc>
                <a:spcPct val="80000"/>
              </a:lnSpc>
              <a:buSzPct val="68000"/>
              <a:buFont typeface="Wingdings 3" panose="05040102010807070707" pitchFamily="18" charset="2"/>
            </a:pPr>
            <a:r>
              <a:rPr kumimoji="0" sz="1000" kern="1200" dirty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	</a:t>
            </a:r>
            <a:endParaRPr kumimoji="0" sz="3000" kern="1200" dirty="0">
              <a:solidFill>
                <a:srgbClr val="105766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076" name="Rectangle 4"/>
          <p:cNvSpPr>
            <a:spLocks noGrp="1"/>
          </p:cNvSpPr>
          <p:nvPr>
            <p:ph idx="1"/>
          </p:nvPr>
        </p:nvSpPr>
        <p:spPr>
          <a:xfrm>
            <a:off x="457200" y="1481138"/>
            <a:ext cx="8229600" cy="3162300"/>
          </a:xfrm>
          <a:ln/>
        </p:spPr>
        <p:txBody>
          <a:bodyPr vert="horz" wrap="square" anchor="t" anchorCtr="0"/>
          <a:p>
            <a:pPr>
              <a:lnSpc>
                <a:spcPct val="90000"/>
              </a:lnSpc>
            </a:pPr>
            <a:r>
              <a:rPr lang="en-GB" altLang="x-none" sz="2800" dirty="0"/>
              <a:t>Introduction</a:t>
            </a:r>
            <a:endParaRPr lang="en-GB" altLang="x-none" sz="2800" dirty="0"/>
          </a:p>
          <a:p>
            <a:pPr>
              <a:lnSpc>
                <a:spcPct val="90000"/>
              </a:lnSpc>
            </a:pPr>
            <a:r>
              <a:rPr lang="en-GB" altLang="x-none" sz="2800" dirty="0"/>
              <a:t>Classification</a:t>
            </a:r>
            <a:endParaRPr lang="en-GB" altLang="x-none" sz="2800" dirty="0"/>
          </a:p>
          <a:p>
            <a:pPr>
              <a:lnSpc>
                <a:spcPct val="90000"/>
              </a:lnSpc>
            </a:pPr>
            <a:r>
              <a:rPr lang="en-GB" altLang="x-none" sz="2800" dirty="0"/>
              <a:t>Indications </a:t>
            </a:r>
            <a:endParaRPr lang="en-GB" altLang="x-none" sz="2800" dirty="0"/>
          </a:p>
          <a:p>
            <a:pPr>
              <a:lnSpc>
                <a:spcPct val="90000"/>
              </a:lnSpc>
            </a:pPr>
            <a:r>
              <a:rPr lang="en-GB" altLang="x-none" sz="2800" dirty="0"/>
              <a:t>Contraindications</a:t>
            </a:r>
            <a:endParaRPr lang="en-GB" altLang="x-none" sz="2800" dirty="0"/>
          </a:p>
          <a:p>
            <a:pPr>
              <a:lnSpc>
                <a:spcPct val="90000"/>
              </a:lnSpc>
            </a:pPr>
            <a:r>
              <a:rPr lang="en-GB" altLang="x-none" sz="2800" dirty="0"/>
              <a:t>Design of Appliances</a:t>
            </a:r>
            <a:endParaRPr lang="en-GB" altLang="x-none" sz="2800" dirty="0"/>
          </a:p>
          <a:p>
            <a:pPr>
              <a:lnSpc>
                <a:spcPct val="90000"/>
              </a:lnSpc>
            </a:pPr>
            <a:r>
              <a:rPr lang="en-GB" altLang="x-none" sz="2800" dirty="0"/>
              <a:t>Conclusion</a:t>
            </a:r>
            <a:endParaRPr lang="en-GB" altLang="x-none" sz="2800" dirty="0"/>
          </a:p>
          <a:p>
            <a:pPr>
              <a:lnSpc>
                <a:spcPct val="90000"/>
              </a:lnSpc>
              <a:buNone/>
            </a:pPr>
            <a:endParaRPr sz="2800" dirty="0"/>
          </a:p>
          <a:p>
            <a:pPr>
              <a:lnSpc>
                <a:spcPct val="90000"/>
              </a:lnSpc>
            </a:pPr>
            <a:endParaRPr lang="en-GB" altLang="x-none" sz="2800" dirty="0"/>
          </a:p>
        </p:txBody>
      </p:sp>
      <p:sp>
        <p:nvSpPr>
          <p:cNvPr id="13315" name="Slide Number Placeholder 5"/>
          <p:cNvSpPr txBox="1">
            <a:spLocks noGrp="1"/>
          </p:cNvSpPr>
          <p:nvPr>
            <p:ph type="sldNum" sz="quarter" idx="12"/>
          </p:nvPr>
        </p:nvSpPr>
        <p:spPr>
          <a:xfrm>
            <a:off x="8647113" y="6408738"/>
            <a:ext cx="366712" cy="365125"/>
          </a:xfrm>
          <a:noFill/>
          <a:ln>
            <a:noFill/>
          </a:ln>
        </p:spPr>
        <p:txBody>
          <a:bodyPr anchor="b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r" eaLnBrk="1" hangingPunct="1">
              <a:buNone/>
            </a:pPr>
            <a:fld id="{9A0DB2DC-4C9A-4742-B13C-FB6460FD3503}" type="slidenum">
              <a:rPr lang="en-US" sz="1000" dirty="0"/>
            </a:fld>
            <a:endParaRPr lang="en-US" sz="1000" dirty="0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title"/>
          </p:nvPr>
        </p:nvSpPr>
        <p:spPr>
          <a:noFill/>
          <a:ln>
            <a:noFill/>
          </a:ln>
          <a:effectLst/>
          <a:sp3d prstMaterial="plastic"/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GB" sz="4100" b="1" i="0" u="none" strike="noStrike" kern="1200" cap="none" spc="0" normalizeH="0" baseline="0" noProof="0">
                <a:ln>
                  <a:noFill/>
                </a:ln>
                <a:solidFill>
                  <a:srgbClr val="0000CC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CONTENTS</a:t>
            </a:r>
            <a:endParaRPr kumimoji="0" lang="en-US" sz="4100" b="1" i="0" u="none" strike="noStrike" kern="1200" cap="none" spc="0" normalizeH="0" baseline="0" noProof="0">
              <a:ln>
                <a:noFill/>
              </a:ln>
              <a:solidFill>
                <a:srgbClr val="0000CC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charRg st="0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76">
                                            <p:txEl>
                                              <p:charRg st="0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76">
                                            <p:txEl>
                                              <p:charRg st="0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3076">
                                            <p:txEl>
                                              <p:charRg st="0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charRg st="13" end="2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076">
                                            <p:txEl>
                                              <p:charRg st="13" end="2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076">
                                            <p:txEl>
                                              <p:charRg st="13" end="2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0" dur="1000"/>
                                        <p:tgtEl>
                                          <p:spTgt spid="3076">
                                            <p:txEl>
                                              <p:charRg st="13" end="2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charRg st="28" end="4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076">
                                            <p:txEl>
                                              <p:charRg st="28" end="4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076">
                                            <p:txEl>
                                              <p:charRg st="28" end="4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" dur="1000"/>
                                        <p:tgtEl>
                                          <p:spTgt spid="3076">
                                            <p:txEl>
                                              <p:charRg st="28" end="4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charRg st="41" end="5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076">
                                            <p:txEl>
                                              <p:charRg st="41" end="5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076">
                                            <p:txEl>
                                              <p:charRg st="41" end="5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2" dur="1000"/>
                                        <p:tgtEl>
                                          <p:spTgt spid="3076">
                                            <p:txEl>
                                              <p:charRg st="41" end="5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charRg st="59" end="8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076">
                                            <p:txEl>
                                              <p:charRg st="59" end="8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076">
                                            <p:txEl>
                                              <p:charRg st="59" end="8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8" dur="1000"/>
                                        <p:tgtEl>
                                          <p:spTgt spid="3076">
                                            <p:txEl>
                                              <p:charRg st="59" end="8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charRg st="80" end="9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076">
                                            <p:txEl>
                                              <p:charRg st="80" end="9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076">
                                            <p:txEl>
                                              <p:charRg st="80" end="9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4" dur="1000"/>
                                        <p:tgtEl>
                                          <p:spTgt spid="3076">
                                            <p:txEl>
                                              <p:charRg st="80" end="9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195" name="Rectangle 3"/>
          <p:cNvSpPr>
            <a:spLocks noGrp="1"/>
          </p:cNvSpPr>
          <p:nvPr>
            <p:ph idx="1"/>
          </p:nvPr>
        </p:nvSpPr>
        <p:spPr>
          <a:ln/>
        </p:spPr>
        <p:txBody>
          <a:bodyPr vert="horz" wrap="square" anchor="t" anchorCtr="0"/>
          <a:p>
            <a:pPr algn="just"/>
            <a:r>
              <a:rPr dirty="0"/>
              <a:t>Fixed functional appliances first appeared in the early 1900s, when </a:t>
            </a:r>
            <a:r>
              <a:rPr dirty="0">
                <a:solidFill>
                  <a:srgbClr val="0000FF"/>
                </a:solidFill>
              </a:rPr>
              <a:t>Emil Herbst</a:t>
            </a:r>
            <a:r>
              <a:rPr dirty="0"/>
              <a:t> in 1905 presented his system at the Berlin International Dental Congress. </a:t>
            </a:r>
            <a:endParaRPr dirty="0"/>
          </a:p>
          <a:p>
            <a:pPr algn="just"/>
            <a:endParaRPr lang="en-GB" altLang="x-none" dirty="0"/>
          </a:p>
          <a:p>
            <a:pPr algn="just"/>
            <a:r>
              <a:rPr lang="en-GB" altLang="x-none" dirty="0"/>
              <a:t>This device was one of the early attempts to produce mechanically a </a:t>
            </a:r>
            <a:r>
              <a:rPr lang="en-GB" altLang="x-none" dirty="0">
                <a:solidFill>
                  <a:srgbClr val="0000FF"/>
                </a:solidFill>
              </a:rPr>
              <a:t>“jumping of the bite”</a:t>
            </a:r>
            <a:r>
              <a:rPr lang="en-GB" altLang="x-none" dirty="0"/>
              <a:t>; an idea that had earlier been advocated by </a:t>
            </a:r>
            <a:r>
              <a:rPr lang="en-GB" altLang="x-none" dirty="0">
                <a:solidFill>
                  <a:srgbClr val="FF0000"/>
                </a:solidFill>
              </a:rPr>
              <a:t>Kingsley</a:t>
            </a:r>
            <a:r>
              <a:rPr lang="en-GB" altLang="x-none" dirty="0"/>
              <a:t>, among others.</a:t>
            </a:r>
            <a:endParaRPr dirty="0"/>
          </a:p>
          <a:p>
            <a:pPr algn="just"/>
            <a:endParaRPr dirty="0"/>
          </a:p>
        </p:txBody>
      </p:sp>
      <p:sp>
        <p:nvSpPr>
          <p:cNvPr id="14339" name="Slide Number Placeholder 5"/>
          <p:cNvSpPr txBox="1">
            <a:spLocks noGrp="1"/>
          </p:cNvSpPr>
          <p:nvPr>
            <p:ph type="sldNum" sz="quarter" idx="12"/>
          </p:nvPr>
        </p:nvSpPr>
        <p:spPr>
          <a:xfrm>
            <a:off x="8647113" y="6408738"/>
            <a:ext cx="366712" cy="365125"/>
          </a:xfrm>
          <a:noFill/>
          <a:ln>
            <a:noFill/>
          </a:ln>
        </p:spPr>
        <p:txBody>
          <a:bodyPr anchor="b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r" eaLnBrk="1" hangingPunct="1">
              <a:buNone/>
            </a:pPr>
            <a:fld id="{9A0DB2DC-4C9A-4742-B13C-FB6460FD3503}" type="slidenum">
              <a:rPr lang="en-US" sz="1000" dirty="0"/>
            </a:fld>
            <a:endParaRPr lang="en-US" sz="1000" dirty="0"/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noFill/>
          <a:ln>
            <a:noFill/>
          </a:ln>
          <a:effectLst/>
          <a:sp3d prstMaterial="plastic"/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GB" sz="6000" b="1" i="1" u="none" strike="noStrike" kern="1200" cap="none" spc="0" normalizeH="0" baseline="0" noProof="0">
                <a:ln>
                  <a:noFill/>
                </a:ln>
                <a:solidFill>
                  <a:srgbClr val="0000CC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Introduction</a:t>
            </a:r>
            <a:endParaRPr kumimoji="0" lang="en-US" sz="6000" b="1" i="1" u="none" strike="noStrike" kern="1200" cap="none" spc="0" normalizeH="0" baseline="0" noProof="0">
              <a:ln>
                <a:noFill/>
              </a:ln>
              <a:solidFill>
                <a:srgbClr val="0000CC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charRg st="0" end="15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195">
                                            <p:txEl>
                                              <p:charRg st="0" end="15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195">
                                            <p:txEl>
                                              <p:charRg st="0" end="15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"/>
                                        <p:tgtEl>
                                          <p:spTgt spid="8195">
                                            <p:txEl>
                                              <p:charRg st="0" end="15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charRg st="156" end="3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195">
                                            <p:txEl>
                                              <p:charRg st="156" end="3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195">
                                            <p:txEl>
                                              <p:charRg st="156" end="3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500"/>
                                        <p:tgtEl>
                                          <p:spTgt spid="8195">
                                            <p:txEl>
                                              <p:charRg st="156" end="3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81138"/>
            <a:ext cx="8229600" cy="4525963"/>
          </a:xfrm>
        </p:spPr>
        <p:txBody>
          <a:bodyPr vert="horz">
            <a:normAutofit lnSpcReduction="10000"/>
          </a:bodyPr>
          <a:lstStyle/>
          <a:p>
            <a:pPr marL="365760" marR="0" lvl="0" indent="-255905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Tx/>
              <a:buNone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a) 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Removable functional appliances – 		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Activator, 							Frankel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srgbClr val="CC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55905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Tx/>
              <a:buNone/>
              <a:defRPr/>
            </a:pP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srgbClr val="CC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55905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Tx/>
              <a:buNone/>
              <a:defRPr/>
            </a:pP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b) Semi-fixed functional appliances  -		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Denholtz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srgbClr val="CC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55905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Tx/>
              <a:buNone/>
              <a:defRPr/>
            </a:pP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						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55905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Tx/>
              <a:buNone/>
              <a:defRPr/>
            </a:pP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c) Fixed functional appliances – 	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Bass,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Jasper Jumper, 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			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Herbst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							MPA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                                           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55905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 panose="05040102010807070707"/>
              <a:buChar char=""/>
              <a:defRPr/>
            </a:pP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363" name="Slide Number Placeholder 5"/>
          <p:cNvSpPr txBox="1">
            <a:spLocks noGrp="1"/>
          </p:cNvSpPr>
          <p:nvPr>
            <p:ph type="sldNum" sz="quarter" idx="12"/>
          </p:nvPr>
        </p:nvSpPr>
        <p:spPr>
          <a:xfrm>
            <a:off x="8647113" y="6408738"/>
            <a:ext cx="366712" cy="365125"/>
          </a:xfrm>
          <a:noFill/>
          <a:ln>
            <a:noFill/>
          </a:ln>
        </p:spPr>
        <p:txBody>
          <a:bodyPr anchor="b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r" eaLnBrk="1" hangingPunct="1">
              <a:buNone/>
            </a:pPr>
            <a:fld id="{9A0DB2DC-4C9A-4742-B13C-FB6460FD3503}" type="slidenum">
              <a:rPr lang="en-US" sz="1000" dirty="0"/>
            </a:fld>
            <a:endParaRPr lang="en-US" sz="1000" dirty="0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title"/>
          </p:nvPr>
        </p:nvSpPr>
        <p:spPr>
          <a:noFill/>
          <a:ln>
            <a:noFill/>
          </a:ln>
          <a:effectLst/>
          <a:sp3d prstMaterial="plastic"/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Classifications</a:t>
            </a:r>
            <a:endParaRPr kumimoji="0" lang="en-US" sz="41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charRg st="0" end="6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099">
                                            <p:txEl>
                                              <p:charRg st="0" end="6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charRg st="66" end="1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099">
                                            <p:txEl>
                                              <p:charRg st="66" end="1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charRg st="117" end="12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099">
                                            <p:txEl>
                                              <p:charRg st="117" end="12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charRg st="126" end="26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4099">
                                            <p:txEl>
                                              <p:charRg st="126" end="26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386" name="Slide Number Placeholder 4"/>
          <p:cNvSpPr txBox="1"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noFill/>
          <a:ln>
            <a:noFill/>
          </a:ln>
        </p:spPr>
        <p:txBody>
          <a:bodyPr anchor="b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r" eaLnBrk="1" hangingPunct="1">
              <a:buNone/>
            </a:pPr>
            <a:fld id="{9A0DB2DC-4C9A-4742-B13C-FB6460FD3503}" type="slidenum">
              <a:rPr lang="en-US" sz="1000" dirty="0"/>
            </a:fld>
            <a:endParaRPr lang="en-US" sz="1000" dirty="0"/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title"/>
          </p:nvPr>
        </p:nvSpPr>
        <p:spPr>
          <a:noFill/>
          <a:ln>
            <a:noFill/>
          </a:ln>
          <a:effectLst/>
          <a:sp3d prstMaterial="plastic"/>
        </p:spPr>
        <p:txBody>
          <a:bodyPr vert="horz" rtlCol="0" anchor="ctr">
            <a:normAutofit fontScale="900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GB" sz="41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Classification Of Fixed Functional Appliances</a:t>
            </a:r>
            <a:endParaRPr kumimoji="0" lang="en-US" sz="41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147" name="Rectangle 3"/>
          <p:cNvSpPr>
            <a:spLocks noGrp="1"/>
          </p:cNvSpPr>
          <p:nvPr>
            <p:ph type="body" idx="4294967295"/>
          </p:nvPr>
        </p:nvSpPr>
        <p:spPr>
          <a:xfrm>
            <a:off x="914400" y="1628775"/>
            <a:ext cx="8229600" cy="4641850"/>
          </a:xfrm>
          <a:ln/>
        </p:spPr>
        <p:txBody>
          <a:bodyPr vert="horz" wrap="square" anchor="t" anchorCtr="0"/>
          <a:p>
            <a:pPr>
              <a:buFontTx/>
              <a:buNone/>
            </a:pPr>
            <a:r>
              <a:rPr dirty="0"/>
              <a:t>1) Flexible fixed functional appliances.</a:t>
            </a:r>
            <a:endParaRPr dirty="0"/>
          </a:p>
          <a:p>
            <a:pPr>
              <a:buFontTx/>
              <a:buNone/>
            </a:pPr>
            <a:r>
              <a:rPr dirty="0"/>
              <a:t>             eg. Jasper jumper</a:t>
            </a:r>
            <a:endParaRPr dirty="0"/>
          </a:p>
          <a:p>
            <a:pPr>
              <a:buFontTx/>
              <a:buNone/>
            </a:pPr>
            <a:r>
              <a:rPr dirty="0"/>
              <a:t>                   Churro jumper</a:t>
            </a:r>
            <a:endParaRPr dirty="0"/>
          </a:p>
          <a:p>
            <a:pPr>
              <a:buFontTx/>
              <a:buNone/>
            </a:pPr>
            <a:r>
              <a:rPr dirty="0"/>
              <a:t> 2)  Rigid fixed functional appliances</a:t>
            </a:r>
            <a:endParaRPr dirty="0"/>
          </a:p>
          <a:p>
            <a:pPr>
              <a:buFontTx/>
              <a:buNone/>
            </a:pPr>
            <a:r>
              <a:rPr dirty="0"/>
              <a:t>             eg. Herbst appliance</a:t>
            </a:r>
            <a:endParaRPr dirty="0"/>
          </a:p>
          <a:p>
            <a:pPr>
              <a:buFontTx/>
              <a:buNone/>
            </a:pPr>
            <a:r>
              <a:rPr dirty="0"/>
              <a:t> 3)  Hybrid fixed functional appliances</a:t>
            </a:r>
            <a:endParaRPr dirty="0"/>
          </a:p>
          <a:p>
            <a:pPr>
              <a:buFontTx/>
              <a:buNone/>
            </a:pPr>
            <a:r>
              <a:rPr dirty="0"/>
              <a:t>              eg. Eureka spring.</a:t>
            </a:r>
            <a:endParaRPr dirty="0"/>
          </a:p>
          <a:p>
            <a:pPr>
              <a:buFontTx/>
              <a:buNone/>
            </a:pP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charRg st="0" end="4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147">
                                            <p:txEl>
                                              <p:charRg st="0" end="4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charRg st="41" end="7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147">
                                            <p:txEl>
                                              <p:charRg st="41" end="7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charRg st="72" end="10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6147">
                                            <p:txEl>
                                              <p:charRg st="72" end="10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charRg st="105" end="14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6147">
                                            <p:txEl>
                                              <p:charRg st="105" end="14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charRg st="144" end="17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6147">
                                            <p:txEl>
                                              <p:charRg st="144" end="17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charRg st="178" end="2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6147">
                                            <p:txEl>
                                              <p:charRg st="178" end="2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charRg st="218" end="25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6147">
                                            <p:txEl>
                                              <p:charRg st="218" end="25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1507" name="Rectangle 3"/>
          <p:cNvSpPr>
            <a:spLocks noGrp="1"/>
          </p:cNvSpPr>
          <p:nvPr>
            <p:ph idx="1"/>
          </p:nvPr>
        </p:nvSpPr>
        <p:spPr>
          <a:xfrm>
            <a:off x="457200" y="333375"/>
            <a:ext cx="8229600" cy="5792788"/>
          </a:xfrm>
          <a:ln/>
        </p:spPr>
        <p:txBody>
          <a:bodyPr vert="horz" wrap="square" anchor="t" anchorCtr="0"/>
          <a:p>
            <a:pPr marL="609600" indent="-609600">
              <a:buFontTx/>
              <a:buAutoNum type="arabicPeriod"/>
            </a:pPr>
            <a:r>
              <a:rPr dirty="0"/>
              <a:t>Herbst Appliance </a:t>
            </a:r>
            <a:endParaRPr dirty="0"/>
          </a:p>
          <a:p>
            <a:pPr marL="609600" indent="-609600">
              <a:buFontTx/>
              <a:buAutoNum type="arabicPeriod"/>
            </a:pPr>
            <a:r>
              <a:rPr dirty="0"/>
              <a:t>Jasper Jumper </a:t>
            </a:r>
            <a:endParaRPr dirty="0"/>
          </a:p>
          <a:p>
            <a:pPr marL="609600" indent="-609600">
              <a:buFontTx/>
              <a:buAutoNum type="arabicPeriod"/>
            </a:pPr>
            <a:r>
              <a:rPr dirty="0"/>
              <a:t>Mandibular Protraction  Appliance (MPA)</a:t>
            </a:r>
            <a:endParaRPr dirty="0"/>
          </a:p>
          <a:p>
            <a:pPr marL="609600" indent="-609600">
              <a:buFontTx/>
              <a:buAutoNum type="arabicPeriod"/>
            </a:pPr>
            <a:r>
              <a:rPr lang="en-GB" altLang="x-none" dirty="0"/>
              <a:t>Mandibular Advancing Repositioning Splint (</a:t>
            </a:r>
            <a:r>
              <a:rPr dirty="0"/>
              <a:t>MARS) Appliance </a:t>
            </a:r>
            <a:endParaRPr dirty="0"/>
          </a:p>
          <a:p>
            <a:pPr marL="609600" indent="-609600">
              <a:buFontTx/>
              <a:buAutoNum type="arabicPeriod"/>
            </a:pPr>
            <a:r>
              <a:rPr dirty="0"/>
              <a:t>Adjustable Bite Corrector </a:t>
            </a:r>
            <a:endParaRPr dirty="0"/>
          </a:p>
          <a:p>
            <a:pPr marL="609600" indent="-609600">
              <a:buFontTx/>
              <a:buAutoNum type="arabicPeriod"/>
            </a:pPr>
            <a:r>
              <a:rPr dirty="0"/>
              <a:t>Churro Jumper </a:t>
            </a:r>
            <a:endParaRPr dirty="0"/>
          </a:p>
          <a:p>
            <a:pPr marL="609600" indent="-609600">
              <a:buFontTx/>
              <a:buAutoNum type="arabicPeriod"/>
            </a:pPr>
            <a:r>
              <a:rPr dirty="0"/>
              <a:t>Eureka Spring </a:t>
            </a:r>
            <a:endParaRPr dirty="0"/>
          </a:p>
          <a:p>
            <a:pPr marL="609600" indent="-609600">
              <a:buFontTx/>
              <a:buAutoNum type="arabicPeriod"/>
            </a:pPr>
            <a:r>
              <a:rPr dirty="0"/>
              <a:t>Rick-e –Nator </a:t>
            </a:r>
            <a:endParaRPr dirty="0"/>
          </a:p>
          <a:p>
            <a:pPr marL="609600" indent="-609600">
              <a:buFontTx/>
              <a:buAutoNum type="arabicPeriod"/>
            </a:pPr>
            <a:r>
              <a:rPr dirty="0"/>
              <a:t>The Klapper Super Spring</a:t>
            </a:r>
            <a:endParaRPr dirty="0"/>
          </a:p>
        </p:txBody>
      </p:sp>
      <p:sp>
        <p:nvSpPr>
          <p:cNvPr id="17411" name="Slide Number Placeholder 5"/>
          <p:cNvSpPr txBox="1">
            <a:spLocks noGrp="1"/>
          </p:cNvSpPr>
          <p:nvPr>
            <p:ph type="sldNum" sz="quarter" idx="12"/>
          </p:nvPr>
        </p:nvSpPr>
        <p:spPr>
          <a:xfrm>
            <a:off x="8647113" y="6408738"/>
            <a:ext cx="366712" cy="365125"/>
          </a:xfrm>
          <a:noFill/>
          <a:ln>
            <a:noFill/>
          </a:ln>
        </p:spPr>
        <p:txBody>
          <a:bodyPr anchor="b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r" eaLnBrk="1" hangingPunct="1">
              <a:buNone/>
            </a:pPr>
            <a:fld id="{9A0DB2DC-4C9A-4742-B13C-FB6460FD3503}" type="slidenum">
              <a:rPr lang="en-US" sz="1000" dirty="0"/>
            </a:fld>
            <a:endParaRPr 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charRg st="0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507">
                                            <p:txEl>
                                              <p:charRg st="0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charRg st="18" end="3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1507">
                                            <p:txEl>
                                              <p:charRg st="18" end="3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charRg st="33" end="7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1507">
                                            <p:txEl>
                                              <p:charRg st="33" end="7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charRg st="73" end="13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1507">
                                            <p:txEl>
                                              <p:charRg st="73" end="13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charRg st="133" end="16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1507">
                                            <p:txEl>
                                              <p:charRg st="133" end="16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charRg st="160" end="17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1507">
                                            <p:txEl>
                                              <p:charRg st="160" end="17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charRg st="175" end="19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1507">
                                            <p:txEl>
                                              <p:charRg st="175" end="19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charRg st="190" end="20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1507">
                                            <p:txEl>
                                              <p:charRg st="190" end="20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charRg st="205" end="23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1507">
                                            <p:txEl>
                                              <p:charRg st="205" end="23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2531" name="Rectangle 3"/>
          <p:cNvSpPr>
            <a:spLocks noGrp="1"/>
          </p:cNvSpPr>
          <p:nvPr>
            <p:ph idx="1"/>
          </p:nvPr>
        </p:nvSpPr>
        <p:spPr>
          <a:xfrm>
            <a:off x="457200" y="404813"/>
            <a:ext cx="8229600" cy="5721350"/>
          </a:xfrm>
          <a:ln/>
        </p:spPr>
        <p:txBody>
          <a:bodyPr vert="horz" wrap="square" anchor="t" anchorCtr="0"/>
          <a:p>
            <a:pPr marL="609600" indent="-609600">
              <a:lnSpc>
                <a:spcPct val="90000"/>
              </a:lnSpc>
              <a:buFontTx/>
              <a:buAutoNum type="arabicPeriod" startAt="10"/>
            </a:pPr>
            <a:r>
              <a:rPr dirty="0"/>
              <a:t>Bite Fixer </a:t>
            </a:r>
            <a:endParaRPr dirty="0"/>
          </a:p>
          <a:p>
            <a:pPr marL="609600" indent="-609600">
              <a:lnSpc>
                <a:spcPct val="90000"/>
              </a:lnSpc>
              <a:buFontTx/>
              <a:buAutoNum type="arabicPeriod" startAt="10"/>
            </a:pPr>
            <a:r>
              <a:rPr dirty="0"/>
              <a:t>Magnetic Telescopic Device </a:t>
            </a:r>
            <a:endParaRPr dirty="0"/>
          </a:p>
          <a:p>
            <a:pPr marL="609600" indent="-609600">
              <a:lnSpc>
                <a:spcPct val="90000"/>
              </a:lnSpc>
              <a:buFontTx/>
              <a:buAutoNum type="arabicPeriod" startAt="10"/>
            </a:pPr>
            <a:r>
              <a:rPr dirty="0"/>
              <a:t>Amoric Torsion Coils </a:t>
            </a:r>
            <a:endParaRPr dirty="0"/>
          </a:p>
          <a:p>
            <a:pPr marL="609600" indent="-609600">
              <a:lnSpc>
                <a:spcPct val="90000"/>
              </a:lnSpc>
              <a:buFontTx/>
              <a:buAutoNum type="arabicPeriod" startAt="10"/>
            </a:pPr>
            <a:r>
              <a:rPr dirty="0"/>
              <a:t>Scandee Tubular Jumper </a:t>
            </a:r>
            <a:endParaRPr dirty="0"/>
          </a:p>
          <a:p>
            <a:pPr marL="609600" indent="-609600">
              <a:lnSpc>
                <a:spcPct val="90000"/>
              </a:lnSpc>
              <a:buFontTx/>
              <a:buAutoNum type="arabicPeriod" startAt="10"/>
            </a:pPr>
            <a:r>
              <a:rPr dirty="0"/>
              <a:t>Universal Bite Jumper </a:t>
            </a:r>
            <a:endParaRPr dirty="0"/>
          </a:p>
          <a:p>
            <a:pPr marL="609600" indent="-609600">
              <a:lnSpc>
                <a:spcPct val="90000"/>
              </a:lnSpc>
              <a:buFontTx/>
              <a:buAutoNum type="arabicPeriod" startAt="10"/>
            </a:pPr>
            <a:r>
              <a:rPr dirty="0"/>
              <a:t>BioPedic Appliance </a:t>
            </a:r>
            <a:endParaRPr dirty="0"/>
          </a:p>
          <a:p>
            <a:pPr marL="609600" indent="-609600">
              <a:lnSpc>
                <a:spcPct val="90000"/>
              </a:lnSpc>
              <a:buFontTx/>
              <a:buAutoNum type="arabicPeriod" startAt="10"/>
            </a:pPr>
            <a:r>
              <a:rPr dirty="0"/>
              <a:t>Mandibular Anterior Repositioning Appliance </a:t>
            </a:r>
            <a:endParaRPr dirty="0"/>
          </a:p>
          <a:p>
            <a:pPr marL="609600" indent="-609600">
              <a:lnSpc>
                <a:spcPct val="90000"/>
              </a:lnSpc>
              <a:buFontTx/>
              <a:buAutoNum type="arabicPeriod" startAt="10"/>
            </a:pPr>
            <a:r>
              <a:rPr dirty="0"/>
              <a:t>Intraoral Snoring-Therapy (IST) Appliance  </a:t>
            </a:r>
            <a:endParaRPr dirty="0"/>
          </a:p>
          <a:p>
            <a:pPr marL="609600" indent="-609600">
              <a:lnSpc>
                <a:spcPct val="90000"/>
              </a:lnSpc>
              <a:buFontTx/>
              <a:buAutoNum type="arabicPeriod" startAt="10"/>
            </a:pPr>
            <a:r>
              <a:rPr dirty="0"/>
              <a:t>Ritto Appliance</a:t>
            </a:r>
            <a:endParaRPr dirty="0"/>
          </a:p>
          <a:p>
            <a:pPr marL="609600" indent="-609600">
              <a:lnSpc>
                <a:spcPct val="90000"/>
              </a:lnSpc>
              <a:buFontTx/>
              <a:buAutoNum type="arabicPeriod" startAt="10"/>
            </a:pPr>
            <a:r>
              <a:rPr lang="en-GB" altLang="x-none" dirty="0"/>
              <a:t>Twin Force Bite Corrector</a:t>
            </a:r>
            <a:endParaRPr dirty="0"/>
          </a:p>
          <a:p>
            <a:pPr marL="609600" indent="-609600">
              <a:lnSpc>
                <a:spcPct val="90000"/>
              </a:lnSpc>
              <a:buFont typeface="Wingdings 3" panose="05040102010807070707" pitchFamily="18" charset="2"/>
              <a:buAutoNum type="arabicPeriod" startAt="10"/>
            </a:pPr>
            <a:endParaRPr dirty="0"/>
          </a:p>
        </p:txBody>
      </p:sp>
      <p:sp>
        <p:nvSpPr>
          <p:cNvPr id="18435" name="Slide Number Placeholder 5"/>
          <p:cNvSpPr txBox="1">
            <a:spLocks noGrp="1"/>
          </p:cNvSpPr>
          <p:nvPr>
            <p:ph type="sldNum" sz="quarter" idx="12"/>
          </p:nvPr>
        </p:nvSpPr>
        <p:spPr>
          <a:xfrm>
            <a:off x="8647113" y="6408738"/>
            <a:ext cx="366712" cy="365125"/>
          </a:xfrm>
          <a:noFill/>
          <a:ln>
            <a:noFill/>
          </a:ln>
        </p:spPr>
        <p:txBody>
          <a:bodyPr anchor="b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r" eaLnBrk="1" hangingPunct="1">
              <a:buNone/>
            </a:pPr>
            <a:fld id="{9A0DB2DC-4C9A-4742-B13C-FB6460FD3503}" type="slidenum">
              <a:rPr lang="en-US" sz="1000" dirty="0"/>
            </a:fld>
            <a:endParaRPr 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charRg st="0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531">
                                            <p:txEl>
                                              <p:charRg st="0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charRg st="12" end="4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2531">
                                            <p:txEl>
                                              <p:charRg st="12" end="4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charRg st="40" end="6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2531">
                                            <p:txEl>
                                              <p:charRg st="40" end="6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charRg st="62" end="8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2531">
                                            <p:txEl>
                                              <p:charRg st="62" end="8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charRg st="86" end="10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2531">
                                            <p:txEl>
                                              <p:charRg st="86" end="10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charRg st="109" end="12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2531">
                                            <p:txEl>
                                              <p:charRg st="109" end="12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charRg st="129" end="17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2531">
                                            <p:txEl>
                                              <p:charRg st="129" end="17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charRg st="174" end="2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2531">
                                            <p:txEl>
                                              <p:charRg st="174" end="2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charRg st="218" end="23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2531">
                                            <p:txEl>
                                              <p:charRg st="218" end="23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charRg st="234" end="26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2531">
                                            <p:txEl>
                                              <p:charRg st="234" end="26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3555" name="Rectangle 3"/>
          <p:cNvSpPr>
            <a:spLocks noGrp="1"/>
          </p:cNvSpPr>
          <p:nvPr>
            <p:ph idx="1"/>
          </p:nvPr>
        </p:nvSpPr>
        <p:spPr>
          <a:xfrm>
            <a:off x="457200" y="1125538"/>
            <a:ext cx="8229600" cy="5000625"/>
          </a:xfrm>
          <a:ln/>
        </p:spPr>
        <p:txBody>
          <a:bodyPr vert="horz" wrap="square" anchor="t" anchorCtr="0"/>
          <a:p>
            <a:endParaRPr dirty="0"/>
          </a:p>
          <a:p>
            <a:pPr algn="just"/>
            <a:r>
              <a:rPr dirty="0"/>
              <a:t>It is used primarily in actively growing individuals with favorable facial growth patterns.</a:t>
            </a:r>
            <a:endParaRPr dirty="0"/>
          </a:p>
          <a:p>
            <a:pPr algn="just"/>
            <a:endParaRPr dirty="0"/>
          </a:p>
          <a:p>
            <a:pPr algn="just"/>
            <a:r>
              <a:rPr lang="en-GB" altLang="x-none" dirty="0"/>
              <a:t>Cl . II skeletal pattern with </a:t>
            </a:r>
            <a:r>
              <a:rPr lang="en-GB" altLang="x-none" dirty="0">
                <a:solidFill>
                  <a:srgbClr val="FF0000"/>
                </a:solidFill>
              </a:rPr>
              <a:t>mandibular deficiency</a:t>
            </a:r>
            <a:r>
              <a:rPr lang="en-GB" altLang="x-none" dirty="0"/>
              <a:t> </a:t>
            </a:r>
            <a:endParaRPr lang="en-GB" altLang="x-none" dirty="0"/>
          </a:p>
          <a:p>
            <a:pPr algn="just"/>
            <a:endParaRPr lang="en-GB" altLang="x-none" dirty="0"/>
          </a:p>
          <a:p>
            <a:pPr algn="just"/>
            <a:r>
              <a:rPr dirty="0">
                <a:solidFill>
                  <a:srgbClr val="FF0000"/>
                </a:solidFill>
              </a:rPr>
              <a:t>Lack</a:t>
            </a:r>
            <a:r>
              <a:rPr dirty="0"/>
              <a:t> of </a:t>
            </a:r>
            <a:r>
              <a:rPr dirty="0">
                <a:solidFill>
                  <a:srgbClr val="FF0000"/>
                </a:solidFill>
              </a:rPr>
              <a:t>vertical development</a:t>
            </a:r>
            <a:r>
              <a:rPr dirty="0"/>
              <a:t> in lower face height</a:t>
            </a:r>
            <a:endParaRPr dirty="0"/>
          </a:p>
        </p:txBody>
      </p:sp>
      <p:sp>
        <p:nvSpPr>
          <p:cNvPr id="19459" name="Slide Number Placeholder 5"/>
          <p:cNvSpPr txBox="1">
            <a:spLocks noGrp="1"/>
          </p:cNvSpPr>
          <p:nvPr>
            <p:ph type="sldNum" sz="quarter" idx="12"/>
          </p:nvPr>
        </p:nvSpPr>
        <p:spPr>
          <a:xfrm>
            <a:off x="8647113" y="6408738"/>
            <a:ext cx="366712" cy="365125"/>
          </a:xfrm>
          <a:noFill/>
          <a:ln>
            <a:noFill/>
          </a:ln>
        </p:spPr>
        <p:txBody>
          <a:bodyPr anchor="b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r" eaLnBrk="1" hangingPunct="1">
              <a:buNone/>
            </a:pPr>
            <a:fld id="{9A0DB2DC-4C9A-4742-B13C-FB6460FD3503}" type="slidenum">
              <a:rPr lang="en-US" sz="1000" dirty="0"/>
            </a:fld>
            <a:endParaRPr lang="en-US" sz="1000" dirty="0"/>
          </a:p>
        </p:txBody>
      </p:sp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904875"/>
            <a:ext cx="8229600" cy="868363"/>
          </a:xfrm>
          <a:noFill/>
          <a:ln>
            <a:noFill/>
          </a:ln>
          <a:effectLst/>
          <a:sp3d prstMaterial="plastic"/>
        </p:spPr>
        <p:txBody>
          <a:bodyPr vert="horz" rtlCol="0" anchor="ctr">
            <a:normAutofit fontScale="900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GB" sz="6600" b="1" i="1" u="none" strike="noStrike" kern="1200" cap="none" spc="0" normalizeH="0" baseline="0" noProof="0">
                <a:ln>
                  <a:noFill/>
                </a:ln>
                <a:solidFill>
                  <a:srgbClr val="0000CC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Indications</a:t>
            </a:r>
            <a:r>
              <a:rPr kumimoji="0" lang="en-GB" sz="6600" b="1" i="1" u="none" strike="noStrike" kern="1200" cap="none" spc="0" normalizeH="0" baseline="0" noProof="0">
                <a:ln>
                  <a:noFill/>
                </a:ln>
                <a:solidFill>
                  <a:srgbClr val="0000CC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Monotype Corsiva" panose="03010101010201010101" pitchFamily="66" charset="0"/>
                <a:ea typeface="+mj-ea"/>
                <a:cs typeface="+mj-cs"/>
              </a:rPr>
              <a:t> </a:t>
            </a:r>
            <a:br>
              <a:rPr kumimoji="0" lang="en-GB" sz="5400" b="1" i="1" u="none" strike="noStrike" kern="1200" cap="none" spc="0" normalizeH="0" baseline="0" noProof="0">
                <a:ln>
                  <a:noFill/>
                </a:ln>
                <a:solidFill>
                  <a:srgbClr val="0000CC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Monotype Corsiva" panose="03010101010201010101" pitchFamily="66" charset="0"/>
                <a:ea typeface="+mj-ea"/>
                <a:cs typeface="+mj-cs"/>
              </a:rPr>
            </a:br>
            <a:endParaRPr kumimoji="0" lang="en-US" sz="5400" b="1" i="1" u="none" strike="noStrike" kern="1200" cap="none" spc="0" normalizeH="0" baseline="0" noProof="0">
              <a:ln>
                <a:noFill/>
              </a:ln>
              <a:solidFill>
                <a:srgbClr val="0000CC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Monotype Corsiva" panose="03010101010201010101" pitchFamily="66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charRg st="1" end="9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3555">
                                            <p:txEl>
                                              <p:charRg st="1" end="9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555">
                                            <p:txEl>
                                              <p:charRg st="1" end="9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23555">
                                            <p:txEl>
                                              <p:charRg st="1" end="9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charRg st="94" end="14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3555">
                                            <p:txEl>
                                              <p:charRg st="94" end="14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3555">
                                            <p:txEl>
                                              <p:charRg st="94" end="14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23555">
                                            <p:txEl>
                                              <p:charRg st="94" end="14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charRg st="148" end="19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3555">
                                            <p:txEl>
                                              <p:charRg st="148" end="19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3555">
                                            <p:txEl>
                                              <p:charRg st="148" end="19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8" dur="1000"/>
                                        <p:tgtEl>
                                          <p:spTgt spid="23555">
                                            <p:txEl>
                                              <p:charRg st="148" end="19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5603" name="Rectangle 3"/>
          <p:cNvSpPr>
            <a:spLocks noGrp="1"/>
          </p:cNvSpPr>
          <p:nvPr>
            <p:ph idx="1"/>
          </p:nvPr>
        </p:nvSpPr>
        <p:spPr>
          <a:ln/>
        </p:spPr>
        <p:txBody>
          <a:bodyPr vert="horz" wrap="square" anchor="t" anchorCtr="0"/>
          <a:p>
            <a:pPr algn="just"/>
            <a:r>
              <a:rPr lang="en-GB" altLang="x-none" dirty="0"/>
              <a:t>Cl. II molar relationship</a:t>
            </a:r>
            <a:endParaRPr lang="en-GB" altLang="x-none" dirty="0"/>
          </a:p>
          <a:p>
            <a:pPr algn="just"/>
            <a:r>
              <a:rPr lang="en-GB" altLang="x-none" dirty="0">
                <a:solidFill>
                  <a:srgbClr val="0000FF"/>
                </a:solidFill>
              </a:rPr>
              <a:t>True</a:t>
            </a:r>
            <a:r>
              <a:rPr lang="en-GB" altLang="x-none" dirty="0"/>
              <a:t> deep over bite, with infraocclusion of the posterior segments</a:t>
            </a:r>
            <a:endParaRPr dirty="0"/>
          </a:p>
          <a:p>
            <a:pPr algn="just"/>
            <a:r>
              <a:rPr dirty="0"/>
              <a:t>The </a:t>
            </a:r>
            <a:r>
              <a:rPr dirty="0">
                <a:solidFill>
                  <a:srgbClr val="FF0000"/>
                </a:solidFill>
              </a:rPr>
              <a:t>mandibular incisor</a:t>
            </a:r>
            <a:r>
              <a:rPr dirty="0"/>
              <a:t> teeth should be positioned </a:t>
            </a:r>
            <a:r>
              <a:rPr dirty="0">
                <a:solidFill>
                  <a:srgbClr val="FF0000"/>
                </a:solidFill>
              </a:rPr>
              <a:t>upright</a:t>
            </a:r>
            <a:r>
              <a:rPr dirty="0"/>
              <a:t> over basal bone structures </a:t>
            </a:r>
            <a:endParaRPr dirty="0"/>
          </a:p>
          <a:p>
            <a:pPr algn="just"/>
            <a:r>
              <a:rPr dirty="0"/>
              <a:t>The maxillary and mandibular teeth should be well aligned</a:t>
            </a:r>
            <a:endParaRPr dirty="0"/>
          </a:p>
          <a:p>
            <a:endParaRPr dirty="0"/>
          </a:p>
        </p:txBody>
      </p:sp>
      <p:sp>
        <p:nvSpPr>
          <p:cNvPr id="20483" name="Slide Number Placeholder 5"/>
          <p:cNvSpPr txBox="1">
            <a:spLocks noGrp="1"/>
          </p:cNvSpPr>
          <p:nvPr>
            <p:ph type="sldNum" sz="quarter" idx="12"/>
          </p:nvPr>
        </p:nvSpPr>
        <p:spPr>
          <a:xfrm>
            <a:off x="8647113" y="6408738"/>
            <a:ext cx="366712" cy="365125"/>
          </a:xfrm>
          <a:noFill/>
          <a:ln>
            <a:noFill/>
          </a:ln>
        </p:spPr>
        <p:txBody>
          <a:bodyPr anchor="b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r" eaLnBrk="1" hangingPunct="1">
              <a:buNone/>
            </a:pPr>
            <a:fld id="{9A0DB2DC-4C9A-4742-B13C-FB6460FD3503}" type="slidenum">
              <a:rPr lang="en-US" sz="1000" dirty="0"/>
            </a:fld>
            <a:endParaRPr 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charRg st="0" end="2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603">
                                            <p:txEl>
                                              <p:charRg st="0" end="2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603">
                                            <p:txEl>
                                              <p:charRg st="0" end="2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charRg st="26" end="9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603">
                                            <p:txEl>
                                              <p:charRg st="26" end="9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603">
                                            <p:txEl>
                                              <p:charRg st="26" end="9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charRg st="93" end="17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603">
                                            <p:txEl>
                                              <p:charRg st="93" end="17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5603">
                                            <p:txEl>
                                              <p:charRg st="93" end="17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charRg st="179" end="23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5603">
                                            <p:txEl>
                                              <p:charRg st="179" end="23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5603">
                                            <p:txEl>
                                              <p:charRg st="179" end="23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6627" name="Rectangle 3"/>
          <p:cNvSpPr>
            <a:spLocks noGrp="1"/>
          </p:cNvSpPr>
          <p:nvPr>
            <p:ph idx="1"/>
          </p:nvPr>
        </p:nvSpPr>
        <p:spPr>
          <a:xfrm>
            <a:off x="457200" y="1268413"/>
            <a:ext cx="8229600" cy="4857750"/>
          </a:xfrm>
          <a:ln/>
        </p:spPr>
        <p:txBody>
          <a:bodyPr vert="horz" wrap="square" anchor="t" anchorCtr="0"/>
          <a:p>
            <a:pPr algn="just"/>
            <a:endParaRPr dirty="0"/>
          </a:p>
          <a:p>
            <a:pPr algn="just"/>
            <a:r>
              <a:rPr dirty="0"/>
              <a:t>Non-growing individuals </a:t>
            </a:r>
            <a:endParaRPr dirty="0"/>
          </a:p>
          <a:p>
            <a:pPr algn="just"/>
            <a:endParaRPr dirty="0"/>
          </a:p>
          <a:p>
            <a:pPr algn="just"/>
            <a:r>
              <a:rPr lang="en-GB" altLang="x-none" dirty="0"/>
              <a:t>Cl . II skeletal pattern with </a:t>
            </a:r>
            <a:r>
              <a:rPr lang="en-GB" altLang="x-none" dirty="0">
                <a:solidFill>
                  <a:srgbClr val="FF0000"/>
                </a:solidFill>
              </a:rPr>
              <a:t>maxillary excess</a:t>
            </a:r>
            <a:r>
              <a:rPr lang="en-GB" altLang="x-none" dirty="0"/>
              <a:t> </a:t>
            </a:r>
            <a:endParaRPr lang="en-GB" altLang="x-none" dirty="0"/>
          </a:p>
          <a:p>
            <a:pPr algn="just"/>
            <a:endParaRPr lang="en-GB" altLang="x-none" dirty="0"/>
          </a:p>
          <a:p>
            <a:pPr algn="just"/>
            <a:r>
              <a:rPr dirty="0"/>
              <a:t>Increased lower  anterior face height</a:t>
            </a:r>
            <a:endParaRPr dirty="0"/>
          </a:p>
          <a:p>
            <a:endParaRPr dirty="0"/>
          </a:p>
        </p:txBody>
      </p:sp>
      <p:sp>
        <p:nvSpPr>
          <p:cNvPr id="21507" name="Slide Number Placeholder 5"/>
          <p:cNvSpPr txBox="1">
            <a:spLocks noGrp="1"/>
          </p:cNvSpPr>
          <p:nvPr>
            <p:ph type="sldNum" sz="quarter" idx="12"/>
          </p:nvPr>
        </p:nvSpPr>
        <p:spPr>
          <a:xfrm>
            <a:off x="8647113" y="6408738"/>
            <a:ext cx="366712" cy="365125"/>
          </a:xfrm>
          <a:noFill/>
          <a:ln>
            <a:noFill/>
          </a:ln>
        </p:spPr>
        <p:txBody>
          <a:bodyPr anchor="b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r" eaLnBrk="1" hangingPunct="1">
              <a:buNone/>
            </a:pPr>
            <a:fld id="{9A0DB2DC-4C9A-4742-B13C-FB6460FD3503}" type="slidenum">
              <a:rPr lang="en-US" sz="1000" dirty="0"/>
            </a:fld>
            <a:endParaRPr lang="en-US" sz="1000" dirty="0"/>
          </a:p>
        </p:txBody>
      </p:sp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noFill/>
          <a:ln>
            <a:noFill/>
          </a:ln>
          <a:effectLst/>
          <a:sp3d prstMaterial="plastic"/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GB" sz="5400" b="1" i="1" u="none" strike="noStrike" kern="1200" cap="none" spc="0" normalizeH="0" baseline="0" noProof="0">
                <a:ln>
                  <a:noFill/>
                </a:ln>
                <a:solidFill>
                  <a:srgbClr val="0000CC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Contraindications</a:t>
            </a:r>
            <a:endParaRPr kumimoji="0" lang="en-US" sz="5400" b="1" i="1" u="none" strike="noStrike" kern="1200" cap="none" spc="0" normalizeH="0" baseline="0" noProof="0">
              <a:ln>
                <a:noFill/>
              </a:ln>
              <a:solidFill>
                <a:srgbClr val="0000CC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charRg st="1" end="2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6627">
                                            <p:txEl>
                                              <p:charRg st="1" end="2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627">
                                            <p:txEl>
                                              <p:charRg st="1" end="2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00" decel="100000" fill="hold"/>
                                        <p:tgtEl>
                                          <p:spTgt spid="26627">
                                            <p:txEl>
                                              <p:charRg st="1" end="2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charRg st="1" end="2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charRg st="27" end="7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6627">
                                            <p:txEl>
                                              <p:charRg st="27" end="7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6627">
                                            <p:txEl>
                                              <p:charRg st="27" end="7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900" decel="100000" fill="hold"/>
                                        <p:tgtEl>
                                          <p:spTgt spid="26627">
                                            <p:txEl>
                                              <p:charRg st="27" end="7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charRg st="27" end="7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charRg st="76" end="1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6627">
                                            <p:txEl>
                                              <p:charRg st="76" end="1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6627">
                                            <p:txEl>
                                              <p:charRg st="76" end="1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900" decel="100000" fill="hold"/>
                                        <p:tgtEl>
                                          <p:spTgt spid="26627">
                                            <p:txEl>
                                              <p:charRg st="76" end="1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charRg st="76" end="1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7651" name="Rectangle 3"/>
          <p:cNvSpPr>
            <a:spLocks noGrp="1"/>
          </p:cNvSpPr>
          <p:nvPr>
            <p:ph idx="1"/>
          </p:nvPr>
        </p:nvSpPr>
        <p:spPr>
          <a:xfrm>
            <a:off x="457200" y="549275"/>
            <a:ext cx="8229600" cy="5576888"/>
          </a:xfrm>
          <a:ln/>
        </p:spPr>
        <p:txBody>
          <a:bodyPr vert="horz" wrap="square" anchor="t" anchorCtr="0"/>
          <a:p>
            <a:pPr>
              <a:lnSpc>
                <a:spcPct val="130000"/>
              </a:lnSpc>
            </a:pPr>
            <a:r>
              <a:rPr lang="en-GB" altLang="x-none" dirty="0"/>
              <a:t>Cl. I molar relationship</a:t>
            </a:r>
            <a:endParaRPr lang="en-GB" altLang="x-none" dirty="0"/>
          </a:p>
          <a:p>
            <a:pPr algn="just">
              <a:lnSpc>
                <a:spcPct val="130000"/>
              </a:lnSpc>
            </a:pPr>
            <a:r>
              <a:rPr lang="en-GB" altLang="x-none" dirty="0"/>
              <a:t>Shallow over bite</a:t>
            </a:r>
            <a:endParaRPr lang="en-GB" altLang="x-none" dirty="0"/>
          </a:p>
          <a:p>
            <a:pPr algn="just">
              <a:lnSpc>
                <a:spcPct val="130000"/>
              </a:lnSpc>
            </a:pPr>
            <a:r>
              <a:rPr lang="en-GB" altLang="x-none" dirty="0"/>
              <a:t>Pseudo deep bite due to supra eruption of the anterior teeth (“Gummy” smile)</a:t>
            </a:r>
            <a:endParaRPr lang="en-GB" altLang="x-none" dirty="0"/>
          </a:p>
          <a:p>
            <a:pPr algn="just">
              <a:lnSpc>
                <a:spcPct val="130000"/>
              </a:lnSpc>
            </a:pPr>
            <a:r>
              <a:rPr lang="en-GB" altLang="x-none" dirty="0">
                <a:solidFill>
                  <a:srgbClr val="0000FF"/>
                </a:solidFill>
              </a:rPr>
              <a:t>Proclined mandibular anterior teeth</a:t>
            </a:r>
            <a:endParaRPr lang="en-GB" altLang="x-none" dirty="0">
              <a:solidFill>
                <a:srgbClr val="0000FF"/>
              </a:solidFill>
            </a:endParaRPr>
          </a:p>
          <a:p>
            <a:pPr algn="just">
              <a:lnSpc>
                <a:spcPct val="130000"/>
              </a:lnSpc>
            </a:pPr>
            <a:r>
              <a:rPr lang="en-GB" altLang="x-none" dirty="0"/>
              <a:t>Decreased overjet/ Retroclined maxillary anterior teeth</a:t>
            </a:r>
            <a:endParaRPr dirty="0"/>
          </a:p>
        </p:txBody>
      </p:sp>
      <p:sp>
        <p:nvSpPr>
          <p:cNvPr id="22531" name="Slide Number Placeholder 5"/>
          <p:cNvSpPr txBox="1">
            <a:spLocks noGrp="1"/>
          </p:cNvSpPr>
          <p:nvPr>
            <p:ph type="sldNum" sz="quarter" idx="12"/>
          </p:nvPr>
        </p:nvSpPr>
        <p:spPr>
          <a:xfrm>
            <a:off x="8647113" y="6408738"/>
            <a:ext cx="366712" cy="365125"/>
          </a:xfrm>
          <a:noFill/>
          <a:ln>
            <a:noFill/>
          </a:ln>
        </p:spPr>
        <p:txBody>
          <a:bodyPr anchor="b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r" eaLnBrk="1" hangingPunct="1">
              <a:buNone/>
            </a:pPr>
            <a:fld id="{9A0DB2DC-4C9A-4742-B13C-FB6460FD3503}" type="slidenum">
              <a:rPr lang="en-US" sz="1000" dirty="0"/>
            </a:fld>
            <a:endParaRPr 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charRg st="0" end="2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651">
                                            <p:txEl>
                                              <p:charRg st="0" end="2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651">
                                            <p:txEl>
                                              <p:charRg st="0" end="2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7651">
                                            <p:txEl>
                                              <p:charRg st="0" end="2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charRg st="0" end="2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charRg st="25" end="4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7651">
                                            <p:txEl>
                                              <p:charRg st="25" end="4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7651">
                                            <p:txEl>
                                              <p:charRg st="25" end="4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27651">
                                            <p:txEl>
                                              <p:charRg st="25" end="4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charRg st="25" end="4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charRg st="43" end="1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7651">
                                            <p:txEl>
                                              <p:charRg st="43" end="1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7651">
                                            <p:txEl>
                                              <p:charRg st="43" end="12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27651">
                                            <p:txEl>
                                              <p:charRg st="43" end="12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charRg st="43" end="12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charRg st="120" end="15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7651">
                                            <p:txEl>
                                              <p:charRg st="120" end="15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7651">
                                            <p:txEl>
                                              <p:charRg st="120" end="15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27651">
                                            <p:txEl>
                                              <p:charRg st="120" end="15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charRg st="120" end="15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charRg st="156" end="2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7651">
                                            <p:txEl>
                                              <p:charRg st="156" end="2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7651">
                                            <p:txEl>
                                              <p:charRg st="156" end="2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27651">
                                            <p:txEl>
                                              <p:charRg st="156" end="2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charRg st="156" end="2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4819" name="Rectangle 3"/>
          <p:cNvSpPr>
            <a:spLocks noGrp="1"/>
          </p:cNvSpPr>
          <p:nvPr>
            <p:ph idx="1"/>
          </p:nvPr>
        </p:nvSpPr>
        <p:spPr>
          <a:xfrm>
            <a:off x="457200" y="2071688"/>
            <a:ext cx="8229600" cy="3935412"/>
          </a:xfrm>
          <a:ln/>
        </p:spPr>
        <p:txBody>
          <a:bodyPr vert="horz" wrap="square" anchor="t" anchorCtr="0"/>
          <a:p>
            <a:r>
              <a:rPr lang="en-GB" altLang="x-none" dirty="0"/>
              <a:t>Herbst Appliance</a:t>
            </a:r>
            <a:endParaRPr lang="en-GB" altLang="x-none" dirty="0"/>
          </a:p>
          <a:p>
            <a:r>
              <a:rPr lang="en-GB" altLang="x-none" dirty="0"/>
              <a:t>Jasper Jumper</a:t>
            </a:r>
            <a:endParaRPr lang="en-GB" altLang="x-none" dirty="0"/>
          </a:p>
          <a:p>
            <a:r>
              <a:rPr lang="en-GB" altLang="x-none" dirty="0"/>
              <a:t>Mandibular Protraction Appliance</a:t>
            </a:r>
            <a:endParaRPr dirty="0"/>
          </a:p>
        </p:txBody>
      </p:sp>
      <p:sp>
        <p:nvSpPr>
          <p:cNvPr id="23555" name="Slide Number Placeholder 5"/>
          <p:cNvSpPr txBox="1">
            <a:spLocks noGrp="1"/>
          </p:cNvSpPr>
          <p:nvPr>
            <p:ph type="sldNum" sz="quarter" idx="12"/>
          </p:nvPr>
        </p:nvSpPr>
        <p:spPr>
          <a:xfrm>
            <a:off x="8647113" y="6408738"/>
            <a:ext cx="366712" cy="365125"/>
          </a:xfrm>
          <a:noFill/>
          <a:ln>
            <a:noFill/>
          </a:ln>
        </p:spPr>
        <p:txBody>
          <a:bodyPr anchor="b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r" eaLnBrk="1" hangingPunct="1">
              <a:buNone/>
            </a:pPr>
            <a:fld id="{9A0DB2DC-4C9A-4742-B13C-FB6460FD3503}" type="slidenum">
              <a:rPr lang="en-US" sz="1000" dirty="0"/>
            </a:fld>
            <a:endParaRPr lang="en-US" sz="1000" dirty="0"/>
          </a:p>
        </p:txBody>
      </p:sp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noFill/>
          <a:ln>
            <a:noFill/>
          </a:ln>
          <a:effectLst/>
          <a:sp3d prstMaterial="plastic"/>
        </p:spPr>
        <p:txBody>
          <a:bodyPr vert="horz" rtlCol="0" anchor="ctr">
            <a:normAutofit fontScale="900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GB" sz="5400" b="1" i="0" u="none" strike="noStrike" kern="1200" cap="none" spc="0" normalizeH="0" baseline="0" noProof="0">
                <a:ln>
                  <a:noFill/>
                </a:ln>
                <a:solidFill>
                  <a:srgbClr val="0000CC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Design Of The Appliances</a:t>
            </a:r>
            <a:endParaRPr kumimoji="0" lang="en-US" sz="5400" b="1" i="0" u="none" strike="noStrike" kern="1200" cap="none" spc="0" normalizeH="0" baseline="0" noProof="0">
              <a:ln>
                <a:noFill/>
              </a:ln>
              <a:solidFill>
                <a:srgbClr val="0000CC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4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charRg st="0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4819">
                                            <p:txEl>
                                              <p:charRg st="0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charRg st="17" end="3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4819">
                                            <p:txEl>
                                              <p:charRg st="17" end="3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charRg st="31" end="6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4819">
                                            <p:txEl>
                                              <p:charRg st="31" end="6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3795" name="Rectangle 3"/>
          <p:cNvSpPr>
            <a:spLocks noGrp="1"/>
          </p:cNvSpPr>
          <p:nvPr>
            <p:ph idx="1"/>
          </p:nvPr>
        </p:nvSpPr>
        <p:spPr>
          <a:ln/>
        </p:spPr>
        <p:txBody>
          <a:bodyPr vert="horz" wrap="square" anchor="t" anchorCtr="0"/>
          <a:p>
            <a:pPr algn="just"/>
            <a:r>
              <a:rPr dirty="0"/>
              <a:t>The appliance can be compared to an </a:t>
            </a:r>
            <a:r>
              <a:rPr dirty="0">
                <a:solidFill>
                  <a:srgbClr val="FF0000"/>
                </a:solidFill>
              </a:rPr>
              <a:t>artificial joint</a:t>
            </a:r>
            <a:r>
              <a:rPr dirty="0"/>
              <a:t> working between the maxilla and the mandible. </a:t>
            </a:r>
            <a:endParaRPr dirty="0"/>
          </a:p>
          <a:p>
            <a:pPr algn="just"/>
            <a:endParaRPr lang="en-GB" altLang="x-none" dirty="0"/>
          </a:p>
          <a:p>
            <a:pPr algn="just"/>
            <a:r>
              <a:rPr dirty="0"/>
              <a:t>A </a:t>
            </a:r>
            <a:r>
              <a:rPr dirty="0">
                <a:solidFill>
                  <a:srgbClr val="FF0000"/>
                </a:solidFill>
              </a:rPr>
              <a:t>bilateral telescope</a:t>
            </a:r>
            <a:r>
              <a:rPr dirty="0"/>
              <a:t> mechanism attached to orthodontic bands keeps the mandible mechanically in a continuous anterior jumped position </a:t>
            </a:r>
            <a:endParaRPr dirty="0"/>
          </a:p>
        </p:txBody>
      </p:sp>
      <p:sp>
        <p:nvSpPr>
          <p:cNvPr id="24579" name="Slide Number Placeholder 5"/>
          <p:cNvSpPr txBox="1">
            <a:spLocks noGrp="1"/>
          </p:cNvSpPr>
          <p:nvPr>
            <p:ph type="sldNum" sz="quarter" idx="12"/>
          </p:nvPr>
        </p:nvSpPr>
        <p:spPr>
          <a:xfrm>
            <a:off x="8647113" y="6408738"/>
            <a:ext cx="366712" cy="365125"/>
          </a:xfrm>
          <a:noFill/>
          <a:ln>
            <a:noFill/>
          </a:ln>
        </p:spPr>
        <p:txBody>
          <a:bodyPr anchor="b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r" eaLnBrk="1" hangingPunct="1">
              <a:buNone/>
            </a:pPr>
            <a:fld id="{9A0DB2DC-4C9A-4742-B13C-FB6460FD3503}" type="slidenum">
              <a:rPr lang="en-US" sz="1000" dirty="0"/>
            </a:fld>
            <a:endParaRPr lang="en-US" sz="1000" dirty="0"/>
          </a:p>
        </p:txBody>
      </p:sp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noFill/>
          <a:ln>
            <a:noFill/>
          </a:ln>
          <a:effectLst/>
          <a:sp3d prstMaterial="plastic"/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GB" sz="5400" b="1" i="0" u="none" strike="noStrike" kern="1200" cap="none" spc="0" normalizeH="0" baseline="0" noProof="0">
                <a:ln>
                  <a:noFill/>
                </a:ln>
                <a:solidFill>
                  <a:srgbClr val="0000CC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Herbst Appliance</a:t>
            </a:r>
            <a:endParaRPr kumimoji="0" lang="en-US" sz="5400" b="1" i="0" u="none" strike="noStrike" kern="1200" cap="none" spc="0" normalizeH="0" baseline="0" noProof="0">
              <a:ln>
                <a:noFill/>
              </a:ln>
              <a:solidFill>
                <a:srgbClr val="0000CC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charRg st="0" end="10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3795">
                                            <p:txEl>
                                              <p:charRg st="0" end="10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charRg st="101" end="23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3795">
                                            <p:txEl>
                                              <p:charRg st="101" end="23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9700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260350"/>
            <a:ext cx="8229600" cy="3525838"/>
          </a:xfrm>
        </p:spPr>
        <p:txBody>
          <a:bodyPr vert="horz">
            <a:normAutofit/>
          </a:bodyPr>
          <a:lstStyle/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Tx/>
              <a:buNone/>
              <a:defRPr/>
            </a:pP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Each telescopic device consists of 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Tx/>
              <a:buAutoNum type="arabicPeriod"/>
              <a:defRPr/>
            </a:pP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 tube ( upper)</a:t>
            </a:r>
            <a:endParaRPr kumimoji="0" lang="en-US" sz="2700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" panose="05000000000000000000" pitchFamily="2" charset="2"/>
              <a:buAutoNum type="arabicPeriod"/>
              <a:defRPr/>
            </a:pP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 plunger ( lower)</a:t>
            </a:r>
            <a:endParaRPr kumimoji="0" lang="en-US" sz="2700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" panose="05000000000000000000" pitchFamily="2" charset="2"/>
              <a:buAutoNum type="arabicPeriod"/>
              <a:defRPr/>
            </a:pP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Two pivots </a:t>
            </a:r>
            <a:endParaRPr kumimoji="0" lang="en-US" sz="2700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" panose="05000000000000000000" pitchFamily="2" charset="2"/>
              <a:buAutoNum type="arabicPeriod"/>
              <a:defRPr/>
            </a:pP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Two screws.</a:t>
            </a:r>
            <a:endParaRPr kumimoji="0" lang="en-US" sz="2700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5603" name="Slide Number Placeholder 6"/>
          <p:cNvSpPr txBox="1">
            <a:spLocks noGrp="1"/>
          </p:cNvSpPr>
          <p:nvPr>
            <p:ph type="sldNum" sz="quarter" idx="4"/>
          </p:nvPr>
        </p:nvSpPr>
        <p:spPr>
          <a:noFill/>
          <a:ln>
            <a:noFill/>
          </a:ln>
        </p:spPr>
        <p:txBody>
          <a:bodyPr anchor="b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r" eaLnBrk="1" hangingPunct="1">
              <a:buNone/>
            </a:pPr>
            <a:fld id="{9A0DB2DC-4C9A-4742-B13C-FB6460FD3503}" type="slidenum">
              <a:rPr lang="en-US" sz="1000" dirty="0"/>
            </a:fld>
            <a:endParaRPr lang="en-US" sz="1000" dirty="0"/>
          </a:p>
        </p:txBody>
      </p:sp>
      <p:pic>
        <p:nvPicPr>
          <p:cNvPr id="29698" name="Picture 2" descr="Ritto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9863" y="3336925"/>
            <a:ext cx="4038600" cy="29718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9701" name="Line 5"/>
          <p:cNvSpPr/>
          <p:nvPr/>
        </p:nvSpPr>
        <p:spPr>
          <a:xfrm flipH="1">
            <a:off x="6238875" y="4200525"/>
            <a:ext cx="1295400" cy="647700"/>
          </a:xfrm>
          <a:prstGeom prst="line">
            <a:avLst/>
          </a:prstGeom>
          <a:ln w="38100" cap="flat" cmpd="sng">
            <a:solidFill>
              <a:srgbClr val="FF0000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29702" name="Rectangle 6"/>
          <p:cNvSpPr/>
          <p:nvPr/>
        </p:nvSpPr>
        <p:spPr>
          <a:xfrm>
            <a:off x="7462838" y="3905250"/>
            <a:ext cx="1296987" cy="53022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</a:pPr>
            <a:r>
              <a:rPr sz="3200" i="1" dirty="0">
                <a:latin typeface="Monotype Corsiva" panose="03010101010201010101" pitchFamily="66" charset="0"/>
              </a:rPr>
              <a:t>Plunger</a:t>
            </a:r>
            <a:endParaRPr sz="3200" i="1" dirty="0">
              <a:latin typeface="Monotype Corsiva" panose="03010101010201010101" pitchFamily="66" charset="0"/>
            </a:endParaRPr>
          </a:p>
        </p:txBody>
      </p:sp>
      <p:sp>
        <p:nvSpPr>
          <p:cNvPr id="29703" name="Line 7"/>
          <p:cNvSpPr/>
          <p:nvPr/>
        </p:nvSpPr>
        <p:spPr>
          <a:xfrm flipH="1">
            <a:off x="5589588" y="5568950"/>
            <a:ext cx="1873250" cy="360363"/>
          </a:xfrm>
          <a:prstGeom prst="line">
            <a:avLst/>
          </a:prstGeom>
          <a:ln w="38100" cap="flat" cmpd="sng">
            <a:solidFill>
              <a:schemeClr val="bg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29704" name="Line 8"/>
          <p:cNvSpPr/>
          <p:nvPr/>
        </p:nvSpPr>
        <p:spPr>
          <a:xfrm flipH="1">
            <a:off x="6165850" y="5568950"/>
            <a:ext cx="1296988" cy="360363"/>
          </a:xfrm>
          <a:prstGeom prst="line">
            <a:avLst/>
          </a:prstGeom>
          <a:ln w="38100" cap="flat" cmpd="sng">
            <a:solidFill>
              <a:schemeClr val="bg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29705" name="Line 9"/>
          <p:cNvSpPr/>
          <p:nvPr/>
        </p:nvSpPr>
        <p:spPr>
          <a:xfrm>
            <a:off x="1485900" y="3984625"/>
            <a:ext cx="1728788" cy="144463"/>
          </a:xfrm>
          <a:prstGeom prst="line">
            <a:avLst/>
          </a:prstGeom>
          <a:ln w="38100" cap="flat" cmpd="sng">
            <a:solidFill>
              <a:srgbClr val="FFFF00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29706" name="Line 10"/>
          <p:cNvSpPr/>
          <p:nvPr/>
        </p:nvSpPr>
        <p:spPr>
          <a:xfrm>
            <a:off x="1485900" y="3984625"/>
            <a:ext cx="3049588" cy="41275"/>
          </a:xfrm>
          <a:prstGeom prst="line">
            <a:avLst/>
          </a:prstGeom>
          <a:ln w="38100" cap="flat" cmpd="sng">
            <a:solidFill>
              <a:srgbClr val="FFFF00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29712" name="Line 16"/>
          <p:cNvSpPr/>
          <p:nvPr/>
        </p:nvSpPr>
        <p:spPr>
          <a:xfrm>
            <a:off x="1773238" y="5711825"/>
            <a:ext cx="1657350" cy="0"/>
          </a:xfrm>
          <a:prstGeom prst="line">
            <a:avLst/>
          </a:prstGeom>
          <a:ln w="38100" cap="flat" cmpd="sng">
            <a:solidFill>
              <a:srgbClr val="3366FF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29713" name="Rectangle 17"/>
          <p:cNvSpPr/>
          <p:nvPr/>
        </p:nvSpPr>
        <p:spPr>
          <a:xfrm>
            <a:off x="693738" y="5429250"/>
            <a:ext cx="884237" cy="53022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</a:pPr>
            <a:r>
              <a:rPr lang="en-GB" altLang="x-none" sz="3200" i="1" dirty="0">
                <a:latin typeface="Monotype Corsiva" panose="03010101010201010101" pitchFamily="66" charset="0"/>
              </a:rPr>
              <a:t>Tube</a:t>
            </a:r>
            <a:endParaRPr sz="3200" i="1" dirty="0">
              <a:latin typeface="Monotype Corsiva" panose="03010101010201010101" pitchFamily="66" charset="0"/>
            </a:endParaRPr>
          </a:p>
        </p:txBody>
      </p:sp>
      <p:sp>
        <p:nvSpPr>
          <p:cNvPr id="29714" name="Rectangle 18"/>
          <p:cNvSpPr/>
          <p:nvPr/>
        </p:nvSpPr>
        <p:spPr>
          <a:xfrm>
            <a:off x="395288" y="3700463"/>
            <a:ext cx="1101725" cy="53022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</a:pPr>
            <a:r>
              <a:rPr sz="3200" i="1" dirty="0">
                <a:latin typeface="Monotype Corsiva" panose="03010101010201010101" pitchFamily="66" charset="0"/>
              </a:rPr>
              <a:t>Pivots</a:t>
            </a:r>
            <a:endParaRPr sz="3200" i="1" dirty="0">
              <a:latin typeface="Monotype Corsiva" panose="03010101010201010101" pitchFamily="66" charset="0"/>
            </a:endParaRPr>
          </a:p>
        </p:txBody>
      </p:sp>
      <p:sp>
        <p:nvSpPr>
          <p:cNvPr id="29715" name="Rectangle 19"/>
          <p:cNvSpPr/>
          <p:nvPr/>
        </p:nvSpPr>
        <p:spPr>
          <a:xfrm>
            <a:off x="7389813" y="5273675"/>
            <a:ext cx="1176337" cy="53022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</a:pPr>
            <a:r>
              <a:rPr sz="3200" i="1" dirty="0">
                <a:latin typeface="Monotype Corsiva" panose="03010101010201010101" pitchFamily="66" charset="0"/>
              </a:rPr>
              <a:t>Screws</a:t>
            </a:r>
            <a:endParaRPr sz="3200" i="1" dirty="0">
              <a:latin typeface="Monotype Corsiva" panose="03010101010201010101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>
                                            <p:txEl>
                                              <p:charRg st="0" end="3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9700">
                                            <p:txEl>
                                              <p:charRg st="0" end="3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>
                                            <p:txEl>
                                              <p:charRg st="36" end="5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9700">
                                            <p:txEl>
                                              <p:charRg st="36" end="5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9700">
                                            <p:txEl>
                                              <p:charRg st="36" end="5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7" dur="500"/>
                                        <p:tgtEl>
                                          <p:spTgt spid="29700">
                                            <p:txEl>
                                              <p:charRg st="36" end="5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97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97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3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9713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9713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500"/>
                                        <p:tgtEl>
                                          <p:spTgt spid="29713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>
                                            <p:txEl>
                                              <p:charRg st="52" end="7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9700">
                                            <p:txEl>
                                              <p:charRg st="52" end="7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9700">
                                            <p:txEl>
                                              <p:charRg st="52" end="7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4" dur="500"/>
                                        <p:tgtEl>
                                          <p:spTgt spid="29700">
                                            <p:txEl>
                                              <p:charRg st="52" end="7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97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97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>
                                            <p:txEl>
                                              <p:charRg st="0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9702">
                                            <p:txEl>
                                              <p:charRg st="0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9702">
                                            <p:txEl>
                                              <p:charRg st="0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4" dur="500"/>
                                        <p:tgtEl>
                                          <p:spTgt spid="29702">
                                            <p:txEl>
                                              <p:charRg st="0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>
                                            <p:txEl>
                                              <p:charRg st="71" end="8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9700">
                                            <p:txEl>
                                              <p:charRg st="71" end="8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9700">
                                            <p:txEl>
                                              <p:charRg st="71" end="8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1" dur="500"/>
                                        <p:tgtEl>
                                          <p:spTgt spid="29700">
                                            <p:txEl>
                                              <p:charRg st="71" end="8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97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97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97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97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4">
                                            <p:txEl>
                                              <p:charRg st="0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9714">
                                            <p:txEl>
                                              <p:charRg st="0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9714">
                                            <p:txEl>
                                              <p:charRg st="0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5" dur="500"/>
                                        <p:tgtEl>
                                          <p:spTgt spid="29714">
                                            <p:txEl>
                                              <p:charRg st="0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>
                                            <p:txEl>
                                              <p:charRg st="83" end="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9700">
                                            <p:txEl>
                                              <p:charRg st="83" end="9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9700">
                                            <p:txEl>
                                              <p:charRg st="83" end="9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2" dur="1000"/>
                                        <p:tgtEl>
                                          <p:spTgt spid="29700">
                                            <p:txEl>
                                              <p:charRg st="83" end="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97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97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97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97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00"/>
                            </p:stCondLst>
                            <p:childTnLst>
                              <p:par>
                                <p:cTn id="82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5">
                                            <p:txEl>
                                              <p:charRg st="0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9715">
                                            <p:txEl>
                                              <p:charRg st="0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9715">
                                            <p:txEl>
                                              <p:charRg st="0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6" dur="500"/>
                                        <p:tgtEl>
                                          <p:spTgt spid="29715">
                                            <p:txEl>
                                              <p:charRg st="0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1997" name="Picture 13" descr="Fixed Functional 003"/>
          <p:cNvPicPr>
            <a:picLocks noGrp="1" noChangeAspect="1"/>
          </p:cNvPicPr>
          <p:nvPr>
            <p:ph idx="1"/>
          </p:nvPr>
        </p:nvPicPr>
        <p:blipFill>
          <a:blip r:embed="rId1"/>
          <a:srcRect l="34322" t="6967" r="14822" b="67567"/>
          <a:stretch>
            <a:fillRect/>
          </a:stretch>
        </p:blipFill>
        <p:spPr>
          <a:xfrm>
            <a:off x="538163" y="258763"/>
            <a:ext cx="4537075" cy="2794000"/>
          </a:xfrm>
          <a:ln w="19050">
            <a:solidFill>
              <a:srgbClr val="FF6600">
                <a:alpha val="100000"/>
              </a:srgbClr>
            </a:solidFill>
            <a:miter/>
          </a:ln>
        </p:spPr>
      </p:pic>
      <p:sp>
        <p:nvSpPr>
          <p:cNvPr id="26627" name="Slide Number Placeholder 5"/>
          <p:cNvSpPr txBox="1">
            <a:spLocks noGrp="1"/>
          </p:cNvSpPr>
          <p:nvPr>
            <p:ph type="sldNum" sz="quarter" idx="12"/>
          </p:nvPr>
        </p:nvSpPr>
        <p:spPr>
          <a:xfrm>
            <a:off x="8647113" y="6408738"/>
            <a:ext cx="366712" cy="365125"/>
          </a:xfrm>
          <a:noFill/>
          <a:ln>
            <a:noFill/>
          </a:ln>
        </p:spPr>
        <p:txBody>
          <a:bodyPr anchor="b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r" eaLnBrk="1" hangingPunct="1">
              <a:buNone/>
            </a:pPr>
            <a:fld id="{9A0DB2DC-4C9A-4742-B13C-FB6460FD3503}" type="slidenum">
              <a:rPr lang="en-US" sz="1000" dirty="0"/>
            </a:fld>
            <a:endParaRPr lang="en-US" sz="1000" dirty="0"/>
          </a:p>
        </p:txBody>
      </p:sp>
      <p:pic>
        <p:nvPicPr>
          <p:cNvPr id="41990" name="Picture 6"/>
          <p:cNvPicPr>
            <a:picLocks noChangeAspect="1"/>
          </p:cNvPicPr>
          <p:nvPr/>
        </p:nvPicPr>
        <p:blipFill>
          <a:blip r:embed="rId2"/>
          <a:srcRect l="4799" t="25630" b="37656"/>
          <a:stretch>
            <a:fillRect/>
          </a:stretch>
        </p:blipFill>
        <p:spPr>
          <a:xfrm>
            <a:off x="4211638" y="3284538"/>
            <a:ext cx="3816350" cy="3011487"/>
          </a:xfrm>
          <a:prstGeom prst="rect">
            <a:avLst/>
          </a:prstGeom>
          <a:noFill/>
          <a:ln w="9525">
            <a:noFill/>
          </a:ln>
          <a:effectLst>
            <a:prstShdw prst="shdw13" dist="53882" dir="13499999">
              <a:schemeClr val="bg2">
                <a:alpha val="50000"/>
              </a:schemeClr>
            </a:prst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19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1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9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7650" name="Slide Number Placeholder 3"/>
          <p:cNvSpPr txBox="1">
            <a:spLocks noGrp="1"/>
          </p:cNvSpPr>
          <p:nvPr>
            <p:ph type="sldNum" sz="quarter" idx="12"/>
          </p:nvPr>
        </p:nvSpPr>
        <p:spPr>
          <a:xfrm>
            <a:off x="8647113" y="6408738"/>
            <a:ext cx="366712" cy="365125"/>
          </a:xfrm>
          <a:noFill/>
          <a:ln>
            <a:noFill/>
          </a:ln>
        </p:spPr>
        <p:txBody>
          <a:bodyPr anchor="b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r" eaLnBrk="1" hangingPunct="1">
              <a:buNone/>
            </a:pPr>
            <a:fld id="{9A0DB2DC-4C9A-4742-B13C-FB6460FD3503}" type="slidenum">
              <a:rPr lang="en-US" sz="1000" dirty="0"/>
            </a:fld>
            <a:endParaRPr lang="en-US" sz="1000" dirty="0"/>
          </a:p>
        </p:txBody>
      </p:sp>
      <p:pic>
        <p:nvPicPr>
          <p:cNvPr id="43013" name="Picture 5"/>
          <p:cNvPicPr>
            <a:picLocks noChangeAspect="1" noChangeArrowheads="1"/>
          </p:cNvPicPr>
          <p:nvPr/>
        </p:nvPicPr>
        <p:blipFill>
          <a:blip r:embed="rId1"/>
          <a:srcRect l="4323" t="63925" r="592"/>
          <a:stretch>
            <a:fillRect/>
          </a:stretch>
        </p:blipFill>
        <p:spPr bwMode="auto">
          <a:xfrm>
            <a:off x="2411413" y="1484313"/>
            <a:ext cx="4751388" cy="374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30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7891" name="Rectangle 3"/>
          <p:cNvSpPr>
            <a:spLocks noGrp="1"/>
          </p:cNvSpPr>
          <p:nvPr>
            <p:ph idx="1"/>
          </p:nvPr>
        </p:nvSpPr>
        <p:spPr>
          <a:xfrm>
            <a:off x="457200" y="404813"/>
            <a:ext cx="8229600" cy="5721350"/>
          </a:xfrm>
          <a:ln/>
        </p:spPr>
        <p:txBody>
          <a:bodyPr vert="horz" wrap="square" anchor="t" anchorCtr="0"/>
          <a:p>
            <a:endParaRPr dirty="0"/>
          </a:p>
          <a:p>
            <a:pPr algn="just"/>
            <a:r>
              <a:rPr dirty="0"/>
              <a:t>The pivot for the tube is usually soldered to the maxillary permanent first molar band, and the pivot for the plunger to the mandibular first premolar band.</a:t>
            </a:r>
            <a:endParaRPr dirty="0"/>
          </a:p>
          <a:p>
            <a:pPr algn="just"/>
            <a:endParaRPr dirty="0"/>
          </a:p>
          <a:p>
            <a:r>
              <a:rPr dirty="0"/>
              <a:t>The screws prevent the telescoping parts from slipping off the pivots. </a:t>
            </a:r>
            <a:endParaRPr dirty="0"/>
          </a:p>
          <a:p>
            <a:endParaRPr dirty="0"/>
          </a:p>
        </p:txBody>
      </p:sp>
      <p:sp>
        <p:nvSpPr>
          <p:cNvPr id="28675" name="Slide Number Placeholder 5"/>
          <p:cNvSpPr txBox="1">
            <a:spLocks noGrp="1"/>
          </p:cNvSpPr>
          <p:nvPr>
            <p:ph type="sldNum" sz="quarter" idx="12"/>
          </p:nvPr>
        </p:nvSpPr>
        <p:spPr>
          <a:xfrm>
            <a:off x="8647113" y="6408738"/>
            <a:ext cx="366712" cy="365125"/>
          </a:xfrm>
          <a:noFill/>
          <a:ln>
            <a:noFill/>
          </a:ln>
        </p:spPr>
        <p:txBody>
          <a:bodyPr anchor="b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r" eaLnBrk="1" hangingPunct="1">
              <a:buNone/>
            </a:pPr>
            <a:fld id="{9A0DB2DC-4C9A-4742-B13C-FB6460FD3503}" type="slidenum">
              <a:rPr lang="en-US" sz="1000" dirty="0"/>
            </a:fld>
            <a:endParaRPr 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charRg st="1" end="15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891">
                                            <p:txEl>
                                              <p:charRg st="1" end="15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891">
                                            <p:txEl>
                                              <p:charRg st="1" end="15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charRg st="159" end="23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7891">
                                            <p:txEl>
                                              <p:charRg st="159" end="23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7891">
                                            <p:txEl>
                                              <p:charRg st="159" end="23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0963" name="Rectangle 3"/>
          <p:cNvSpPr>
            <a:spLocks noGrp="1"/>
          </p:cNvSpPr>
          <p:nvPr>
            <p:ph idx="1"/>
          </p:nvPr>
        </p:nvSpPr>
        <p:spPr>
          <a:ln/>
        </p:spPr>
        <p:txBody>
          <a:bodyPr vert="horz" wrap="square" anchor="t" anchorCtr="0"/>
          <a:p>
            <a:r>
              <a:rPr dirty="0"/>
              <a:t>The length of the tube determines the amount of bite jumping. </a:t>
            </a:r>
            <a:endParaRPr dirty="0"/>
          </a:p>
          <a:p>
            <a:endParaRPr dirty="0"/>
          </a:p>
          <a:p>
            <a:r>
              <a:rPr dirty="0"/>
              <a:t>Usually the mandible is retained in an incisal end-to-end relationship.</a:t>
            </a:r>
            <a:endParaRPr dirty="0"/>
          </a:p>
          <a:p>
            <a:endParaRPr dirty="0"/>
          </a:p>
        </p:txBody>
      </p:sp>
      <p:sp>
        <p:nvSpPr>
          <p:cNvPr id="29699" name="Slide Number Placeholder 5"/>
          <p:cNvSpPr txBox="1">
            <a:spLocks noGrp="1"/>
          </p:cNvSpPr>
          <p:nvPr>
            <p:ph type="sldNum" sz="quarter" idx="12"/>
          </p:nvPr>
        </p:nvSpPr>
        <p:spPr>
          <a:xfrm>
            <a:off x="8647113" y="6408738"/>
            <a:ext cx="366712" cy="365125"/>
          </a:xfrm>
          <a:noFill/>
          <a:ln>
            <a:noFill/>
          </a:ln>
        </p:spPr>
        <p:txBody>
          <a:bodyPr anchor="b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r" eaLnBrk="1" hangingPunct="1">
              <a:buNone/>
            </a:pPr>
            <a:fld id="{9A0DB2DC-4C9A-4742-B13C-FB6460FD3503}" type="slidenum">
              <a:rPr lang="en-US" sz="1000" dirty="0"/>
            </a:fld>
            <a:endParaRPr 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charRg st="0" end="6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0963">
                                            <p:txEl>
                                              <p:charRg st="0" end="6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charRg st="64" end="13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0963">
                                            <p:txEl>
                                              <p:charRg st="64" end="13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8915" name="Rectangle 3"/>
          <p:cNvSpPr>
            <a:spLocks noGrp="1"/>
          </p:cNvSpPr>
          <p:nvPr>
            <p:ph idx="1"/>
          </p:nvPr>
        </p:nvSpPr>
        <p:spPr>
          <a:xfrm>
            <a:off x="457200" y="476250"/>
            <a:ext cx="8229600" cy="5649913"/>
          </a:xfrm>
          <a:ln/>
        </p:spPr>
        <p:txBody>
          <a:bodyPr vert="horz" wrap="square" anchor="t" anchorCtr="0"/>
          <a:p>
            <a:endParaRPr dirty="0"/>
          </a:p>
          <a:p>
            <a:pPr algn="just"/>
            <a:r>
              <a:rPr dirty="0"/>
              <a:t>The length of the plunger is kept at a maximum in order to prevent it from slipping out of the tube when the mouth is opened wide. </a:t>
            </a:r>
            <a:endParaRPr dirty="0">
              <a:solidFill>
                <a:srgbClr val="0000CC"/>
              </a:solidFill>
            </a:endParaRPr>
          </a:p>
          <a:p>
            <a:pPr algn="just"/>
            <a:endParaRPr dirty="0"/>
          </a:p>
          <a:p>
            <a:pPr algn="just"/>
            <a:r>
              <a:rPr dirty="0"/>
              <a:t>If the plunger is too long, however, it may protrude far behind the tube and injure the buccal mucosa distal to the maxillary permanent first molar. </a:t>
            </a:r>
            <a:endParaRPr dirty="0"/>
          </a:p>
          <a:p>
            <a:pPr algn="just"/>
            <a:endParaRPr dirty="0"/>
          </a:p>
        </p:txBody>
      </p:sp>
      <p:sp>
        <p:nvSpPr>
          <p:cNvPr id="30723" name="Slide Number Placeholder 5"/>
          <p:cNvSpPr txBox="1">
            <a:spLocks noGrp="1"/>
          </p:cNvSpPr>
          <p:nvPr>
            <p:ph type="sldNum" sz="quarter" idx="12"/>
          </p:nvPr>
        </p:nvSpPr>
        <p:spPr>
          <a:xfrm>
            <a:off x="8647113" y="6408738"/>
            <a:ext cx="366712" cy="365125"/>
          </a:xfrm>
          <a:noFill/>
          <a:ln>
            <a:noFill/>
          </a:ln>
        </p:spPr>
        <p:txBody>
          <a:bodyPr anchor="b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r" eaLnBrk="1" hangingPunct="1">
              <a:buNone/>
            </a:pPr>
            <a:fld id="{9A0DB2DC-4C9A-4742-B13C-FB6460FD3503}" type="slidenum">
              <a:rPr lang="en-US" sz="1000" dirty="0"/>
            </a:fld>
            <a:endParaRPr 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charRg st="1" end="13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8915">
                                            <p:txEl>
                                              <p:charRg st="1" end="13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charRg st="134" end="28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8915">
                                            <p:txEl>
                                              <p:charRg st="134" end="28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1746" name="Slide Number Placeholder 3"/>
          <p:cNvSpPr txBox="1">
            <a:spLocks noGrp="1"/>
          </p:cNvSpPr>
          <p:nvPr>
            <p:ph type="sldNum" sz="quarter" idx="12"/>
          </p:nvPr>
        </p:nvSpPr>
        <p:spPr>
          <a:xfrm>
            <a:off x="8647113" y="6408738"/>
            <a:ext cx="366712" cy="365125"/>
          </a:xfrm>
          <a:noFill/>
          <a:ln>
            <a:noFill/>
          </a:ln>
        </p:spPr>
        <p:txBody>
          <a:bodyPr anchor="b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r" eaLnBrk="1" hangingPunct="1">
              <a:buNone/>
            </a:pPr>
            <a:fld id="{9A0DB2DC-4C9A-4742-B13C-FB6460FD3503}" type="slidenum">
              <a:rPr lang="en-US" sz="1000" dirty="0"/>
            </a:fld>
            <a:endParaRPr lang="en-US" sz="1000" dirty="0"/>
          </a:p>
        </p:txBody>
      </p:sp>
      <p:pic>
        <p:nvPicPr>
          <p:cNvPr id="177156" name="Picture 4" descr="Fixed Functional 003"/>
          <p:cNvPicPr>
            <a:picLocks noChangeAspect="1"/>
          </p:cNvPicPr>
          <p:nvPr/>
        </p:nvPicPr>
        <p:blipFill>
          <a:blip r:embed="rId1"/>
          <a:srcRect l="22186" t="64328" r="47244" b="4820"/>
          <a:stretch>
            <a:fillRect/>
          </a:stretch>
        </p:blipFill>
        <p:spPr>
          <a:xfrm>
            <a:off x="2762250" y="1052513"/>
            <a:ext cx="3538538" cy="4392612"/>
          </a:xfrm>
          <a:prstGeom prst="rect">
            <a:avLst/>
          </a:prstGeom>
          <a:noFill/>
          <a:ln w="28575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77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8131" name="Rectangle 3"/>
          <p:cNvSpPr>
            <a:spLocks noGrp="1"/>
          </p:cNvSpPr>
          <p:nvPr>
            <p:ph idx="1"/>
          </p:nvPr>
        </p:nvSpPr>
        <p:spPr>
          <a:xfrm>
            <a:off x="457200" y="765175"/>
            <a:ext cx="8229600" cy="5360988"/>
          </a:xfrm>
          <a:ln/>
        </p:spPr>
        <p:txBody>
          <a:bodyPr vert="horz" wrap="square" anchor="t" anchorCtr="0"/>
          <a:p>
            <a:pPr algn="just"/>
            <a:endParaRPr dirty="0"/>
          </a:p>
          <a:p>
            <a:pPr algn="just"/>
            <a:r>
              <a:rPr dirty="0"/>
              <a:t>The mechanism permits vertical opening movements and, when properly constructed, also lateral movements of the mandible.</a:t>
            </a:r>
            <a:endParaRPr dirty="0"/>
          </a:p>
          <a:p>
            <a:pPr algn="just"/>
            <a:endParaRPr dirty="0"/>
          </a:p>
          <a:p>
            <a:pPr algn="just"/>
            <a:r>
              <a:rPr lang="en-GB" altLang="x-none" dirty="0"/>
              <a:t>The pivot openings for the tube and plunger should be </a:t>
            </a:r>
            <a:r>
              <a:rPr lang="en-GB" altLang="x-none" dirty="0">
                <a:solidFill>
                  <a:srgbClr val="FF0000"/>
                </a:solidFill>
              </a:rPr>
              <a:t>wide enough</a:t>
            </a:r>
            <a:r>
              <a:rPr lang="en-GB" altLang="x-none" dirty="0"/>
              <a:t> to provide a loose fit of the telescoping parts at their points of attachment. This increases the </a:t>
            </a:r>
            <a:r>
              <a:rPr lang="en-GB" altLang="x-none" dirty="0">
                <a:solidFill>
                  <a:srgbClr val="0000FF"/>
                </a:solidFill>
              </a:rPr>
              <a:t>lateral movement</a:t>
            </a:r>
            <a:r>
              <a:rPr lang="en-GB" altLang="x-none" dirty="0"/>
              <a:t> capacity of the lower jaw.</a:t>
            </a:r>
            <a:endParaRPr dirty="0"/>
          </a:p>
          <a:p>
            <a:endParaRPr dirty="0"/>
          </a:p>
        </p:txBody>
      </p:sp>
      <p:sp>
        <p:nvSpPr>
          <p:cNvPr id="32771" name="Slide Number Placeholder 5"/>
          <p:cNvSpPr txBox="1">
            <a:spLocks noGrp="1"/>
          </p:cNvSpPr>
          <p:nvPr>
            <p:ph type="sldNum" sz="quarter" idx="12"/>
          </p:nvPr>
        </p:nvSpPr>
        <p:spPr>
          <a:xfrm>
            <a:off x="8647113" y="6408738"/>
            <a:ext cx="366712" cy="365125"/>
          </a:xfrm>
          <a:noFill/>
          <a:ln>
            <a:noFill/>
          </a:ln>
        </p:spPr>
        <p:txBody>
          <a:bodyPr anchor="b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r" eaLnBrk="1" hangingPunct="1">
              <a:buNone/>
            </a:pPr>
            <a:fld id="{9A0DB2DC-4C9A-4742-B13C-FB6460FD3503}" type="slidenum">
              <a:rPr lang="en-US" sz="1000" dirty="0"/>
            </a:fld>
            <a:endParaRPr 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charRg st="1" end="1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8131">
                                            <p:txEl>
                                              <p:charRg st="1" end="12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charRg st="123" end="33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8131">
                                            <p:txEl>
                                              <p:charRg st="123" end="33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7107" name="Rectangle 3"/>
          <p:cNvSpPr>
            <a:spLocks noGrp="1" noChangeArrowheads="1"/>
          </p:cNvSpPr>
          <p:nvPr>
            <p:ph idx="1"/>
          </p:nvPr>
        </p:nvSpPr>
        <p:spPr>
          <a:xfrm>
            <a:off x="446088" y="622300"/>
            <a:ext cx="8229600" cy="5759450"/>
          </a:xfrm>
        </p:spPr>
        <p:txBody>
          <a:bodyPr vert="horz">
            <a:normAutofit/>
          </a:bodyPr>
          <a:lstStyle/>
          <a:p>
            <a:pPr marL="365760" marR="0" lvl="0" indent="-255905" algn="just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Tx/>
              <a:buNone/>
              <a:defRPr/>
            </a:pPr>
            <a:r>
              <a:rPr kumimoji="0" lang="en-GB" sz="27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There are a number of modifications/ variations to the original </a:t>
            </a:r>
            <a:r>
              <a:rPr kumimoji="0" lang="en-GB" sz="27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Herbst</a:t>
            </a:r>
            <a:r>
              <a:rPr kumimoji="0" lang="en-GB" sz="27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design, which would include the following:</a:t>
            </a:r>
            <a:endParaRPr kumimoji="0" lang="en-GB" sz="27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55905" algn="just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 panose="05040102010807070707"/>
              <a:buChar char=""/>
              <a:defRPr/>
            </a:pPr>
            <a:r>
              <a:rPr kumimoji="0" lang="en-GB" sz="27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Cast splint </a:t>
            </a:r>
            <a:r>
              <a:rPr kumimoji="0" lang="en-GB" sz="27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Herbst</a:t>
            </a:r>
            <a:endParaRPr kumimoji="0" lang="en-GB" sz="27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55905" algn="just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 panose="05040102010807070707"/>
              <a:buChar char=""/>
              <a:defRPr/>
            </a:pPr>
            <a:r>
              <a:rPr kumimoji="0" lang="en-GB" sz="27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Stainless steel crown </a:t>
            </a:r>
            <a:r>
              <a:rPr kumimoji="0" lang="en-GB" sz="27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Herbst</a:t>
            </a:r>
            <a:endParaRPr kumimoji="0" lang="en-GB" sz="27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55905" algn="just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 panose="05040102010807070707"/>
              <a:buChar char=""/>
              <a:defRPr/>
            </a:pPr>
            <a:r>
              <a:rPr kumimoji="0" lang="en-GB" sz="27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Acrylic splint </a:t>
            </a:r>
            <a:r>
              <a:rPr kumimoji="0" lang="en-GB" sz="27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herbst</a:t>
            </a:r>
            <a:endParaRPr kumimoji="0" lang="en-GB" sz="27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55905" algn="just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 panose="05040102010807070707"/>
              <a:buChar char=""/>
              <a:defRPr/>
            </a:pP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Cantilevered Bite Jumper 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55905" algn="just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 panose="05040102010807070707"/>
              <a:buChar char=""/>
              <a:defRPr/>
            </a:pP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MALU –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Mandibular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Advancement Locking Unit 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55905" algn="just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 panose="05040102010807070707"/>
              <a:buChar char=""/>
              <a:defRPr/>
            </a:pP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Flip-Lock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Herbst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Appliance 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55905" algn="just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 panose="05040102010807070707"/>
              <a:buChar char=""/>
              <a:defRPr/>
            </a:pP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Ventral Telescope 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3795" name="Slide Number Placeholder 5"/>
          <p:cNvSpPr txBox="1">
            <a:spLocks noGrp="1"/>
          </p:cNvSpPr>
          <p:nvPr>
            <p:ph type="sldNum" sz="quarter" idx="12"/>
          </p:nvPr>
        </p:nvSpPr>
        <p:spPr>
          <a:xfrm>
            <a:off x="8647113" y="6408738"/>
            <a:ext cx="366712" cy="365125"/>
          </a:xfrm>
          <a:noFill/>
          <a:ln>
            <a:noFill/>
          </a:ln>
        </p:spPr>
        <p:txBody>
          <a:bodyPr anchor="b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r" eaLnBrk="1" hangingPunct="1">
              <a:buNone/>
            </a:pPr>
            <a:fld id="{9A0DB2DC-4C9A-4742-B13C-FB6460FD3503}" type="slidenum">
              <a:rPr lang="en-US" sz="1000" dirty="0"/>
            </a:fld>
            <a:endParaRPr 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charRg st="0" end="1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7107">
                                            <p:txEl>
                                              <p:charRg st="0" end="1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charRg st="114" end="13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47107">
                                            <p:txEl>
                                              <p:charRg st="114" end="13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charRg st="133" end="16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7107">
                                            <p:txEl>
                                              <p:charRg st="133" end="16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charRg st="162" end="18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47107">
                                            <p:txEl>
                                              <p:charRg st="162" end="18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charRg st="184" end="2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47107">
                                            <p:txEl>
                                              <p:charRg st="184" end="2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charRg st="210" end="25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7107">
                                            <p:txEl>
                                              <p:charRg st="210" end="25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charRg st="254" end="28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47107">
                                            <p:txEl>
                                              <p:charRg st="254" end="28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charRg st="282" end="30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47107">
                                            <p:txEl>
                                              <p:charRg st="282" end="30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9158" name="Rectangle 6"/>
          <p:cNvSpPr>
            <a:spLocks noGrp="1"/>
          </p:cNvSpPr>
          <p:nvPr>
            <p:ph idx="1"/>
          </p:nvPr>
        </p:nvSpPr>
        <p:spPr>
          <a:ln/>
        </p:spPr>
        <p:txBody>
          <a:bodyPr vert="horz" wrap="square" anchor="t" anchorCtr="0"/>
          <a:p>
            <a:pPr>
              <a:buFontTx/>
              <a:buNone/>
            </a:pPr>
            <a:r>
              <a:rPr dirty="0"/>
              <a:t>The system is composed of two parts</a:t>
            </a:r>
            <a:endParaRPr dirty="0"/>
          </a:p>
          <a:p>
            <a:pPr>
              <a:buFont typeface="Wingdings 3" panose="05040102010807070707" pitchFamily="18" charset="2"/>
              <a:buChar char=""/>
            </a:pPr>
            <a:endParaRPr dirty="0"/>
          </a:p>
          <a:p>
            <a:pPr>
              <a:buFont typeface="Wingdings 3" panose="05040102010807070707" pitchFamily="18" charset="2"/>
              <a:buChar char=""/>
            </a:pPr>
            <a:r>
              <a:rPr dirty="0"/>
              <a:t>The Force Module and </a:t>
            </a:r>
            <a:endParaRPr dirty="0"/>
          </a:p>
          <a:p>
            <a:pPr>
              <a:buFont typeface="Wingdings 3" panose="05040102010807070707" pitchFamily="18" charset="2"/>
              <a:buChar char=""/>
            </a:pPr>
            <a:endParaRPr dirty="0"/>
          </a:p>
          <a:p>
            <a:pPr>
              <a:buFont typeface="Wingdings 3" panose="05040102010807070707" pitchFamily="18" charset="2"/>
              <a:buChar char=""/>
            </a:pPr>
            <a:r>
              <a:rPr dirty="0"/>
              <a:t>The Anchor Units.</a:t>
            </a:r>
            <a:endParaRPr dirty="0"/>
          </a:p>
        </p:txBody>
      </p:sp>
      <p:sp>
        <p:nvSpPr>
          <p:cNvPr id="34819" name="Slide Number Placeholder 5"/>
          <p:cNvSpPr txBox="1">
            <a:spLocks noGrp="1"/>
          </p:cNvSpPr>
          <p:nvPr>
            <p:ph type="sldNum" sz="quarter" idx="12"/>
          </p:nvPr>
        </p:nvSpPr>
        <p:spPr>
          <a:xfrm>
            <a:off x="8647113" y="6408738"/>
            <a:ext cx="366712" cy="365125"/>
          </a:xfrm>
          <a:noFill/>
          <a:ln>
            <a:noFill/>
          </a:ln>
        </p:spPr>
        <p:txBody>
          <a:bodyPr anchor="b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r" eaLnBrk="1" hangingPunct="1">
              <a:buNone/>
            </a:pPr>
            <a:fld id="{9A0DB2DC-4C9A-4742-B13C-FB6460FD3503}" type="slidenum">
              <a:rPr lang="en-US" sz="1000" dirty="0"/>
            </a:fld>
            <a:endParaRPr lang="en-US" sz="1000" dirty="0"/>
          </a:p>
        </p:txBody>
      </p:sp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noFill/>
          <a:ln>
            <a:noFill/>
          </a:ln>
          <a:effectLst/>
          <a:sp3d prstMaterial="plastic"/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GB" sz="6000" b="1" i="0" u="none" strike="noStrike" kern="1200" cap="none" spc="0" normalizeH="0" baseline="0" noProof="0">
                <a:ln>
                  <a:noFill/>
                </a:ln>
                <a:solidFill>
                  <a:srgbClr val="0000CC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Jasper Jumper</a:t>
            </a:r>
            <a:endParaRPr kumimoji="0" lang="en-US" sz="6000" b="1" i="0" u="none" strike="noStrike" kern="1200" cap="none" spc="0" normalizeH="0" baseline="0" noProof="0">
              <a:ln>
                <a:noFill/>
              </a:ln>
              <a:solidFill>
                <a:srgbClr val="0000CC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9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8">
                                            <p:txEl>
                                              <p:charRg st="0" end="3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9158">
                                            <p:txEl>
                                              <p:charRg st="0" end="3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9158">
                                            <p:txEl>
                                              <p:charRg st="0" end="3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500"/>
                                        <p:tgtEl>
                                          <p:spTgt spid="49158">
                                            <p:txEl>
                                              <p:charRg st="0" end="3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8">
                                            <p:txEl>
                                              <p:charRg st="37" end="5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49158">
                                            <p:txEl>
                                              <p:charRg st="37" end="5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8">
                                            <p:txEl>
                                              <p:charRg st="60" end="7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9158">
                                            <p:txEl>
                                              <p:charRg st="60" end="7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017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620713"/>
            <a:ext cx="8229600" cy="2185988"/>
          </a:xfrm>
        </p:spPr>
        <p:txBody>
          <a:bodyPr vert="horz">
            <a:normAutofit lnSpcReduction="10000"/>
          </a:bodyPr>
          <a:lstStyle/>
          <a:p>
            <a:pPr marL="365760" marR="0" lvl="0" indent="-255905" algn="just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Tx/>
              <a:buNone/>
              <a:defRPr/>
            </a:pPr>
            <a:r>
              <a:rPr kumimoji="0" lang="en-US" sz="3600" b="1" i="0" u="sng" strike="noStrike" kern="1200" cap="none" spc="0" normalizeH="0" baseline="0" noProof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force module</a:t>
            </a:r>
            <a:r>
              <a:rPr kumimoji="0" lang="en-US" sz="27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is constructed of a </a:t>
            </a:r>
            <a:r>
              <a:rPr kumimoji="0" lang="en-US" sz="27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stainless steel coil</a:t>
            </a:r>
            <a:r>
              <a:rPr kumimoji="0" lang="en-US" sz="27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or </a:t>
            </a:r>
            <a:r>
              <a:rPr kumimoji="0" lang="en-US" sz="27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spring</a:t>
            </a:r>
            <a:r>
              <a:rPr kumimoji="0" lang="en-US" sz="27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that is attached at both ends to stainless steel endcaps, in which </a:t>
            </a:r>
            <a:r>
              <a:rPr kumimoji="0" lang="en-US" sz="2700" b="0" i="0" u="none" strike="noStrike" kern="1200" cap="none" spc="0" normalizeH="0" baseline="0" noProof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holes</a:t>
            </a:r>
            <a:r>
              <a:rPr kumimoji="0" lang="en-US" sz="27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have been drilled in the flanges to accommodate the anchoring unit. </a:t>
            </a:r>
            <a:endParaRPr kumimoji="0" lang="en-US" sz="27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5843" name="Slide Number Placeholder 6"/>
          <p:cNvSpPr txBox="1">
            <a:spLocks noGrp="1"/>
          </p:cNvSpPr>
          <p:nvPr>
            <p:ph type="sldNum" sz="quarter" idx="4"/>
          </p:nvPr>
        </p:nvSpPr>
        <p:spPr>
          <a:noFill/>
          <a:ln>
            <a:noFill/>
          </a:ln>
        </p:spPr>
        <p:txBody>
          <a:bodyPr anchor="b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r" eaLnBrk="1" hangingPunct="1">
              <a:buNone/>
            </a:pPr>
            <a:fld id="{9A0DB2DC-4C9A-4742-B13C-FB6460FD3503}" type="slidenum">
              <a:rPr lang="en-US" sz="1000" dirty="0"/>
            </a:fld>
            <a:endParaRPr lang="en-US" sz="1000" dirty="0"/>
          </a:p>
        </p:txBody>
      </p:sp>
      <p:pic>
        <p:nvPicPr>
          <p:cNvPr id="50190" name="Picture 14" descr="assembly"/>
          <p:cNvPicPr>
            <a:picLocks noChangeAspect="1"/>
          </p:cNvPicPr>
          <p:nvPr/>
        </p:nvPicPr>
        <p:blipFill>
          <a:blip r:embed="rId1"/>
          <a:srcRect l="3394" t="8076" b="3029"/>
          <a:stretch>
            <a:fillRect/>
          </a:stretch>
        </p:blipFill>
        <p:spPr>
          <a:xfrm>
            <a:off x="473075" y="3200400"/>
            <a:ext cx="5178425" cy="1601788"/>
          </a:xfrm>
          <a:prstGeom prst="rect">
            <a:avLst/>
          </a:prstGeom>
          <a:noFill/>
          <a:ln w="28575" cap="flat" cmpd="sng">
            <a:solidFill>
              <a:srgbClr val="FFFF00"/>
            </a:solidFill>
            <a:prstDash val="solid"/>
            <a:miter/>
            <a:headEnd type="none" w="med" len="med"/>
            <a:tailEnd type="none" w="med" len="med"/>
          </a:ln>
        </p:spPr>
      </p:pic>
      <p:pic>
        <p:nvPicPr>
          <p:cNvPr id="50191" name="Picture 15" descr="assembly2"/>
          <p:cNvPicPr>
            <a:picLocks noChangeAspect="1"/>
          </p:cNvPicPr>
          <p:nvPr/>
        </p:nvPicPr>
        <p:blipFill>
          <a:blip r:embed="rId2"/>
          <a:srcRect l="1662" t="5469"/>
          <a:stretch>
            <a:fillRect/>
          </a:stretch>
        </p:blipFill>
        <p:spPr>
          <a:xfrm>
            <a:off x="3419475" y="4840288"/>
            <a:ext cx="5110163" cy="1541462"/>
          </a:xfrm>
          <a:prstGeom prst="rect">
            <a:avLst/>
          </a:prstGeom>
          <a:noFill/>
          <a:ln w="28575" cap="flat" cmpd="sng">
            <a:solidFill>
              <a:srgbClr val="FFFF00"/>
            </a:solidFill>
            <a:prstDash val="solid"/>
            <a:miter/>
            <a:headEnd type="none" w="med" len="med"/>
            <a:tailEnd type="none" w="med" len="med"/>
          </a:ln>
        </p:spPr>
      </p:pic>
      <p:sp>
        <p:nvSpPr>
          <p:cNvPr id="50199" name="Oval 23"/>
          <p:cNvSpPr/>
          <p:nvPr/>
        </p:nvSpPr>
        <p:spPr>
          <a:xfrm>
            <a:off x="3779838" y="5229225"/>
            <a:ext cx="792162" cy="720725"/>
          </a:xfrm>
          <a:prstGeom prst="ellipse">
            <a:avLst/>
          </a:prstGeom>
          <a:noFill/>
          <a:ln w="38100" cap="flat" cmpd="sng">
            <a:solidFill>
              <a:srgbClr val="0000FF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p>
            <a:endParaRPr dirty="0">
              <a:latin typeface="Arial" panose="020B0604020202020204" pitchFamily="34" charset="0"/>
            </a:endParaRPr>
          </a:p>
        </p:txBody>
      </p:sp>
      <p:sp>
        <p:nvSpPr>
          <p:cNvPr id="50200" name="Oval 24"/>
          <p:cNvSpPr/>
          <p:nvPr/>
        </p:nvSpPr>
        <p:spPr>
          <a:xfrm>
            <a:off x="7451725" y="5157788"/>
            <a:ext cx="865188" cy="792162"/>
          </a:xfrm>
          <a:prstGeom prst="ellipse">
            <a:avLst/>
          </a:prstGeom>
          <a:noFill/>
          <a:ln w="38100" cap="flat" cmpd="sng">
            <a:solidFill>
              <a:srgbClr val="0000FF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p>
            <a:endParaRPr dirty="0">
              <a:latin typeface="Arial" panose="020B0604020202020204" pitchFamily="34" charset="0"/>
            </a:endParaRPr>
          </a:p>
        </p:txBody>
      </p:sp>
      <p:sp>
        <p:nvSpPr>
          <p:cNvPr id="50201" name="Oval 25"/>
          <p:cNvSpPr/>
          <p:nvPr/>
        </p:nvSpPr>
        <p:spPr>
          <a:xfrm>
            <a:off x="1403350" y="3500438"/>
            <a:ext cx="3529013" cy="865187"/>
          </a:xfrm>
          <a:prstGeom prst="ellipse">
            <a:avLst/>
          </a:prstGeom>
          <a:noFill/>
          <a:ln w="3810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p>
            <a:endParaRPr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0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0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charRg st="0" end="2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50179">
                                            <p:txEl>
                                              <p:charRg st="0" end="2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0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50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50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99" grpId="0" animBg="1"/>
      <p:bldP spid="50200" grpId="0" animBg="1"/>
      <p:bldP spid="50201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6328" name="Picture 8" descr="Ritto1b"/>
          <p:cNvPicPr>
            <a:picLocks noGrp="1" noChangeAspect="1"/>
          </p:cNvPicPr>
          <p:nvPr>
            <p:ph sz="half" idx="1"/>
          </p:nvPr>
        </p:nvPicPr>
        <p:blipFill>
          <a:blip r:embed="rId1"/>
          <a:stretch>
            <a:fillRect/>
          </a:stretch>
        </p:blipFill>
        <p:spPr>
          <a:xfrm>
            <a:off x="2571750" y="3286125"/>
            <a:ext cx="3810000" cy="1524000"/>
          </a:xfrm>
          <a:ln/>
        </p:spPr>
      </p:pic>
      <p:sp>
        <p:nvSpPr>
          <p:cNvPr id="56323" name="Rectangle 3"/>
          <p:cNvSpPr>
            <a:spLocks noGrp="1"/>
          </p:cNvSpPr>
          <p:nvPr>
            <p:ph type="body" sz="half" idx="2"/>
          </p:nvPr>
        </p:nvSpPr>
        <p:spPr>
          <a:xfrm>
            <a:off x="468313" y="549275"/>
            <a:ext cx="8229600" cy="2913063"/>
          </a:xfrm>
          <a:ln/>
        </p:spPr>
        <p:txBody>
          <a:bodyPr vert="horz" wrap="square" anchor="t" anchorCtr="0"/>
          <a:p>
            <a:pPr algn="just">
              <a:buClr>
                <a:schemeClr val="accent1"/>
              </a:buClr>
              <a:buSzPct val="68000"/>
              <a:buFont typeface="Wingdings 3" panose="05040102010807070707" pitchFamily="18" charset="2"/>
            </a:pPr>
            <a:r>
              <a:rPr dirty="0"/>
              <a:t>This module is surrounded by an </a:t>
            </a:r>
            <a:r>
              <a:rPr dirty="0">
                <a:solidFill>
                  <a:srgbClr val="0000FF"/>
                </a:solidFill>
              </a:rPr>
              <a:t>opaque polyurethane</a:t>
            </a:r>
            <a:r>
              <a:rPr dirty="0"/>
              <a:t> covering for hygiene and comfort. The modules are available in </a:t>
            </a:r>
            <a:r>
              <a:rPr dirty="0">
                <a:solidFill>
                  <a:srgbClr val="0000FF"/>
                </a:solidFill>
              </a:rPr>
              <a:t>seven lengths</a:t>
            </a:r>
            <a:r>
              <a:rPr dirty="0"/>
              <a:t>, ranging from 26 mm to 38 mm in 2 mm increments.</a:t>
            </a:r>
            <a:endParaRPr dirty="0"/>
          </a:p>
          <a:p>
            <a:pPr>
              <a:buClr>
                <a:schemeClr val="accent1"/>
              </a:buClr>
              <a:buSzPct val="68000"/>
              <a:buFont typeface="Wingdings 3" panose="05040102010807070707" pitchFamily="18" charset="2"/>
            </a:pPr>
            <a:endParaRPr sz="2800" dirty="0"/>
          </a:p>
        </p:txBody>
      </p:sp>
      <p:sp>
        <p:nvSpPr>
          <p:cNvPr id="36868" name="Slide Number Placeholder 6"/>
          <p:cNvSpPr txBox="1">
            <a:spLocks noGrp="1"/>
          </p:cNvSpPr>
          <p:nvPr>
            <p:ph type="sldNum" sz="quarter" idx="4"/>
          </p:nvPr>
        </p:nvSpPr>
        <p:spPr>
          <a:noFill/>
          <a:ln>
            <a:noFill/>
          </a:ln>
        </p:spPr>
        <p:txBody>
          <a:bodyPr anchor="b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r" eaLnBrk="1" hangingPunct="1">
              <a:buNone/>
            </a:pPr>
            <a:fld id="{9A0DB2DC-4C9A-4742-B13C-FB6460FD3503}" type="slidenum">
              <a:rPr lang="en-US" sz="1000" dirty="0"/>
            </a:fld>
            <a:endParaRPr 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6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charRg st="0" end="17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56323">
                                            <p:txEl>
                                              <p:charRg st="0" end="17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1448" name="Picture 8" descr="ball2"/>
          <p:cNvPicPr>
            <a:picLocks noGrp="1" noChangeAspect="1"/>
          </p:cNvPicPr>
          <p:nvPr>
            <p:ph idx="1"/>
          </p:nvPr>
        </p:nvPicPr>
        <p:blipFill>
          <a:blip r:embed="rId1"/>
          <a:srcRect l="34464" t="1486" r="1369" b="2971"/>
          <a:stretch>
            <a:fillRect/>
          </a:stretch>
        </p:blipFill>
        <p:spPr>
          <a:xfrm>
            <a:off x="1116013" y="1847850"/>
            <a:ext cx="6556375" cy="3024188"/>
          </a:xfrm>
          <a:ln w="38100">
            <a:solidFill>
              <a:schemeClr val="tx1">
                <a:alpha val="100000"/>
              </a:schemeClr>
            </a:solidFill>
            <a:miter/>
          </a:ln>
        </p:spPr>
      </p:pic>
      <p:sp>
        <p:nvSpPr>
          <p:cNvPr id="37891" name="Slide Number Placeholder 5"/>
          <p:cNvSpPr txBox="1">
            <a:spLocks noGrp="1"/>
          </p:cNvSpPr>
          <p:nvPr>
            <p:ph type="sldNum" sz="quarter" idx="12"/>
          </p:nvPr>
        </p:nvSpPr>
        <p:spPr>
          <a:xfrm>
            <a:off x="8647113" y="6408738"/>
            <a:ext cx="366712" cy="365125"/>
          </a:xfrm>
          <a:noFill/>
          <a:ln>
            <a:noFill/>
          </a:ln>
        </p:spPr>
        <p:txBody>
          <a:bodyPr anchor="b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r" eaLnBrk="1" hangingPunct="1">
              <a:buNone/>
            </a:pPr>
            <a:fld id="{9A0DB2DC-4C9A-4742-B13C-FB6460FD3503}" type="slidenum">
              <a:rPr lang="en-US" sz="1000" dirty="0"/>
            </a:fld>
            <a:endParaRPr lang="en-US" sz="1000" dirty="0"/>
          </a:p>
        </p:txBody>
      </p:sp>
      <p:sp>
        <p:nvSpPr>
          <p:cNvPr id="61444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498600"/>
          </a:xfrm>
          <a:noFill/>
          <a:ln>
            <a:noFill/>
          </a:ln>
          <a:effectLst/>
          <a:sp3d prstMaterial="plastic"/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8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Anchor Units</a:t>
            </a:r>
            <a:br>
              <a:rPr kumimoji="0" lang="en-US" sz="48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endParaRPr kumimoji="0" lang="en-US" sz="4000" b="1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14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1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1000"/>
                                        <p:tgtEl>
                                          <p:spTgt spid="61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4515" name="Picture 3"/>
          <p:cNvPicPr>
            <a:picLocks noGrp="1" noChangeAspect="1"/>
          </p:cNvPicPr>
          <p:nvPr>
            <p:ph idx="1"/>
          </p:nvPr>
        </p:nvPicPr>
        <p:blipFill>
          <a:blip r:embed="rId1">
            <a:lum bright="-6000"/>
          </a:blip>
          <a:stretch>
            <a:fillRect/>
          </a:stretch>
        </p:blipFill>
        <p:spPr>
          <a:xfrm>
            <a:off x="3205163" y="2787650"/>
            <a:ext cx="2733675" cy="1912938"/>
          </a:xfrm>
          <a:ln w="38100">
            <a:solidFill>
              <a:schemeClr val="tx1">
                <a:alpha val="100000"/>
              </a:schemeClr>
            </a:solidFill>
            <a:miter/>
          </a:ln>
        </p:spPr>
      </p:pic>
      <p:sp>
        <p:nvSpPr>
          <p:cNvPr id="38915" name="Slide Number Placeholder 5"/>
          <p:cNvSpPr txBox="1">
            <a:spLocks noGrp="1"/>
          </p:cNvSpPr>
          <p:nvPr>
            <p:ph type="sldNum" sz="quarter" idx="12"/>
          </p:nvPr>
        </p:nvSpPr>
        <p:spPr>
          <a:xfrm>
            <a:off x="8647113" y="6408738"/>
            <a:ext cx="366712" cy="365125"/>
          </a:xfrm>
          <a:noFill/>
          <a:ln>
            <a:noFill/>
          </a:ln>
        </p:spPr>
        <p:txBody>
          <a:bodyPr anchor="b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r" eaLnBrk="1" hangingPunct="1">
              <a:buNone/>
            </a:pPr>
            <a:fld id="{9A0DB2DC-4C9A-4742-B13C-FB6460FD3503}" type="slidenum">
              <a:rPr lang="en-US" sz="1000" dirty="0"/>
            </a:fld>
            <a:endParaRPr lang="en-US" sz="1000" dirty="0"/>
          </a:p>
        </p:txBody>
      </p:sp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498600"/>
          </a:xfrm>
          <a:noFill/>
          <a:ln>
            <a:noFill/>
          </a:ln>
          <a:effectLst/>
          <a:sp3d prstMaterial="plastic"/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1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Attachment to the main arch wire</a:t>
            </a:r>
            <a:r>
              <a:rPr kumimoji="0" lang="en-US" sz="41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endParaRPr kumimoji="0" lang="en-US" sz="4100" b="1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4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64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5541" name="Picture 5"/>
          <p:cNvPicPr>
            <a:picLocks noGrp="1" noChangeAspect="1"/>
          </p:cNvPicPr>
          <p:nvPr>
            <p:ph idx="1"/>
          </p:nvPr>
        </p:nvPicPr>
        <p:blipFill>
          <a:blip r:embed="rId1"/>
          <a:srcRect l="5635"/>
          <a:stretch>
            <a:fillRect/>
          </a:stretch>
        </p:blipFill>
        <p:spPr>
          <a:xfrm>
            <a:off x="2700338" y="1700213"/>
            <a:ext cx="3740150" cy="4537075"/>
          </a:xfrm>
          <a:ln w="38100">
            <a:solidFill>
              <a:schemeClr val="tx1">
                <a:alpha val="100000"/>
              </a:schemeClr>
            </a:solidFill>
            <a:miter/>
          </a:ln>
        </p:spPr>
      </p:pic>
      <p:sp>
        <p:nvSpPr>
          <p:cNvPr id="39939" name="Slide Number Placeholder 5"/>
          <p:cNvSpPr txBox="1">
            <a:spLocks noGrp="1"/>
          </p:cNvSpPr>
          <p:nvPr>
            <p:ph type="sldNum" sz="quarter" idx="12"/>
          </p:nvPr>
        </p:nvSpPr>
        <p:spPr>
          <a:xfrm>
            <a:off x="8647113" y="6408738"/>
            <a:ext cx="366712" cy="365125"/>
          </a:xfrm>
          <a:noFill/>
          <a:ln>
            <a:noFill/>
          </a:ln>
        </p:spPr>
        <p:txBody>
          <a:bodyPr anchor="b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r" eaLnBrk="1" hangingPunct="1">
              <a:buNone/>
            </a:pPr>
            <a:fld id="{9A0DB2DC-4C9A-4742-B13C-FB6460FD3503}" type="slidenum">
              <a:rPr lang="en-US" sz="1000" dirty="0"/>
            </a:fld>
            <a:endParaRPr lang="en-US" sz="1000" dirty="0"/>
          </a:p>
        </p:txBody>
      </p:sp>
      <p:sp>
        <p:nvSpPr>
          <p:cNvPr id="65542" name="Rectangle 6"/>
          <p:cNvSpPr>
            <a:spLocks noGrp="1" noChangeArrowheads="1"/>
          </p:cNvSpPr>
          <p:nvPr>
            <p:ph type="title"/>
          </p:nvPr>
        </p:nvSpPr>
        <p:spPr>
          <a:noFill/>
          <a:ln>
            <a:noFill/>
          </a:ln>
          <a:effectLst/>
          <a:sp3d prstMaterial="plastic"/>
        </p:spPr>
        <p:txBody>
          <a:bodyPr vert="horz" rtlCol="0" anchor="ctr">
            <a:normAutofit fontScale="900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Attachment To Auxiliary Arch Wires:</a:t>
            </a:r>
            <a:b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The Use Of ''Outriggers''</a:t>
            </a: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endParaRPr kumimoji="0" lang="en-US" sz="4000" b="1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55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55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5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65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0420" name="Picture 4" descr="Fixed Functional 006"/>
          <p:cNvPicPr>
            <a:picLocks noGrp="1" noChangeAspect="1"/>
          </p:cNvPicPr>
          <p:nvPr>
            <p:ph idx="1"/>
          </p:nvPr>
        </p:nvPicPr>
        <p:blipFill>
          <a:blip r:embed="rId1"/>
          <a:srcRect l="58543" t="14429" b="33890"/>
          <a:stretch>
            <a:fillRect/>
          </a:stretch>
        </p:blipFill>
        <p:spPr>
          <a:xfrm>
            <a:off x="1116013" y="3573463"/>
            <a:ext cx="3240087" cy="2806700"/>
          </a:xfrm>
          <a:ln w="19050">
            <a:solidFill>
              <a:srgbClr val="FF0000">
                <a:alpha val="100000"/>
              </a:srgbClr>
            </a:solidFill>
            <a:miter/>
          </a:ln>
        </p:spPr>
      </p:pic>
      <p:sp>
        <p:nvSpPr>
          <p:cNvPr id="40963" name="Slide Number Placeholder 5"/>
          <p:cNvSpPr txBox="1">
            <a:spLocks noGrp="1"/>
          </p:cNvSpPr>
          <p:nvPr>
            <p:ph type="sldNum" sz="quarter" idx="12"/>
          </p:nvPr>
        </p:nvSpPr>
        <p:spPr>
          <a:xfrm>
            <a:off x="8647113" y="6408738"/>
            <a:ext cx="366712" cy="365125"/>
          </a:xfrm>
          <a:noFill/>
          <a:ln>
            <a:noFill/>
          </a:ln>
        </p:spPr>
        <p:txBody>
          <a:bodyPr anchor="b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r" eaLnBrk="1" hangingPunct="1">
              <a:buNone/>
            </a:pPr>
            <a:fld id="{9A0DB2DC-4C9A-4742-B13C-FB6460FD3503}" type="slidenum">
              <a:rPr lang="en-US" sz="1000" dirty="0"/>
            </a:fld>
            <a:endParaRPr lang="en-US" sz="1000" dirty="0"/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04813"/>
            <a:ext cx="7872413" cy="3095625"/>
          </a:xfrm>
        </p:spPr>
        <p:txBody>
          <a:bodyPr vert="horz">
            <a:normAutofit fontScale="85000" lnSpcReduction="10000"/>
          </a:bodyPr>
          <a:lstStyle/>
          <a:p>
            <a:pPr marL="365760" marR="0" lvl="0" indent="-255905" algn="just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 panose="05040102010807070707"/>
              <a:buChar char=""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When the force module is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straight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it remains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passive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 As the teeth come into occlusion, the spring of the force module is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curved axially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as the muscles of mastication elevate the mandible, producing a range of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forces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from 1 to 16 ounces. 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0424" name="Picture 8" descr="Fixed Functional 006"/>
          <p:cNvPicPr>
            <a:picLocks noChangeAspect="1"/>
          </p:cNvPicPr>
          <p:nvPr>
            <p:ph sz="quarter" idx="1"/>
          </p:nvPr>
        </p:nvPicPr>
        <p:blipFill>
          <a:blip r:embed="rId1"/>
          <a:srcRect l="14268" t="14429" r="44583" b="33890"/>
          <a:stretch>
            <a:fillRect/>
          </a:stretch>
        </p:blipFill>
        <p:spPr>
          <a:xfrm>
            <a:off x="5688013" y="3573463"/>
            <a:ext cx="3455987" cy="2806700"/>
          </a:xfrm>
          <a:ln w="19050">
            <a:solidFill>
              <a:srgbClr val="FF0000">
                <a:alpha val="100000"/>
              </a:srgbClr>
            </a:solidFill>
            <a:miter/>
          </a:ln>
        </p:spPr>
      </p:pic>
      <p:sp>
        <p:nvSpPr>
          <p:cNvPr id="60429" name="Rectangle 13"/>
          <p:cNvSpPr/>
          <p:nvPr/>
        </p:nvSpPr>
        <p:spPr>
          <a:xfrm>
            <a:off x="2484438" y="5516563"/>
            <a:ext cx="503237" cy="360362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wrap="none" anchor="ctr" anchorCtr="0"/>
          <a:p>
            <a:endParaRPr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charRg st="0" end="24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60419">
                                            <p:txEl>
                                              <p:charRg st="0" end="24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0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0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60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29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1986" name="Slide Number Placeholder 3"/>
          <p:cNvSpPr txBox="1">
            <a:spLocks noGrp="1"/>
          </p:cNvSpPr>
          <p:nvPr>
            <p:ph type="sldNum" sz="quarter" idx="12"/>
          </p:nvPr>
        </p:nvSpPr>
        <p:spPr>
          <a:xfrm>
            <a:off x="8647113" y="6408738"/>
            <a:ext cx="366712" cy="365125"/>
          </a:xfrm>
          <a:noFill/>
          <a:ln>
            <a:noFill/>
          </a:ln>
        </p:spPr>
        <p:txBody>
          <a:bodyPr anchor="b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r" eaLnBrk="1" hangingPunct="1">
              <a:buNone/>
            </a:pPr>
            <a:fld id="{9A0DB2DC-4C9A-4742-B13C-FB6460FD3503}" type="slidenum">
              <a:rPr lang="en-US" sz="1000" dirty="0"/>
            </a:fld>
            <a:endParaRPr lang="en-US" sz="1000" dirty="0"/>
          </a:p>
        </p:txBody>
      </p:sp>
      <p:pic>
        <p:nvPicPr>
          <p:cNvPr id="68612" name="Picture 4" descr="intro"/>
          <p:cNvPicPr>
            <a:picLocks noChangeAspect="1"/>
          </p:cNvPicPr>
          <p:nvPr/>
        </p:nvPicPr>
        <p:blipFill>
          <a:blip r:embed="rId1"/>
          <a:srcRect l="53043"/>
          <a:stretch>
            <a:fillRect/>
          </a:stretch>
        </p:blipFill>
        <p:spPr>
          <a:xfrm>
            <a:off x="1765300" y="1628775"/>
            <a:ext cx="5399088" cy="3754438"/>
          </a:xfrm>
          <a:prstGeom prst="rect">
            <a:avLst/>
          </a:prstGeom>
          <a:noFill/>
          <a:ln w="38100" cap="flat" cmpd="sng">
            <a:solidFill>
              <a:srgbClr val="FFFF00"/>
            </a:solidFill>
            <a:prstDash val="solid"/>
            <a:miter/>
            <a:headEnd type="none" w="med" len="med"/>
            <a:tailEnd type="none" w="med" len="med"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86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86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>
          <a:noFill/>
          <a:ln>
            <a:noFill/>
          </a:ln>
          <a:effectLst/>
          <a:sp3d prstMaterial="plastic"/>
        </p:spPr>
        <p:txBody>
          <a:bodyPr vert="horz" anchor="ctr">
            <a:normAutofit fontScale="900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Mandibular Protraction Appliance No. 2</a:t>
            </a:r>
            <a:b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(Carlos Martins Coelho Filho, JCO 1995 )</a:t>
            </a:r>
            <a:endParaRPr kumimoji="0" lang="en-US" sz="32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9639" name="Rectangle 7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18488" cy="4525963"/>
          </a:xfrm>
          <a:ln/>
        </p:spPr>
        <p:txBody>
          <a:bodyPr vert="horz" wrap="square" anchor="t" anchorCtr="0"/>
          <a:p>
            <a:pPr>
              <a:buClr>
                <a:schemeClr val="accent1"/>
              </a:buClr>
              <a:buSzPct val="68000"/>
              <a:buFont typeface="Wingdings 3" panose="05040102010807070707" pitchFamily="18" charset="2"/>
            </a:pPr>
            <a:endParaRPr sz="2800" dirty="0"/>
          </a:p>
          <a:p>
            <a:pPr>
              <a:buClr>
                <a:schemeClr val="accent1"/>
              </a:buClr>
              <a:buSzPct val="68000"/>
              <a:buFont typeface="Wingdings 3" panose="05040102010807070707" pitchFamily="18" charset="2"/>
            </a:pPr>
            <a:r>
              <a:rPr sz="2800" dirty="0"/>
              <a:t>The MPA No. 2 is fabricated by making right-angle circles in two pieces of </a:t>
            </a:r>
            <a:r>
              <a:rPr sz="2800" dirty="0">
                <a:solidFill>
                  <a:srgbClr val="FF0000"/>
                </a:solidFill>
              </a:rPr>
              <a:t>0.032" (0.8mm) stainless steel</a:t>
            </a:r>
            <a:r>
              <a:rPr sz="2800" dirty="0"/>
              <a:t> wire </a:t>
            </a:r>
            <a:endParaRPr sz="2800" dirty="0"/>
          </a:p>
        </p:txBody>
      </p:sp>
      <p:pic>
        <p:nvPicPr>
          <p:cNvPr id="69640" name="Picture 8"/>
          <p:cNvPicPr>
            <a:picLocks noGrp="1" noChangeAspect="1"/>
          </p:cNvPicPr>
          <p:nvPr>
            <p:ph sz="half" idx="2"/>
          </p:nvPr>
        </p:nvPicPr>
        <p:blipFill>
          <a:blip r:embed="rId1"/>
          <a:srcRect/>
          <a:stretch>
            <a:fillRect/>
          </a:stretch>
        </p:blipFill>
        <p:spPr>
          <a:xfrm>
            <a:off x="3065463" y="3303588"/>
            <a:ext cx="3090862" cy="2933700"/>
          </a:xfrm>
          <a:ln w="28575">
            <a:solidFill>
              <a:schemeClr val="tx1">
                <a:alpha val="100000"/>
              </a:schemeClr>
            </a:solidFill>
            <a:miter/>
          </a:ln>
        </p:spPr>
      </p:pic>
      <p:sp>
        <p:nvSpPr>
          <p:cNvPr id="43013" name="Slide Number Placeholder 6"/>
          <p:cNvSpPr txBox="1">
            <a:spLocks noGrp="1"/>
          </p:cNvSpPr>
          <p:nvPr>
            <p:ph type="sldNum" sz="quarter" idx="4"/>
          </p:nvPr>
        </p:nvSpPr>
        <p:spPr>
          <a:noFill/>
          <a:ln>
            <a:noFill/>
          </a:ln>
        </p:spPr>
        <p:txBody>
          <a:bodyPr anchor="b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r" eaLnBrk="1" hangingPunct="1">
              <a:buNone/>
            </a:pPr>
            <a:fld id="{9A0DB2DC-4C9A-4742-B13C-FB6460FD3503}" type="slidenum">
              <a:rPr lang="en-US" sz="1000" dirty="0"/>
            </a:fld>
            <a:endParaRPr 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96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96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9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9">
                                            <p:txEl>
                                              <p:charRg st="1" end="1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69639">
                                            <p:txEl>
                                              <p:charRg st="1" end="1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1000"/>
                                        <p:tgtEl>
                                          <p:spTgt spid="69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6803" name="Rectangle 3"/>
          <p:cNvSpPr>
            <a:spLocks noGrp="1"/>
          </p:cNvSpPr>
          <p:nvPr>
            <p:ph type="body" sz="half" idx="1"/>
          </p:nvPr>
        </p:nvSpPr>
        <p:spPr>
          <a:xfrm>
            <a:off x="468313" y="620713"/>
            <a:ext cx="8229600" cy="2185987"/>
          </a:xfrm>
          <a:ln/>
        </p:spPr>
        <p:txBody>
          <a:bodyPr vert="horz" wrap="square" anchor="t" anchorCtr="0"/>
          <a:p>
            <a:pPr>
              <a:buClr>
                <a:schemeClr val="accent1"/>
              </a:buClr>
              <a:buSzPct val="68000"/>
              <a:buFont typeface="Wingdings 3" panose="05040102010807070707" pitchFamily="18" charset="2"/>
            </a:pPr>
            <a:endParaRPr dirty="0"/>
          </a:p>
          <a:p>
            <a:pPr>
              <a:buClr>
                <a:schemeClr val="accent1"/>
              </a:buClr>
              <a:buSzPct val="68000"/>
              <a:buFont typeface="Wingdings 3" panose="05040102010807070707" pitchFamily="18" charset="2"/>
            </a:pPr>
            <a:r>
              <a:rPr dirty="0"/>
              <a:t>A small piece of rigid coil, from </a:t>
            </a:r>
            <a:r>
              <a:rPr dirty="0">
                <a:solidFill>
                  <a:srgbClr val="FF0000"/>
                </a:solidFill>
              </a:rPr>
              <a:t>0.024" (0.6mm) stainless steel</a:t>
            </a:r>
            <a:r>
              <a:rPr dirty="0"/>
              <a:t> wire,  or a stainless steel tubing is slipped over one of the wires.</a:t>
            </a:r>
            <a:endParaRPr dirty="0"/>
          </a:p>
        </p:txBody>
      </p:sp>
      <p:pic>
        <p:nvPicPr>
          <p:cNvPr id="76804" name="Picture 4"/>
          <p:cNvPicPr>
            <a:picLocks noGrp="1" noChangeAspect="1"/>
          </p:cNvPicPr>
          <p:nvPr>
            <p:ph sz="half" idx="2"/>
          </p:nvPr>
        </p:nvPicPr>
        <p:blipFill>
          <a:blip r:embed="rId1"/>
          <a:srcRect/>
          <a:stretch>
            <a:fillRect/>
          </a:stretch>
        </p:blipFill>
        <p:spPr>
          <a:xfrm>
            <a:off x="2987675" y="2924175"/>
            <a:ext cx="2838450" cy="2984500"/>
          </a:xfrm>
          <a:ln w="28575">
            <a:solidFill>
              <a:schemeClr val="tx1">
                <a:alpha val="100000"/>
              </a:schemeClr>
            </a:solidFill>
            <a:miter/>
          </a:ln>
        </p:spPr>
      </p:pic>
      <p:sp>
        <p:nvSpPr>
          <p:cNvPr id="44036" name="Slide Number Placeholder 6"/>
          <p:cNvSpPr txBox="1">
            <a:spLocks noGrp="1"/>
          </p:cNvSpPr>
          <p:nvPr>
            <p:ph type="sldNum" sz="quarter" idx="4"/>
          </p:nvPr>
        </p:nvSpPr>
        <p:spPr>
          <a:noFill/>
          <a:ln>
            <a:noFill/>
          </a:ln>
        </p:spPr>
        <p:txBody>
          <a:bodyPr anchor="b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r" eaLnBrk="1" hangingPunct="1">
              <a:buNone/>
            </a:pPr>
            <a:fld id="{9A0DB2DC-4C9A-4742-B13C-FB6460FD3503}" type="slidenum">
              <a:rPr lang="en-US" sz="1000" dirty="0"/>
            </a:fld>
            <a:endParaRPr 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charRg st="1" end="13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76803">
                                            <p:txEl>
                                              <p:charRg st="1" end="13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76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9877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404813"/>
            <a:ext cx="8229600" cy="2879725"/>
          </a:xfrm>
        </p:spPr>
        <p:txBody>
          <a:bodyPr vert="horz">
            <a:normAutofit lnSpcReduction="10000"/>
          </a:bodyPr>
          <a:lstStyle/>
          <a:p>
            <a:pPr marL="365760" marR="0" lvl="0" indent="-255905" algn="just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 panose="05040102010807070707"/>
              <a:buChar char=""/>
              <a:defRPr/>
            </a:pPr>
            <a:r>
              <a:rPr kumimoji="0" lang="en-US" sz="27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One end of each wire is inserted through the other wire's loop, so that each wire passes through the other up to the limit of the wire coil . </a:t>
            </a:r>
            <a:endParaRPr kumimoji="0" lang="en-US" sz="27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55905" algn="just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 panose="05040102010807070707"/>
              <a:buChar char=""/>
              <a:defRPr/>
            </a:pPr>
            <a:r>
              <a:rPr kumimoji="0" lang="en-US" sz="27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coil </a:t>
            </a:r>
            <a:r>
              <a:rPr kumimoji="0" lang="en-US" sz="27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prevents </a:t>
            </a:r>
            <a:r>
              <a:rPr kumimoji="0" lang="en-US" sz="27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two wires from </a:t>
            </a:r>
            <a:r>
              <a:rPr kumimoji="0" lang="en-US" sz="27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interfering </a:t>
            </a:r>
            <a:r>
              <a:rPr kumimoji="0" lang="en-US" sz="27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with each other and ensures their correct relationship.</a:t>
            </a:r>
            <a:endParaRPr kumimoji="0" lang="en-US" sz="27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79878" name="Picture 6"/>
          <p:cNvPicPr>
            <a:picLocks noGrp="1" noChangeAspect="1"/>
          </p:cNvPicPr>
          <p:nvPr>
            <p:ph sz="half" idx="2"/>
          </p:nvPr>
        </p:nvPicPr>
        <p:blipFill>
          <a:blip r:embed="rId1"/>
          <a:srcRect/>
          <a:stretch>
            <a:fillRect/>
          </a:stretch>
        </p:blipFill>
        <p:spPr>
          <a:xfrm>
            <a:off x="3000375" y="3429000"/>
            <a:ext cx="2382838" cy="2665413"/>
          </a:xfrm>
          <a:ln w="19050">
            <a:solidFill>
              <a:schemeClr val="tx1">
                <a:alpha val="100000"/>
              </a:schemeClr>
            </a:solidFill>
            <a:miter/>
          </a:ln>
        </p:spPr>
      </p:pic>
      <p:sp>
        <p:nvSpPr>
          <p:cNvPr id="45060" name="Slide Number Placeholder 6"/>
          <p:cNvSpPr txBox="1">
            <a:spLocks noGrp="1"/>
          </p:cNvSpPr>
          <p:nvPr>
            <p:ph type="sldNum" sz="quarter" idx="4"/>
          </p:nvPr>
        </p:nvSpPr>
        <p:spPr>
          <a:noFill/>
          <a:ln>
            <a:noFill/>
          </a:ln>
        </p:spPr>
        <p:txBody>
          <a:bodyPr anchor="b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r" eaLnBrk="1" hangingPunct="1">
              <a:buNone/>
            </a:pPr>
            <a:fld id="{9A0DB2DC-4C9A-4742-B13C-FB6460FD3503}" type="slidenum">
              <a:rPr lang="en-US" sz="1000" dirty="0"/>
            </a:fld>
            <a:endParaRPr lang="en-US" sz="1000" dirty="0"/>
          </a:p>
        </p:txBody>
      </p:sp>
      <p:pic>
        <p:nvPicPr>
          <p:cNvPr id="79879" name="Picture 7"/>
          <p:cNvPicPr>
            <a:picLocks noChangeAspect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500188" y="3429000"/>
            <a:ext cx="1352550" cy="2662238"/>
          </a:xfrm>
          <a:ln w="19050">
            <a:solidFill>
              <a:schemeClr val="tx1">
                <a:alpha val="100000"/>
              </a:schemeClr>
            </a:solidFill>
            <a:miter/>
          </a:ln>
        </p:spPr>
      </p:pic>
      <p:pic>
        <p:nvPicPr>
          <p:cNvPr id="79883" name="Picture 11"/>
          <p:cNvPicPr>
            <a:picLocks noChangeAspect="1"/>
          </p:cNvPicPr>
          <p:nvPr>
            <p:ph sz="quarter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6572250" y="3429000"/>
            <a:ext cx="2292350" cy="2663825"/>
          </a:xfrm>
          <a:ln w="19050">
            <a:solidFill>
              <a:schemeClr val="tx1">
                <a:alpha val="100000"/>
              </a:schemeClr>
            </a:solidFill>
            <a:miter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7">
                                            <p:txEl>
                                              <p:charRg st="0" end="14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79877">
                                            <p:txEl>
                                              <p:charRg st="0" end="14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7">
                                            <p:txEl>
                                              <p:charRg st="143" end="24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79877">
                                            <p:txEl>
                                              <p:charRg st="143" end="24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7" dur="500"/>
                                        <p:tgtEl>
                                          <p:spTgt spid="798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0" dur="500"/>
                                        <p:tgtEl>
                                          <p:spTgt spid="798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3" dur="500"/>
                                        <p:tgtEl>
                                          <p:spTgt spid="798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78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6082" name="Slide Number Placeholder 3"/>
          <p:cNvSpPr txBox="1">
            <a:spLocks noGrp="1"/>
          </p:cNvSpPr>
          <p:nvPr>
            <p:ph type="sldNum" sz="quarter" idx="12"/>
          </p:nvPr>
        </p:nvSpPr>
        <p:spPr>
          <a:xfrm>
            <a:off x="8647113" y="6408738"/>
            <a:ext cx="366712" cy="365125"/>
          </a:xfrm>
          <a:noFill/>
          <a:ln>
            <a:noFill/>
          </a:ln>
        </p:spPr>
        <p:txBody>
          <a:bodyPr anchor="b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r" eaLnBrk="1" hangingPunct="1">
              <a:buNone/>
            </a:pPr>
            <a:fld id="{9A0DB2DC-4C9A-4742-B13C-FB6460FD3503}" type="slidenum">
              <a:rPr lang="en-US" sz="1000" dirty="0"/>
            </a:fld>
            <a:endParaRPr lang="en-US" sz="1000" dirty="0"/>
          </a:p>
        </p:txBody>
      </p:sp>
      <p:pic>
        <p:nvPicPr>
          <p:cNvPr id="72709" name="Picture 5" descr="MPA"/>
          <p:cNvPicPr>
            <a:picLocks noChangeAspect="1"/>
          </p:cNvPicPr>
          <p:nvPr>
            <p:ph idx="1"/>
          </p:nvPr>
        </p:nvPicPr>
        <p:blipFill>
          <a:blip r:embed="rId1"/>
          <a:srcRect t="26163" b="25664"/>
          <a:stretch>
            <a:fillRect/>
          </a:stretch>
        </p:blipFill>
        <p:spPr>
          <a:xfrm>
            <a:off x="928688" y="1857375"/>
            <a:ext cx="7561262" cy="2949575"/>
          </a:xfrm>
          <a:ln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2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6021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549275"/>
            <a:ext cx="8229600" cy="2592388"/>
          </a:xfrm>
        </p:spPr>
        <p:txBody>
          <a:bodyPr vert="horz">
            <a:normAutofit lnSpcReduction="10000"/>
          </a:bodyPr>
          <a:lstStyle/>
          <a:p>
            <a:pPr marL="365760" marR="0" lvl="0" indent="-255905" algn="just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 panose="05040102010807070707"/>
              <a:buChar char=""/>
              <a:defRPr/>
            </a:pPr>
            <a:r>
              <a:rPr kumimoji="0" lang="en-US" sz="27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maxillary archwire is made with </a:t>
            </a:r>
            <a:r>
              <a:rPr kumimoji="0" lang="en-US" sz="27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occlusally directed circles</a:t>
            </a:r>
            <a:r>
              <a:rPr kumimoji="0" lang="en-US" sz="27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against the molar tubes. </a:t>
            </a:r>
            <a:endParaRPr kumimoji="0" lang="en-US" sz="27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55905" algn="just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 panose="05040102010807070707"/>
              <a:buChar char=""/>
              <a:defRPr/>
            </a:pPr>
            <a:r>
              <a:rPr kumimoji="0" lang="en-US" sz="27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mandibular archwire should have </a:t>
            </a:r>
            <a:r>
              <a:rPr kumimoji="0" lang="en-US" sz="2700" b="0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occlusally directed circles</a:t>
            </a:r>
            <a:r>
              <a:rPr kumimoji="0" lang="en-US" sz="27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placed about 2-3mm distal to each cuspid. </a:t>
            </a:r>
            <a:endParaRPr kumimoji="0" lang="en-US" sz="27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6023" name="Picture 7"/>
          <p:cNvPicPr>
            <a:picLocks noGrp="1" noChangeAspect="1"/>
          </p:cNvPicPr>
          <p:nvPr>
            <p:ph sz="half" idx="2"/>
          </p:nvPr>
        </p:nvPicPr>
        <p:blipFill>
          <a:blip r:embed="rId1">
            <a:lum bright="6000" contrast="-6000"/>
          </a:blip>
          <a:srcRect/>
          <a:stretch>
            <a:fillRect/>
          </a:stretch>
        </p:blipFill>
        <p:spPr>
          <a:xfrm>
            <a:off x="2051050" y="3284538"/>
            <a:ext cx="4762500" cy="3119437"/>
          </a:xfrm>
          <a:ln w="38100">
            <a:solidFill>
              <a:schemeClr val="tx1">
                <a:alpha val="100000"/>
              </a:schemeClr>
            </a:solidFill>
            <a:miter/>
          </a:ln>
        </p:spPr>
      </p:pic>
      <p:sp>
        <p:nvSpPr>
          <p:cNvPr id="47108" name="Slide Number Placeholder 6"/>
          <p:cNvSpPr txBox="1">
            <a:spLocks noGrp="1"/>
          </p:cNvSpPr>
          <p:nvPr>
            <p:ph type="sldNum" sz="quarter" idx="4"/>
          </p:nvPr>
        </p:nvSpPr>
        <p:spPr>
          <a:noFill/>
          <a:ln>
            <a:noFill/>
          </a:ln>
        </p:spPr>
        <p:txBody>
          <a:bodyPr anchor="b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r" eaLnBrk="1" hangingPunct="1">
              <a:buNone/>
            </a:pPr>
            <a:fld id="{9A0DB2DC-4C9A-4742-B13C-FB6460FD3503}" type="slidenum">
              <a:rPr lang="en-US" sz="1000" dirty="0"/>
            </a:fld>
            <a:endParaRPr lang="en-US" sz="1000" dirty="0"/>
          </a:p>
        </p:txBody>
      </p:sp>
      <p:sp>
        <p:nvSpPr>
          <p:cNvPr id="86026" name="Oval 10"/>
          <p:cNvSpPr/>
          <p:nvPr/>
        </p:nvSpPr>
        <p:spPr>
          <a:xfrm>
            <a:off x="3419475" y="4221163"/>
            <a:ext cx="504825" cy="576262"/>
          </a:xfrm>
          <a:prstGeom prst="ellipse">
            <a:avLst/>
          </a:prstGeom>
          <a:noFill/>
          <a:ln w="5715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p>
            <a:endParaRPr dirty="0">
              <a:latin typeface="Arial" panose="020B0604020202020204" pitchFamily="34" charset="0"/>
            </a:endParaRPr>
          </a:p>
        </p:txBody>
      </p:sp>
      <p:sp>
        <p:nvSpPr>
          <p:cNvPr id="86027" name="Oval 11"/>
          <p:cNvSpPr/>
          <p:nvPr/>
        </p:nvSpPr>
        <p:spPr>
          <a:xfrm>
            <a:off x="4572000" y="4868863"/>
            <a:ext cx="504825" cy="576262"/>
          </a:xfrm>
          <a:prstGeom prst="ellipse">
            <a:avLst/>
          </a:prstGeom>
          <a:noFill/>
          <a:ln w="57150" cap="flat" cmpd="sng">
            <a:solidFill>
              <a:srgbClr val="0000FF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p>
            <a:endParaRPr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1">
                                            <p:txEl>
                                              <p:charRg st="0" end="9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86021">
                                            <p:txEl>
                                              <p:charRg st="0" end="9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1">
                                            <p:txEl>
                                              <p:charRg st="90" end="19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86021">
                                            <p:txEl>
                                              <p:charRg st="90" end="19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86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6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6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86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6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6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1000"/>
                                        <p:tgtEl>
                                          <p:spTgt spid="86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6" grpId="0" animBg="1"/>
      <p:bldP spid="86027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8130" name="Slide Number Placeholder 3"/>
          <p:cNvSpPr txBox="1">
            <a:spLocks noGrp="1"/>
          </p:cNvSpPr>
          <p:nvPr>
            <p:ph type="sldNum" sz="quarter" idx="12"/>
          </p:nvPr>
        </p:nvSpPr>
        <p:spPr>
          <a:xfrm>
            <a:off x="8647113" y="6408738"/>
            <a:ext cx="366712" cy="365125"/>
          </a:xfrm>
          <a:noFill/>
          <a:ln>
            <a:noFill/>
          </a:ln>
        </p:spPr>
        <p:txBody>
          <a:bodyPr anchor="b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r" eaLnBrk="1" hangingPunct="1">
              <a:buNone/>
            </a:pPr>
            <a:fld id="{9A0DB2DC-4C9A-4742-B13C-FB6460FD3503}" type="slidenum">
              <a:rPr lang="en-US" sz="1000" dirty="0"/>
            </a:fld>
            <a:endParaRPr lang="en-US" sz="1000" dirty="0"/>
          </a:p>
        </p:txBody>
      </p:sp>
      <p:pic>
        <p:nvPicPr>
          <p:cNvPr id="48131" name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92275" y="1185863"/>
            <a:ext cx="5688013" cy="4121150"/>
          </a:xfrm>
          <a:prstGeom prst="rect">
            <a:avLst/>
          </a:prstGeom>
          <a:noFill/>
          <a:ln w="1905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</p:pic>
      <p:sp>
        <p:nvSpPr>
          <p:cNvPr id="48132" name="Line 5"/>
          <p:cNvSpPr/>
          <p:nvPr/>
        </p:nvSpPr>
        <p:spPr>
          <a:xfrm>
            <a:off x="3851275" y="2492375"/>
            <a:ext cx="0" cy="1584325"/>
          </a:xfrm>
          <a:prstGeom prst="line">
            <a:avLst/>
          </a:prstGeom>
          <a:ln w="76200" cap="flat" cmpd="sng">
            <a:solidFill>
              <a:srgbClr val="00FF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8133" name="Line 6"/>
          <p:cNvSpPr/>
          <p:nvPr/>
        </p:nvSpPr>
        <p:spPr>
          <a:xfrm>
            <a:off x="7019925" y="2420938"/>
            <a:ext cx="0" cy="1584325"/>
          </a:xfrm>
          <a:prstGeom prst="line">
            <a:avLst/>
          </a:prstGeom>
          <a:ln w="76200" cap="flat" cmpd="sng">
            <a:solidFill>
              <a:srgbClr val="00FF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8134" name="Line 7"/>
          <p:cNvSpPr/>
          <p:nvPr/>
        </p:nvSpPr>
        <p:spPr>
          <a:xfrm>
            <a:off x="3924300" y="4437063"/>
            <a:ext cx="2592388" cy="0"/>
          </a:xfrm>
          <a:prstGeom prst="line">
            <a:avLst/>
          </a:prstGeom>
          <a:ln w="7620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9154" name="Slide Number Placeholder 3"/>
          <p:cNvSpPr txBox="1">
            <a:spLocks noGrp="1"/>
          </p:cNvSpPr>
          <p:nvPr>
            <p:ph type="sldNum" sz="quarter" idx="12"/>
          </p:nvPr>
        </p:nvSpPr>
        <p:spPr>
          <a:xfrm>
            <a:off x="8647113" y="6408738"/>
            <a:ext cx="366712" cy="365125"/>
          </a:xfrm>
          <a:noFill/>
          <a:ln>
            <a:noFill/>
          </a:ln>
        </p:spPr>
        <p:txBody>
          <a:bodyPr anchor="b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r" eaLnBrk="1" hangingPunct="1">
              <a:buNone/>
            </a:pPr>
            <a:fld id="{9A0DB2DC-4C9A-4742-B13C-FB6460FD3503}" type="slidenum">
              <a:rPr lang="en-US" sz="1000" dirty="0"/>
            </a:fld>
            <a:endParaRPr lang="en-US" sz="1000" dirty="0"/>
          </a:p>
        </p:txBody>
      </p:sp>
      <p:pic>
        <p:nvPicPr>
          <p:cNvPr id="89092" name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58888" y="1752600"/>
            <a:ext cx="6626225" cy="3352800"/>
          </a:xfrm>
          <a:prstGeom prst="rect">
            <a:avLst/>
          </a:prstGeom>
          <a:noFill/>
          <a:ln w="1905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</p:pic>
      <p:sp>
        <p:nvSpPr>
          <p:cNvPr id="89093" name="Line 5"/>
          <p:cNvSpPr/>
          <p:nvPr/>
        </p:nvSpPr>
        <p:spPr>
          <a:xfrm flipH="1" flipV="1">
            <a:off x="1908175" y="2708275"/>
            <a:ext cx="1368425" cy="865188"/>
          </a:xfrm>
          <a:prstGeom prst="line">
            <a:avLst/>
          </a:prstGeom>
          <a:ln w="28575" cap="flat" cmpd="sng">
            <a:solidFill>
              <a:srgbClr val="FF0000"/>
            </a:solidFill>
            <a:prstDash val="solid"/>
            <a:headEnd type="none" w="med" len="med"/>
            <a:tailEnd type="triangle" w="lg" len="lg"/>
          </a:ln>
        </p:spPr>
      </p:sp>
      <p:sp>
        <p:nvSpPr>
          <p:cNvPr id="89094" name="Line 6"/>
          <p:cNvSpPr/>
          <p:nvPr/>
        </p:nvSpPr>
        <p:spPr>
          <a:xfrm>
            <a:off x="4716463" y="3357563"/>
            <a:ext cx="1511300" cy="935037"/>
          </a:xfrm>
          <a:prstGeom prst="line">
            <a:avLst/>
          </a:prstGeom>
          <a:ln w="28575" cap="flat" cmpd="sng">
            <a:solidFill>
              <a:srgbClr val="FF0000"/>
            </a:solidFill>
            <a:prstDash val="solid"/>
            <a:headEnd type="none" w="med" len="med"/>
            <a:tailEnd type="triangle" w="lg" len="lg"/>
          </a:ln>
        </p:spPr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9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0"/>
                                        <p:tgtEl>
                                          <p:spTgt spid="890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2000"/>
                                        <p:tgtEl>
                                          <p:spTgt spid="890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0178" name="Slide Number Placeholder 3"/>
          <p:cNvSpPr txBox="1">
            <a:spLocks noGrp="1"/>
          </p:cNvSpPr>
          <p:nvPr>
            <p:ph type="sldNum" sz="quarter" idx="12"/>
          </p:nvPr>
        </p:nvSpPr>
        <p:spPr>
          <a:xfrm>
            <a:off x="8647113" y="6408738"/>
            <a:ext cx="366712" cy="365125"/>
          </a:xfrm>
          <a:noFill/>
          <a:ln>
            <a:noFill/>
          </a:ln>
        </p:spPr>
        <p:txBody>
          <a:bodyPr anchor="b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r" eaLnBrk="1" hangingPunct="1">
              <a:buNone/>
            </a:pPr>
            <a:fld id="{9A0DB2DC-4C9A-4742-B13C-FB6460FD3503}" type="slidenum">
              <a:rPr lang="en-US" sz="1000" dirty="0"/>
            </a:fld>
            <a:endParaRPr lang="en-US" sz="1000" dirty="0"/>
          </a:p>
        </p:txBody>
      </p:sp>
      <p:pic>
        <p:nvPicPr>
          <p:cNvPr id="90116" name="Picture 4"/>
          <p:cNvPicPr>
            <a:picLocks noChangeAspect="1"/>
          </p:cNvPicPr>
          <p:nvPr/>
        </p:nvPicPr>
        <p:blipFill>
          <a:blip r:embed="rId1"/>
          <a:srcRect r="67940"/>
          <a:stretch>
            <a:fillRect/>
          </a:stretch>
        </p:blipFill>
        <p:spPr>
          <a:xfrm>
            <a:off x="1187450" y="1038225"/>
            <a:ext cx="6907213" cy="4551363"/>
          </a:xfrm>
          <a:prstGeom prst="rect">
            <a:avLst/>
          </a:prstGeom>
          <a:noFill/>
          <a:ln w="28575" cap="flat" cmpd="sng">
            <a:solidFill>
              <a:srgbClr val="FFFF00"/>
            </a:solidFill>
            <a:prstDash val="solid"/>
            <a:miter/>
            <a:headEnd type="none" w="med" len="med"/>
            <a:tailEnd type="none" w="med" len="med"/>
          </a:ln>
        </p:spPr>
      </p:pic>
      <p:sp>
        <p:nvSpPr>
          <p:cNvPr id="90120" name="Line 8"/>
          <p:cNvSpPr/>
          <p:nvPr/>
        </p:nvSpPr>
        <p:spPr>
          <a:xfrm>
            <a:off x="2627313" y="2997200"/>
            <a:ext cx="2016125" cy="576263"/>
          </a:xfrm>
          <a:prstGeom prst="line">
            <a:avLst/>
          </a:prstGeom>
          <a:ln w="57150" cap="flat" cmpd="sng">
            <a:solidFill>
              <a:srgbClr val="0000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90121" name="Line 9"/>
          <p:cNvSpPr/>
          <p:nvPr/>
        </p:nvSpPr>
        <p:spPr>
          <a:xfrm>
            <a:off x="2484438" y="4005263"/>
            <a:ext cx="2016125" cy="215900"/>
          </a:xfrm>
          <a:prstGeom prst="line">
            <a:avLst/>
          </a:prstGeom>
          <a:ln w="57150" cap="flat" cmpd="sng">
            <a:solidFill>
              <a:srgbClr val="0000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90122" name="Line 10"/>
          <p:cNvSpPr/>
          <p:nvPr/>
        </p:nvSpPr>
        <p:spPr>
          <a:xfrm flipH="1">
            <a:off x="3276600" y="2060575"/>
            <a:ext cx="935038" cy="1152525"/>
          </a:xfrm>
          <a:prstGeom prst="line">
            <a:avLst/>
          </a:prstGeom>
          <a:ln w="57150" cap="flat" cmpd="sng">
            <a:solidFill>
              <a:srgbClr val="FFFF00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90123" name="Line 11"/>
          <p:cNvSpPr/>
          <p:nvPr/>
        </p:nvSpPr>
        <p:spPr>
          <a:xfrm flipH="1">
            <a:off x="2627313" y="1773238"/>
            <a:ext cx="935037" cy="1152525"/>
          </a:xfrm>
          <a:prstGeom prst="line">
            <a:avLst/>
          </a:prstGeom>
          <a:ln w="57150" cap="flat" cmpd="sng">
            <a:solidFill>
              <a:srgbClr val="FFFF00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90124" name="Line 12"/>
          <p:cNvSpPr/>
          <p:nvPr/>
        </p:nvSpPr>
        <p:spPr>
          <a:xfrm flipH="1">
            <a:off x="4787900" y="2636838"/>
            <a:ext cx="935038" cy="1152525"/>
          </a:xfrm>
          <a:prstGeom prst="line">
            <a:avLst/>
          </a:prstGeom>
          <a:ln w="57150" cap="flat" cmpd="sng">
            <a:solidFill>
              <a:srgbClr val="FFFF00"/>
            </a:solidFill>
            <a:prstDash val="solid"/>
            <a:headEnd type="none" w="med" len="med"/>
            <a:tailEnd type="triangle" w="med" len="med"/>
          </a:ln>
        </p:spPr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0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0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90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000"/>
                                        <p:tgtEl>
                                          <p:spTgt spid="90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90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90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90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90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2" dur="500"/>
                                        <p:tgtEl>
                                          <p:spTgt spid="901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5" dur="500"/>
                                        <p:tgtEl>
                                          <p:spTgt spid="90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9571" name="Rectangle 3"/>
          <p:cNvSpPr>
            <a:spLocks noGrp="1"/>
          </p:cNvSpPr>
          <p:nvPr>
            <p:ph idx="1"/>
          </p:nvPr>
        </p:nvSpPr>
        <p:spPr>
          <a:ln/>
        </p:spPr>
        <p:txBody>
          <a:bodyPr vert="horz" wrap="square" anchor="t" anchorCtr="0"/>
          <a:p>
            <a:pPr algn="just"/>
            <a:endParaRPr dirty="0"/>
          </a:p>
          <a:p>
            <a:pPr algn="just"/>
            <a:r>
              <a:rPr dirty="0"/>
              <a:t>Fixed functional appliances are normally known as </a:t>
            </a:r>
            <a:r>
              <a:rPr dirty="0">
                <a:solidFill>
                  <a:srgbClr val="0000FF"/>
                </a:solidFill>
              </a:rPr>
              <a:t>"non-compliance Class II correctors"</a:t>
            </a:r>
            <a:r>
              <a:rPr dirty="0"/>
              <a:t> giving a false idea about the co-operation necessary during treatment.</a:t>
            </a:r>
            <a:endParaRPr dirty="0"/>
          </a:p>
          <a:p>
            <a:pPr algn="just"/>
            <a:endParaRPr dirty="0"/>
          </a:p>
        </p:txBody>
      </p:sp>
      <p:sp>
        <p:nvSpPr>
          <p:cNvPr id="51203" name="Slide Number Placeholder 5"/>
          <p:cNvSpPr txBox="1">
            <a:spLocks noGrp="1"/>
          </p:cNvSpPr>
          <p:nvPr>
            <p:ph type="sldNum" sz="quarter" idx="12"/>
          </p:nvPr>
        </p:nvSpPr>
        <p:spPr>
          <a:xfrm>
            <a:off x="8647113" y="6408738"/>
            <a:ext cx="366712" cy="365125"/>
          </a:xfrm>
          <a:noFill/>
          <a:ln>
            <a:noFill/>
          </a:ln>
        </p:spPr>
        <p:txBody>
          <a:bodyPr anchor="b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r" eaLnBrk="1" hangingPunct="1">
              <a:buNone/>
            </a:pPr>
            <a:fld id="{9A0DB2DC-4C9A-4742-B13C-FB6460FD3503}" type="slidenum">
              <a:rPr lang="en-US" sz="1000" dirty="0"/>
            </a:fld>
            <a:endParaRPr lang="en-US" sz="1000" dirty="0"/>
          </a:p>
        </p:txBody>
      </p:sp>
      <p:sp>
        <p:nvSpPr>
          <p:cNvPr id="109572" name="Rectangle 4"/>
          <p:cNvSpPr>
            <a:spLocks noGrp="1" noChangeArrowheads="1"/>
          </p:cNvSpPr>
          <p:nvPr>
            <p:ph type="title"/>
          </p:nvPr>
        </p:nvSpPr>
        <p:spPr>
          <a:noFill/>
          <a:ln>
            <a:noFill/>
          </a:ln>
          <a:effectLst/>
          <a:sp3d prstMaterial="plastic"/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Mode of actions </a:t>
            </a:r>
            <a:endParaRPr kumimoji="0" lang="en-US" sz="41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1">
                                            <p:txEl>
                                              <p:charRg st="1" end="15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09571">
                                            <p:txEl>
                                              <p:charRg st="1" end="15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5363" name="Rectangle 3"/>
          <p:cNvSpPr>
            <a:spLocks noGrp="1"/>
          </p:cNvSpPr>
          <p:nvPr>
            <p:ph idx="1"/>
          </p:nvPr>
        </p:nvSpPr>
        <p:spPr>
          <a:xfrm>
            <a:off x="457200" y="692150"/>
            <a:ext cx="8229600" cy="5434013"/>
          </a:xfrm>
          <a:ln/>
        </p:spPr>
        <p:txBody>
          <a:bodyPr vert="horz" wrap="square" anchor="t" anchorCtr="0"/>
          <a:p>
            <a:pPr algn="just"/>
            <a:r>
              <a:rPr dirty="0"/>
              <a:t>When we compare them to removable appliances, we can clearly recognize fixed appliances as non-compliance devices. </a:t>
            </a:r>
            <a:endParaRPr dirty="0"/>
          </a:p>
          <a:p>
            <a:endParaRPr dirty="0"/>
          </a:p>
          <a:p>
            <a:pPr algn="just"/>
            <a:r>
              <a:rPr dirty="0"/>
              <a:t>However, for treatment to be successful, good co-operation is always necessary, especially if </a:t>
            </a:r>
            <a:r>
              <a:rPr dirty="0">
                <a:solidFill>
                  <a:srgbClr val="0000FF"/>
                </a:solidFill>
              </a:rPr>
              <a:t>skeletal modifications</a:t>
            </a:r>
            <a:r>
              <a:rPr dirty="0"/>
              <a:t> instead of </a:t>
            </a:r>
            <a:r>
              <a:rPr dirty="0">
                <a:solidFill>
                  <a:srgbClr val="FF0000"/>
                </a:solidFill>
              </a:rPr>
              <a:t>dentoalveolar</a:t>
            </a:r>
            <a:r>
              <a:rPr dirty="0"/>
              <a:t> compensations are desired.</a:t>
            </a:r>
            <a:endParaRPr dirty="0"/>
          </a:p>
        </p:txBody>
      </p:sp>
      <p:sp>
        <p:nvSpPr>
          <p:cNvPr id="52227" name="Slide Number Placeholder 5"/>
          <p:cNvSpPr txBox="1">
            <a:spLocks noGrp="1"/>
          </p:cNvSpPr>
          <p:nvPr>
            <p:ph type="sldNum" sz="quarter" idx="12"/>
          </p:nvPr>
        </p:nvSpPr>
        <p:spPr>
          <a:xfrm>
            <a:off x="8647113" y="6408738"/>
            <a:ext cx="366712" cy="365125"/>
          </a:xfrm>
          <a:noFill/>
          <a:ln>
            <a:noFill/>
          </a:ln>
        </p:spPr>
        <p:txBody>
          <a:bodyPr anchor="b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r" eaLnBrk="1" hangingPunct="1">
              <a:buNone/>
            </a:pPr>
            <a:fld id="{9A0DB2DC-4C9A-4742-B13C-FB6460FD3503}" type="slidenum">
              <a:rPr lang="en-US" sz="1000" dirty="0"/>
            </a:fld>
            <a:endParaRPr 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charRg st="0" end="1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5363">
                                            <p:txEl>
                                              <p:charRg st="0" end="1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charRg st="117" end="28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15363">
                                            <p:txEl>
                                              <p:charRg st="117" end="28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2163" name="Rectangle 3"/>
          <p:cNvSpPr>
            <a:spLocks noGrp="1"/>
          </p:cNvSpPr>
          <p:nvPr>
            <p:ph idx="1"/>
          </p:nvPr>
        </p:nvSpPr>
        <p:spPr>
          <a:xfrm>
            <a:off x="457200" y="620713"/>
            <a:ext cx="8229600" cy="5505450"/>
          </a:xfrm>
          <a:ln/>
        </p:spPr>
        <p:txBody>
          <a:bodyPr vert="horz" wrap="square" anchor="t" anchorCtr="0"/>
          <a:p>
            <a:endParaRPr lang="en-GB" altLang="x-none" dirty="0"/>
          </a:p>
          <a:p>
            <a:pPr algn="just"/>
            <a:r>
              <a:rPr lang="en-GB" altLang="x-none" dirty="0"/>
              <a:t>According to Proffit, there are two mechanisms to protrusion: </a:t>
            </a:r>
            <a:r>
              <a:rPr lang="en-GB" altLang="x-none" dirty="0">
                <a:solidFill>
                  <a:srgbClr val="0000FF"/>
                </a:solidFill>
              </a:rPr>
              <a:t>Active </a:t>
            </a:r>
            <a:r>
              <a:rPr lang="en-GB" altLang="x-none" dirty="0"/>
              <a:t>&amp; </a:t>
            </a:r>
            <a:r>
              <a:rPr lang="en-GB" altLang="x-none" dirty="0">
                <a:solidFill>
                  <a:srgbClr val="0000FF"/>
                </a:solidFill>
              </a:rPr>
              <a:t>Passive</a:t>
            </a:r>
            <a:r>
              <a:rPr lang="en-GB" altLang="x-none" dirty="0"/>
              <a:t>.</a:t>
            </a:r>
            <a:endParaRPr lang="en-GB" altLang="x-none" dirty="0"/>
          </a:p>
          <a:p>
            <a:pPr algn="just"/>
            <a:endParaRPr lang="en-GB" altLang="x-none" dirty="0"/>
          </a:p>
          <a:p>
            <a:pPr algn="just"/>
            <a:r>
              <a:rPr lang="en-GB" altLang="x-none" dirty="0"/>
              <a:t>In </a:t>
            </a:r>
            <a:r>
              <a:rPr lang="en-GB" altLang="x-none" dirty="0">
                <a:solidFill>
                  <a:srgbClr val="FF0000"/>
                </a:solidFill>
              </a:rPr>
              <a:t>PASSIVE </a:t>
            </a:r>
            <a:r>
              <a:rPr lang="en-GB" altLang="x-none" dirty="0"/>
              <a:t>protrusion, the mandible is held forward by the orthodontic appliance. This the case with fixed functional appliances.</a:t>
            </a:r>
            <a:endParaRPr dirty="0"/>
          </a:p>
        </p:txBody>
      </p:sp>
      <p:sp>
        <p:nvSpPr>
          <p:cNvPr id="53251" name="Slide Number Placeholder 5"/>
          <p:cNvSpPr txBox="1">
            <a:spLocks noGrp="1"/>
          </p:cNvSpPr>
          <p:nvPr>
            <p:ph type="sldNum" sz="quarter" idx="12"/>
          </p:nvPr>
        </p:nvSpPr>
        <p:spPr>
          <a:xfrm>
            <a:off x="8647113" y="6408738"/>
            <a:ext cx="366712" cy="365125"/>
          </a:xfrm>
          <a:noFill/>
          <a:ln>
            <a:noFill/>
          </a:ln>
        </p:spPr>
        <p:txBody>
          <a:bodyPr anchor="b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r" eaLnBrk="1" hangingPunct="1">
              <a:buNone/>
            </a:pPr>
            <a:fld id="{9A0DB2DC-4C9A-4742-B13C-FB6460FD3503}" type="slidenum">
              <a:rPr lang="en-US" sz="1000" dirty="0"/>
            </a:fld>
            <a:endParaRPr 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charRg st="1" end="8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2163">
                                            <p:txEl>
                                              <p:charRg st="1" end="8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2163">
                                            <p:txEl>
                                              <p:charRg st="1" end="8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2163">
                                            <p:txEl>
                                              <p:charRg st="1" end="8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charRg st="82" end="2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2163">
                                            <p:txEl>
                                              <p:charRg st="82" end="2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2163">
                                            <p:txEl>
                                              <p:charRg st="82" end="2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2163">
                                            <p:txEl>
                                              <p:charRg st="82" end="2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3187" name="Rectangle 3"/>
          <p:cNvSpPr>
            <a:spLocks noGrp="1"/>
          </p:cNvSpPr>
          <p:nvPr>
            <p:ph idx="1"/>
          </p:nvPr>
        </p:nvSpPr>
        <p:spPr>
          <a:xfrm>
            <a:off x="457200" y="692150"/>
            <a:ext cx="8229600" cy="5434013"/>
          </a:xfrm>
          <a:ln/>
        </p:spPr>
        <p:txBody>
          <a:bodyPr vert="horz" wrap="square" anchor="t" anchorCtr="0"/>
          <a:p>
            <a:endParaRPr lang="en-GB" altLang="x-none" dirty="0"/>
          </a:p>
          <a:p>
            <a:pPr algn="just"/>
            <a:r>
              <a:rPr lang="en-GB" altLang="x-none" dirty="0"/>
              <a:t>In </a:t>
            </a:r>
            <a:r>
              <a:rPr lang="en-GB" altLang="x-none" dirty="0">
                <a:solidFill>
                  <a:srgbClr val="FF0000"/>
                </a:solidFill>
              </a:rPr>
              <a:t>ACTIVE</a:t>
            </a:r>
            <a:r>
              <a:rPr lang="en-GB" altLang="x-none" dirty="0"/>
              <a:t> protrusion, the patient </a:t>
            </a:r>
            <a:r>
              <a:rPr lang="en-GB" altLang="x-none" dirty="0">
                <a:solidFill>
                  <a:srgbClr val="0000FF"/>
                </a:solidFill>
              </a:rPr>
              <a:t>‘responds’</a:t>
            </a:r>
            <a:r>
              <a:rPr lang="en-GB" altLang="x-none" dirty="0"/>
              <a:t> to the appliance by using his or her muscles, especially the lateral pterygoid to hold the mandible forward.</a:t>
            </a:r>
            <a:endParaRPr lang="en-GB" altLang="x-none" dirty="0"/>
          </a:p>
          <a:p>
            <a:pPr algn="just"/>
            <a:endParaRPr lang="en-GB" altLang="x-none" dirty="0"/>
          </a:p>
          <a:p>
            <a:pPr algn="just"/>
            <a:r>
              <a:rPr lang="en-GB" altLang="x-none" dirty="0"/>
              <a:t>Stimulating the muscles was thought to be important from the beginning of functional appliance therapy, hence both the generic </a:t>
            </a:r>
            <a:r>
              <a:rPr lang="en-GB" altLang="x-none" dirty="0">
                <a:solidFill>
                  <a:srgbClr val="FF0000"/>
                </a:solidFill>
              </a:rPr>
              <a:t>functional </a:t>
            </a:r>
            <a:r>
              <a:rPr lang="en-GB" altLang="x-none" dirty="0"/>
              <a:t>name and the specific term </a:t>
            </a:r>
            <a:r>
              <a:rPr lang="en-GB" altLang="x-none" dirty="0">
                <a:solidFill>
                  <a:srgbClr val="FF0000"/>
                </a:solidFill>
              </a:rPr>
              <a:t>activator.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54275" name="Slide Number Placeholder 5"/>
          <p:cNvSpPr txBox="1">
            <a:spLocks noGrp="1"/>
          </p:cNvSpPr>
          <p:nvPr>
            <p:ph type="sldNum" sz="quarter" idx="12"/>
          </p:nvPr>
        </p:nvSpPr>
        <p:spPr>
          <a:xfrm>
            <a:off x="8647113" y="6408738"/>
            <a:ext cx="366712" cy="365125"/>
          </a:xfrm>
          <a:noFill/>
          <a:ln>
            <a:noFill/>
          </a:ln>
        </p:spPr>
        <p:txBody>
          <a:bodyPr anchor="b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r" eaLnBrk="1" hangingPunct="1">
              <a:buNone/>
            </a:pPr>
            <a:fld id="{9A0DB2DC-4C9A-4742-B13C-FB6460FD3503}" type="slidenum">
              <a:rPr lang="en-US" sz="1000" dirty="0"/>
            </a:fld>
            <a:endParaRPr 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charRg st="1" end="15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93187">
                                            <p:txEl>
                                              <p:charRg st="1" end="15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charRg st="156" end="33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2" dur="500"/>
                                        <p:tgtEl>
                                          <p:spTgt spid="93187">
                                            <p:txEl>
                                              <p:charRg st="156" end="33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4211" name="Rectangle 3"/>
          <p:cNvSpPr>
            <a:spLocks noGrp="1"/>
          </p:cNvSpPr>
          <p:nvPr>
            <p:ph idx="1"/>
          </p:nvPr>
        </p:nvSpPr>
        <p:spPr>
          <a:xfrm>
            <a:off x="468313" y="765175"/>
            <a:ext cx="8229600" cy="5389563"/>
          </a:xfrm>
          <a:ln/>
        </p:spPr>
        <p:txBody>
          <a:bodyPr vert="horz" wrap="square" anchor="t" anchorCtr="0"/>
          <a:p>
            <a:pPr algn="just"/>
            <a:r>
              <a:rPr lang="en-GB" altLang="x-none" dirty="0"/>
              <a:t>Whether the patient </a:t>
            </a:r>
            <a:r>
              <a:rPr lang="en-GB" altLang="x-none" dirty="0">
                <a:solidFill>
                  <a:srgbClr val="0000FF"/>
                </a:solidFill>
              </a:rPr>
              <a:t>actively uses his musculature</a:t>
            </a:r>
            <a:r>
              <a:rPr lang="en-GB" altLang="x-none" dirty="0"/>
              <a:t> to posture the mandible forward or </a:t>
            </a:r>
            <a:r>
              <a:rPr lang="en-GB" altLang="x-none" dirty="0">
                <a:solidFill>
                  <a:srgbClr val="0000FF"/>
                </a:solidFill>
              </a:rPr>
              <a:t>passively rests against the appliance</a:t>
            </a:r>
            <a:r>
              <a:rPr lang="en-GB" altLang="x-none" dirty="0"/>
              <a:t> </a:t>
            </a:r>
            <a:r>
              <a:rPr lang="en-GB" altLang="x-none" dirty="0">
                <a:solidFill>
                  <a:srgbClr val="FF0000"/>
                </a:solidFill>
              </a:rPr>
              <a:t>may or may not affect the amount of mandibular growth.</a:t>
            </a:r>
            <a:endParaRPr lang="en-GB" altLang="x-none" dirty="0">
              <a:solidFill>
                <a:srgbClr val="FF0000"/>
              </a:solidFill>
            </a:endParaRPr>
          </a:p>
          <a:p>
            <a:pPr algn="just"/>
            <a:endParaRPr lang="en-GB" altLang="x-none" dirty="0">
              <a:solidFill>
                <a:srgbClr val="FF0000"/>
              </a:solidFill>
            </a:endParaRPr>
          </a:p>
          <a:p>
            <a:pPr algn="just"/>
            <a:r>
              <a:rPr lang="en-GB" altLang="x-none" dirty="0"/>
              <a:t>But this </a:t>
            </a:r>
            <a:r>
              <a:rPr lang="en-GB" altLang="x-none" dirty="0">
                <a:solidFill>
                  <a:srgbClr val="FF0000"/>
                </a:solidFill>
              </a:rPr>
              <a:t>definitely affects the amount of tooth movement</a:t>
            </a:r>
            <a:r>
              <a:rPr lang="en-GB" altLang="x-none" dirty="0"/>
              <a:t> that occurs and may determine the effect on the maxilla.</a:t>
            </a:r>
            <a:endParaRPr dirty="0"/>
          </a:p>
        </p:txBody>
      </p:sp>
      <p:sp>
        <p:nvSpPr>
          <p:cNvPr id="55299" name="Slide Number Placeholder 5"/>
          <p:cNvSpPr txBox="1">
            <a:spLocks noGrp="1"/>
          </p:cNvSpPr>
          <p:nvPr>
            <p:ph type="sldNum" sz="quarter" idx="12"/>
          </p:nvPr>
        </p:nvSpPr>
        <p:spPr>
          <a:xfrm>
            <a:off x="8647113" y="6408738"/>
            <a:ext cx="366712" cy="365125"/>
          </a:xfrm>
          <a:noFill/>
          <a:ln>
            <a:noFill/>
          </a:ln>
        </p:spPr>
        <p:txBody>
          <a:bodyPr anchor="b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r" eaLnBrk="1" hangingPunct="1">
              <a:buNone/>
            </a:pPr>
            <a:fld id="{9A0DB2DC-4C9A-4742-B13C-FB6460FD3503}" type="slidenum">
              <a:rPr lang="en-US" sz="1000" dirty="0"/>
            </a:fld>
            <a:endParaRPr 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charRg st="0" end="17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4211">
                                            <p:txEl>
                                              <p:charRg st="0" end="17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charRg st="179" end="29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4211">
                                            <p:txEl>
                                              <p:charRg st="179" end="29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5235" name="Rectangle 3"/>
          <p:cNvSpPr>
            <a:spLocks noGrp="1"/>
          </p:cNvSpPr>
          <p:nvPr>
            <p:ph idx="1"/>
          </p:nvPr>
        </p:nvSpPr>
        <p:spPr>
          <a:xfrm>
            <a:off x="457200" y="692150"/>
            <a:ext cx="8229600" cy="5434013"/>
          </a:xfrm>
          <a:ln/>
        </p:spPr>
        <p:txBody>
          <a:bodyPr vert="horz" wrap="square" anchor="t" anchorCtr="0"/>
          <a:p>
            <a:pPr algn="just"/>
            <a:r>
              <a:rPr lang="en-GB" altLang="x-none" dirty="0"/>
              <a:t>For example, with the Herbst appliance, the condyle is displaced anteriorly at all times.</a:t>
            </a:r>
            <a:endParaRPr lang="en-GB" altLang="x-none" dirty="0"/>
          </a:p>
          <a:p>
            <a:pPr algn="just"/>
            <a:endParaRPr lang="en-GB" altLang="x-none" dirty="0"/>
          </a:p>
          <a:p>
            <a:pPr algn="just"/>
            <a:r>
              <a:rPr lang="en-GB" altLang="x-none" dirty="0"/>
              <a:t>Therefore this appliance should be considered, </a:t>
            </a:r>
            <a:r>
              <a:rPr lang="en-GB" altLang="x-none" dirty="0">
                <a:solidFill>
                  <a:srgbClr val="0000FF"/>
                </a:solidFill>
              </a:rPr>
              <a:t>potentially</a:t>
            </a:r>
            <a:r>
              <a:rPr lang="en-GB" altLang="x-none" dirty="0"/>
              <a:t>, the </a:t>
            </a:r>
            <a:r>
              <a:rPr lang="en-GB" altLang="x-none" dirty="0">
                <a:solidFill>
                  <a:srgbClr val="0000FF"/>
                </a:solidFill>
              </a:rPr>
              <a:t>most effective</a:t>
            </a:r>
            <a:r>
              <a:rPr lang="en-GB" altLang="x-none" dirty="0"/>
              <a:t> of the functional appliances in altering jaw growth.</a:t>
            </a:r>
            <a:endParaRPr lang="en-GB" altLang="x-none" dirty="0"/>
          </a:p>
          <a:p>
            <a:pPr algn="just">
              <a:buNone/>
            </a:pPr>
            <a:endParaRPr lang="en-GB" altLang="x-none" dirty="0"/>
          </a:p>
        </p:txBody>
      </p:sp>
      <p:sp>
        <p:nvSpPr>
          <p:cNvPr id="56323" name="Slide Number Placeholder 5"/>
          <p:cNvSpPr txBox="1">
            <a:spLocks noGrp="1"/>
          </p:cNvSpPr>
          <p:nvPr>
            <p:ph type="sldNum" sz="quarter" idx="12"/>
          </p:nvPr>
        </p:nvSpPr>
        <p:spPr>
          <a:xfrm>
            <a:off x="8647113" y="6408738"/>
            <a:ext cx="366712" cy="365125"/>
          </a:xfrm>
          <a:noFill/>
          <a:ln>
            <a:noFill/>
          </a:ln>
        </p:spPr>
        <p:txBody>
          <a:bodyPr anchor="b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r" eaLnBrk="1" hangingPunct="1">
              <a:buNone/>
            </a:pPr>
            <a:fld id="{9A0DB2DC-4C9A-4742-B13C-FB6460FD3503}" type="slidenum">
              <a:rPr lang="en-US" sz="1000" dirty="0"/>
            </a:fld>
            <a:endParaRPr 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charRg st="0" end="9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5235">
                                            <p:txEl>
                                              <p:charRg st="0" end="9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charRg st="91" end="2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5235">
                                            <p:txEl>
                                              <p:charRg st="91" end="22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6259" name="Rectangle 3"/>
          <p:cNvSpPr>
            <a:spLocks noGrp="1"/>
          </p:cNvSpPr>
          <p:nvPr>
            <p:ph idx="1"/>
          </p:nvPr>
        </p:nvSpPr>
        <p:spPr>
          <a:xfrm>
            <a:off x="457200" y="765175"/>
            <a:ext cx="8229600" cy="5360988"/>
          </a:xfrm>
          <a:ln/>
        </p:spPr>
        <p:txBody>
          <a:bodyPr vert="horz" wrap="square" anchor="t" anchorCtr="0"/>
          <a:p>
            <a:pPr algn="just"/>
            <a:r>
              <a:rPr lang="en-GB" altLang="x-none" dirty="0"/>
              <a:t>Though with the Herbst appliance, the condyle is displaced anteriorly at all times, the amount of force against the teeth is very much under the patients control.</a:t>
            </a:r>
            <a:endParaRPr lang="en-GB" altLang="x-none" dirty="0"/>
          </a:p>
          <a:p>
            <a:pPr algn="just"/>
            <a:r>
              <a:rPr lang="en-GB" altLang="x-none" dirty="0"/>
              <a:t>The patient can use his/her own muscles to hold the jaw forwards with the Herbst appliance serving only as a stimulus to do so.</a:t>
            </a:r>
            <a:endParaRPr lang="en-GB" altLang="x-none" dirty="0"/>
          </a:p>
          <a:p>
            <a:pPr algn="just"/>
            <a:r>
              <a:rPr lang="en-GB" altLang="x-none" dirty="0"/>
              <a:t>Or the appliance can passively hold the jaw forward, with little or no contribution from the muscles.</a:t>
            </a:r>
            <a:endParaRPr lang="en-GB" altLang="x-none" dirty="0"/>
          </a:p>
          <a:p>
            <a:pPr algn="just"/>
            <a:endParaRPr dirty="0"/>
          </a:p>
        </p:txBody>
      </p:sp>
      <p:sp>
        <p:nvSpPr>
          <p:cNvPr id="57347" name="Slide Number Placeholder 5"/>
          <p:cNvSpPr txBox="1">
            <a:spLocks noGrp="1"/>
          </p:cNvSpPr>
          <p:nvPr>
            <p:ph type="sldNum" sz="quarter" idx="12"/>
          </p:nvPr>
        </p:nvSpPr>
        <p:spPr>
          <a:xfrm>
            <a:off x="8647113" y="6408738"/>
            <a:ext cx="366712" cy="365125"/>
          </a:xfrm>
          <a:noFill/>
          <a:ln>
            <a:noFill/>
          </a:ln>
        </p:spPr>
        <p:txBody>
          <a:bodyPr anchor="b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r" eaLnBrk="1" hangingPunct="1">
              <a:buNone/>
            </a:pPr>
            <a:fld id="{9A0DB2DC-4C9A-4742-B13C-FB6460FD3503}" type="slidenum">
              <a:rPr lang="en-US" sz="1000" dirty="0"/>
            </a:fld>
            <a:endParaRPr 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charRg st="0" end="16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6259">
                                            <p:txEl>
                                              <p:charRg st="0" end="16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charRg st="163" end="29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6259">
                                            <p:txEl>
                                              <p:charRg st="163" end="29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charRg st="291" end="39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96259">
                                            <p:txEl>
                                              <p:charRg st="291" end="39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7283" name="Rectangle 3"/>
          <p:cNvSpPr>
            <a:spLocks noGrp="1"/>
          </p:cNvSpPr>
          <p:nvPr>
            <p:ph idx="1"/>
          </p:nvPr>
        </p:nvSpPr>
        <p:spPr>
          <a:xfrm>
            <a:off x="457200" y="836613"/>
            <a:ext cx="8229600" cy="5289550"/>
          </a:xfrm>
          <a:ln/>
        </p:spPr>
        <p:txBody>
          <a:bodyPr vert="horz" wrap="square" anchor="t" anchorCtr="0"/>
          <a:p>
            <a:pPr algn="just"/>
            <a:r>
              <a:rPr lang="en-GB" altLang="x-none" dirty="0"/>
              <a:t>When there is no contribution from the muscles, i.e. when the muscles relax, the reaction force is distributed to the maxilla and also to the maxillary and mandibular teeth.</a:t>
            </a:r>
            <a:endParaRPr lang="en-GB" altLang="x-none" dirty="0"/>
          </a:p>
          <a:p>
            <a:pPr algn="just"/>
            <a:r>
              <a:rPr lang="en-GB" altLang="x-none" dirty="0"/>
              <a:t>Thus, if the muscles hold the jaw forward, there is little or no reactive force against the teeth and minimal tooth movement occurs.</a:t>
            </a:r>
            <a:endParaRPr lang="en-GB" altLang="x-none" dirty="0"/>
          </a:p>
          <a:p>
            <a:pPr algn="just"/>
            <a:r>
              <a:rPr lang="en-GB" altLang="x-none" dirty="0"/>
              <a:t>If the jaw repositioning is entirely passive, force against the teeth can displace the teeth quite significantly.</a:t>
            </a:r>
            <a:endParaRPr dirty="0"/>
          </a:p>
        </p:txBody>
      </p:sp>
      <p:sp>
        <p:nvSpPr>
          <p:cNvPr id="58371" name="Slide Number Placeholder 5"/>
          <p:cNvSpPr txBox="1">
            <a:spLocks noGrp="1"/>
          </p:cNvSpPr>
          <p:nvPr>
            <p:ph type="sldNum" sz="quarter" idx="12"/>
          </p:nvPr>
        </p:nvSpPr>
        <p:spPr>
          <a:xfrm>
            <a:off x="8647113" y="6408738"/>
            <a:ext cx="366712" cy="365125"/>
          </a:xfrm>
          <a:noFill/>
          <a:ln>
            <a:noFill/>
          </a:ln>
        </p:spPr>
        <p:txBody>
          <a:bodyPr anchor="b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r" eaLnBrk="1" hangingPunct="1">
              <a:buNone/>
            </a:pPr>
            <a:fld id="{9A0DB2DC-4C9A-4742-B13C-FB6460FD3503}" type="slidenum">
              <a:rPr lang="en-US" sz="1000" dirty="0"/>
            </a:fld>
            <a:endParaRPr 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charRg st="0" end="17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7283">
                                            <p:txEl>
                                              <p:charRg st="0" end="17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7283">
                                            <p:txEl>
                                              <p:charRg st="0" end="17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97283">
                                            <p:txEl>
                                              <p:charRg st="0" end="17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charRg st="174" end="30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7283">
                                            <p:txEl>
                                              <p:charRg st="174" end="30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7283">
                                            <p:txEl>
                                              <p:charRg st="174" end="30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97283">
                                            <p:txEl>
                                              <p:charRg st="174" end="30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charRg st="307" end="4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7283">
                                            <p:txEl>
                                              <p:charRg st="307" end="42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7283">
                                            <p:txEl>
                                              <p:charRg st="307" end="42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97283">
                                            <p:txEl>
                                              <p:charRg st="307" end="4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2035" name="Rectangle 3"/>
          <p:cNvSpPr>
            <a:spLocks noGrp="1"/>
          </p:cNvSpPr>
          <p:nvPr>
            <p:ph idx="1"/>
          </p:nvPr>
        </p:nvSpPr>
        <p:spPr>
          <a:ln/>
        </p:spPr>
        <p:txBody>
          <a:bodyPr vert="horz" wrap="square" anchor="t" anchorCtr="0"/>
          <a:p>
            <a:pPr>
              <a:buFontTx/>
              <a:buNone/>
            </a:pPr>
            <a:r>
              <a:rPr lang="en-GB" altLang="x-none" dirty="0"/>
              <a:t>Fixed functional appliances are, and will remain, an invaluable tool for every orthodontist.</a:t>
            </a:r>
            <a:endParaRPr lang="en-GB" altLang="x-none" dirty="0"/>
          </a:p>
          <a:p>
            <a:pPr>
              <a:buFontTx/>
              <a:buNone/>
            </a:pPr>
            <a:r>
              <a:rPr lang="en-GB" altLang="x-none" dirty="0"/>
              <a:t>Having said so, it would not be inappropriate to say that knowing the mechanics of the same would be mandatory for every clinician.</a:t>
            </a:r>
            <a:endParaRPr lang="en-GB" altLang="x-none" dirty="0"/>
          </a:p>
          <a:p>
            <a:pPr>
              <a:buFontTx/>
              <a:buNone/>
            </a:pPr>
            <a:r>
              <a:rPr lang="en-GB" altLang="x-none" dirty="0"/>
              <a:t>By knowing this the clinician can not only minimize the unwanted side effects but also optimise his treatment results. </a:t>
            </a:r>
            <a:endParaRPr lang="en-GB" altLang="x-none" dirty="0"/>
          </a:p>
          <a:p>
            <a:pPr>
              <a:buFontTx/>
              <a:buNone/>
            </a:pPr>
            <a:endParaRPr dirty="0"/>
          </a:p>
        </p:txBody>
      </p:sp>
      <p:sp>
        <p:nvSpPr>
          <p:cNvPr id="59395" name="Slide Number Placeholder 5"/>
          <p:cNvSpPr txBox="1">
            <a:spLocks noGrp="1"/>
          </p:cNvSpPr>
          <p:nvPr>
            <p:ph type="sldNum" sz="quarter" idx="12"/>
          </p:nvPr>
        </p:nvSpPr>
        <p:spPr>
          <a:xfrm>
            <a:off x="8647113" y="6408738"/>
            <a:ext cx="366712" cy="365125"/>
          </a:xfrm>
          <a:noFill/>
          <a:ln>
            <a:noFill/>
          </a:ln>
        </p:spPr>
        <p:txBody>
          <a:bodyPr anchor="b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r" eaLnBrk="1" hangingPunct="1">
              <a:buNone/>
            </a:pPr>
            <a:fld id="{9A0DB2DC-4C9A-4742-B13C-FB6460FD3503}" type="slidenum">
              <a:rPr lang="en-US" sz="1000" dirty="0"/>
            </a:fld>
            <a:endParaRPr lang="en-US" sz="1000" dirty="0"/>
          </a:p>
        </p:txBody>
      </p:sp>
      <p:sp>
        <p:nvSpPr>
          <p:cNvPr id="172034" name="Rectangle 2"/>
          <p:cNvSpPr>
            <a:spLocks noGrp="1" noChangeArrowheads="1"/>
          </p:cNvSpPr>
          <p:nvPr>
            <p:ph type="title"/>
          </p:nvPr>
        </p:nvSpPr>
        <p:spPr>
          <a:noFill/>
          <a:ln>
            <a:noFill/>
          </a:ln>
          <a:effectLst/>
          <a:sp3d prstMaterial="plastic"/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GB" sz="54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Conclusion</a:t>
            </a:r>
            <a:endParaRPr kumimoji="0" lang="en-US" sz="5400" b="1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72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5">
                                            <p:txEl>
                                              <p:charRg st="0" end="9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72035">
                                            <p:txEl>
                                              <p:charRg st="0" end="9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5">
                                            <p:txEl>
                                              <p:charRg st="93" end="22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72035">
                                            <p:txEl>
                                              <p:charRg st="93" end="22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5">
                                            <p:txEl>
                                              <p:charRg st="225" end="34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72035">
                                            <p:txEl>
                                              <p:charRg st="225" end="34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0418" name="Slide Number Placeholder 4"/>
          <p:cNvSpPr txBox="1"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noFill/>
          <a:ln>
            <a:noFill/>
          </a:ln>
        </p:spPr>
        <p:txBody>
          <a:bodyPr anchor="b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r" eaLnBrk="1" hangingPunct="1">
              <a:buNone/>
            </a:pPr>
            <a:fld id="{9A0DB2DC-4C9A-4742-B13C-FB6460FD3503}" type="slidenum">
              <a:rPr lang="en-US" sz="1000" dirty="0"/>
            </a:fld>
            <a:endParaRPr lang="en-US" sz="1000" dirty="0"/>
          </a:p>
        </p:txBody>
      </p:sp>
      <p:sp>
        <p:nvSpPr>
          <p:cNvPr id="211972" name="Rectangle 4"/>
          <p:cNvSpPr>
            <a:spLocks noGrp="1" noChangeArrowheads="1"/>
          </p:cNvSpPr>
          <p:nvPr>
            <p:ph type="title"/>
          </p:nvPr>
        </p:nvSpPr>
        <p:spPr>
          <a:xfrm>
            <a:off x="395288" y="981075"/>
            <a:ext cx="8229599" cy="3529013"/>
          </a:xfrm>
          <a:noFill/>
          <a:ln>
            <a:noFill/>
          </a:ln>
          <a:effectLst/>
          <a:sp3d prstMaterial="plastic"/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GB" sz="80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Thank </a:t>
            </a:r>
            <a:br>
              <a:rPr kumimoji="0" lang="en-GB" sz="80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GB" sz="80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You</a:t>
            </a:r>
            <a:endParaRPr kumimoji="0" lang="en-US" sz="8000" b="1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1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0</TotalTime>
  <Words>8269</Words>
  <Application>WPS Presentation</Application>
  <PresentationFormat>On-screen Show (4:3)</PresentationFormat>
  <Paragraphs>319</Paragraphs>
  <Slides>48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48</vt:i4>
      </vt:variant>
    </vt:vector>
  </HeadingPairs>
  <TitlesOfParts>
    <vt:vector size="62" baseType="lpstr">
      <vt:lpstr>Arial</vt:lpstr>
      <vt:lpstr>SimSun</vt:lpstr>
      <vt:lpstr>Wingdings</vt:lpstr>
      <vt:lpstr>Lucida Sans Unicode</vt:lpstr>
      <vt:lpstr>Wingdings 3</vt:lpstr>
      <vt:lpstr>Verdana</vt:lpstr>
      <vt:lpstr>Wingdings 2</vt:lpstr>
      <vt:lpstr>Monotype Corsiva</vt:lpstr>
      <vt:lpstr>Wingdings 3</vt:lpstr>
      <vt:lpstr>Verdana</vt:lpstr>
      <vt:lpstr>Wingdings 2</vt:lpstr>
      <vt:lpstr>Microsoft YaHei</vt:lpstr>
      <vt:lpstr>Arial Unicode MS</vt:lpstr>
      <vt:lpstr>Concourse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 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BIOMECHANICS OF FIXED FUNCTIONAL APPLIANCES</dc:title>
  <dc:creator>Viren Puri</dc:creator>
  <cp:lastModifiedBy>HP</cp:lastModifiedBy>
  <cp:revision>35</cp:revision>
  <dcterms:created xsi:type="dcterms:W3CDTF">2003-08-08T17:13:32Z</dcterms:created>
  <dcterms:modified xsi:type="dcterms:W3CDTF">2024-01-09T05:36:30Z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9E46DAF975D64919B7306AF222BA5D63_13</vt:lpwstr>
  </property>
  <property fmtid="{D5CDD505-2E9C-101B-9397-08002B2CF9AE}" pid="3" name="KSOProductBuildVer">
    <vt:lpwstr>1033-12.2.0.13292</vt:lpwstr>
  </property>
</Properties>
</file>