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HEMATOLOGICAL DISEASES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DR. BHADRA </a:t>
            </a:r>
            <a:r>
              <a:rPr lang="en-US" dirty="0" smtClean="0"/>
              <a:t>SHAH</a:t>
            </a:r>
          </a:p>
          <a:p>
            <a:endParaRPr lang="en-US" dirty="0" smtClean="0"/>
          </a:p>
          <a:p>
            <a:r>
              <a:rPr lang="en-IN" dirty="0" smtClean="0"/>
              <a:t>Head of </a:t>
            </a:r>
            <a:r>
              <a:rPr lang="en-IN" smtClean="0"/>
              <a:t>the Department</a:t>
            </a:r>
          </a:p>
          <a:p>
            <a:r>
              <a:rPr lang="en-IN" smtClean="0"/>
              <a:t> </a:t>
            </a:r>
            <a:r>
              <a:rPr lang="en-IN" dirty="0" smtClean="0"/>
              <a:t>Dept of oral medicine and radiology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338138" y="77788"/>
            <a:ext cx="852805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5400">
                <a:solidFill>
                  <a:schemeClr val="hlink"/>
                </a:solidFill>
                <a:latin typeface="Times New Roman" pitchFamily="18" charset="0"/>
              </a:rPr>
              <a:t>-:</a:t>
            </a:r>
            <a:r>
              <a:rPr lang="en-US" sz="5400" b="1" u="sng">
                <a:solidFill>
                  <a:schemeClr val="hlink"/>
                </a:solidFill>
                <a:latin typeface="Times New Roman" pitchFamily="18" charset="0"/>
              </a:rPr>
              <a:t>Classification of Anaemia</a:t>
            </a:r>
            <a:r>
              <a:rPr lang="en-US" sz="5400">
                <a:solidFill>
                  <a:schemeClr val="hlink"/>
                </a:solidFill>
                <a:latin typeface="Times New Roman" pitchFamily="18" charset="0"/>
              </a:rPr>
              <a:t>:-</a:t>
            </a:r>
          </a:p>
        </p:txBody>
      </p:sp>
      <p:sp>
        <p:nvSpPr>
          <p:cNvPr id="34819" name="Line 5"/>
          <p:cNvSpPr>
            <a:spLocks noChangeShapeType="1"/>
          </p:cNvSpPr>
          <p:nvPr/>
        </p:nvSpPr>
        <p:spPr bwMode="auto">
          <a:xfrm flipH="1">
            <a:off x="2362200" y="990600"/>
            <a:ext cx="182880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0" name="Line 6"/>
          <p:cNvSpPr>
            <a:spLocks noChangeShapeType="1"/>
          </p:cNvSpPr>
          <p:nvPr/>
        </p:nvSpPr>
        <p:spPr bwMode="auto">
          <a:xfrm>
            <a:off x="4191000" y="990600"/>
            <a:ext cx="22098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-76200" y="2085975"/>
            <a:ext cx="5094288" cy="405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600">
                <a:latin typeface="Times New Roman" pitchFamily="18" charset="0"/>
              </a:rPr>
              <a:t>      </a:t>
            </a:r>
            <a:r>
              <a:rPr lang="en-US" sz="4000" u="sng">
                <a:solidFill>
                  <a:srgbClr val="CC0000"/>
                </a:solidFill>
                <a:latin typeface="Times New Roman" pitchFamily="18" charset="0"/>
              </a:rPr>
              <a:t>Morphological</a:t>
            </a:r>
          </a:p>
          <a:p>
            <a:pPr eaLnBrk="1" hangingPunct="1"/>
            <a:endParaRPr lang="en-US" sz="4000" u="sng">
              <a:solidFill>
                <a:srgbClr val="CC0000"/>
              </a:solidFill>
              <a:latin typeface="Times New Roman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sz="3600">
                <a:latin typeface="Times New Roman" pitchFamily="18" charset="0"/>
              </a:rPr>
              <a:t> Macrocytic</a:t>
            </a:r>
          </a:p>
          <a:p>
            <a:pPr eaLnBrk="1" hangingPunct="1">
              <a:buFontTx/>
              <a:buChar char="•"/>
            </a:pPr>
            <a:r>
              <a:rPr lang="en-US" sz="3600">
                <a:latin typeface="Times New Roman" pitchFamily="18" charset="0"/>
              </a:rPr>
              <a:t> Normocytic</a:t>
            </a:r>
          </a:p>
          <a:p>
            <a:pPr eaLnBrk="1" hangingPunct="1">
              <a:buFontTx/>
              <a:buChar char="•"/>
            </a:pPr>
            <a:r>
              <a:rPr lang="en-US" sz="3600">
                <a:latin typeface="Times New Roman" pitchFamily="18" charset="0"/>
              </a:rPr>
              <a:t> Simple Microcytic,</a:t>
            </a:r>
          </a:p>
          <a:p>
            <a:pPr eaLnBrk="1" hangingPunct="1"/>
            <a:r>
              <a:rPr lang="en-US" sz="3600">
                <a:latin typeface="Times New Roman" pitchFamily="18" charset="0"/>
              </a:rPr>
              <a:t>  Not Hypochromic</a:t>
            </a:r>
          </a:p>
          <a:p>
            <a:pPr eaLnBrk="1" hangingPunct="1">
              <a:buFontTx/>
              <a:buChar char="•"/>
            </a:pPr>
            <a:r>
              <a:rPr lang="en-US" sz="3600">
                <a:latin typeface="Times New Roman" pitchFamily="18" charset="0"/>
              </a:rPr>
              <a:t> Microcytic Hypochromic</a:t>
            </a:r>
          </a:p>
        </p:txBody>
      </p:sp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4797425" y="2162175"/>
            <a:ext cx="4391025" cy="396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600">
                <a:latin typeface="Times New Roman" pitchFamily="18" charset="0"/>
              </a:rPr>
              <a:t>         </a:t>
            </a:r>
            <a:r>
              <a:rPr lang="en-US" sz="360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en-US" sz="4000" u="sng">
                <a:solidFill>
                  <a:srgbClr val="CC0000"/>
                </a:solidFill>
                <a:latin typeface="Times New Roman" pitchFamily="18" charset="0"/>
              </a:rPr>
              <a:t>Etiological</a:t>
            </a:r>
          </a:p>
          <a:p>
            <a:pPr eaLnBrk="1" hangingPunct="1"/>
            <a:endParaRPr lang="en-US" sz="4000" u="sng">
              <a:latin typeface="Times New Roman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sz="3600">
                <a:latin typeface="Times New Roman" pitchFamily="18" charset="0"/>
              </a:rPr>
              <a:t> </a:t>
            </a:r>
            <a:r>
              <a:rPr lang="en-US" sz="3400">
                <a:latin typeface="Times New Roman" pitchFamily="18" charset="0"/>
              </a:rPr>
              <a:t>Due to blood loss</a:t>
            </a:r>
          </a:p>
          <a:p>
            <a:pPr eaLnBrk="1" hangingPunct="1">
              <a:buFontTx/>
              <a:buChar char="•"/>
            </a:pPr>
            <a:r>
              <a:rPr lang="en-US" sz="3400">
                <a:latin typeface="Times New Roman" pitchFamily="18" charset="0"/>
              </a:rPr>
              <a:t> Due to destruction</a:t>
            </a:r>
          </a:p>
          <a:p>
            <a:pPr eaLnBrk="1" hangingPunct="1"/>
            <a:r>
              <a:rPr lang="en-US" sz="3400">
                <a:latin typeface="Times New Roman" pitchFamily="18" charset="0"/>
              </a:rPr>
              <a:t>  of RBCs.</a:t>
            </a:r>
          </a:p>
          <a:p>
            <a:pPr eaLnBrk="1" hangingPunct="1">
              <a:buFontTx/>
              <a:buChar char="•"/>
            </a:pPr>
            <a:r>
              <a:rPr lang="en-US" sz="3400">
                <a:latin typeface="Times New Roman" pitchFamily="18" charset="0"/>
              </a:rPr>
              <a:t> Due to impaired RBCs</a:t>
            </a:r>
          </a:p>
          <a:p>
            <a:pPr eaLnBrk="1" hangingPunct="1"/>
            <a:r>
              <a:rPr lang="en-US" sz="3400">
                <a:latin typeface="Times New Roman" pitchFamily="18" charset="0"/>
              </a:rPr>
              <a:t>  Production</a:t>
            </a:r>
            <a:r>
              <a:rPr lang="en-US" sz="36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52475" y="131763"/>
            <a:ext cx="75755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3600" b="1">
                <a:solidFill>
                  <a:schemeClr val="hlink"/>
                </a:solidFill>
                <a:latin typeface="Times New Roman" pitchFamily="18" charset="0"/>
              </a:rPr>
              <a:t>-: </a:t>
            </a:r>
            <a:r>
              <a:rPr lang="en-US" sz="3600" b="1" u="sng">
                <a:solidFill>
                  <a:schemeClr val="hlink"/>
                </a:solidFill>
                <a:latin typeface="Times New Roman" pitchFamily="18" charset="0"/>
              </a:rPr>
              <a:t>IRON DEFICIENCY ANAEMIA</a:t>
            </a:r>
            <a:r>
              <a:rPr lang="en-US" sz="3600" b="1">
                <a:solidFill>
                  <a:schemeClr val="hlink"/>
                </a:solidFill>
                <a:latin typeface="Times New Roman" pitchFamily="18" charset="0"/>
              </a:rPr>
              <a:t> :-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76200" y="1036638"/>
            <a:ext cx="9067800" cy="550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Times New Roman" pitchFamily="18" charset="0"/>
              </a:rPr>
              <a:t>       </a:t>
            </a:r>
            <a:r>
              <a:rPr lang="en-US" sz="3200">
                <a:latin typeface="Times New Roman" pitchFamily="18" charset="0"/>
              </a:rPr>
              <a:t>It is a microcytic hypochromic type of anaemia, 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results when iron looses or physiological requirement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exceeds absorption.</a:t>
            </a:r>
          </a:p>
          <a:p>
            <a:pPr eaLnBrk="1" hangingPunct="1"/>
            <a:endParaRPr lang="en-US" sz="3200">
              <a:latin typeface="Times New Roman" pitchFamily="18" charset="0"/>
            </a:endParaRP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            </a:t>
            </a:r>
            <a:r>
              <a:rPr lang="en-US" sz="3200" b="1" u="sng">
                <a:solidFill>
                  <a:srgbClr val="CC0000"/>
                </a:solidFill>
                <a:latin typeface="Times New Roman" pitchFamily="18" charset="0"/>
              </a:rPr>
              <a:t>CLINICAL FEATURES</a:t>
            </a:r>
            <a:endParaRPr lang="en-US" sz="3200">
              <a:solidFill>
                <a:srgbClr val="CC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3200">
                <a:latin typeface="Times New Roman" pitchFamily="18" charset="0"/>
              </a:rPr>
              <a:t>    Chronic fatigue, Lemon tinted of skin, pallor of conjunctiva, lips &amp; oral mucosa, Splenomegaly,  koilonychia, Dyspnoea,  Angular Chelitis, Vertigo, palpitation, numbness &amp; tingling in fingers &amp; toes and bone pain.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81000" y="0"/>
            <a:ext cx="8478838" cy="823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800">
                <a:solidFill>
                  <a:schemeClr val="hlink"/>
                </a:solidFill>
                <a:latin typeface="Times New Roman" pitchFamily="18" charset="0"/>
              </a:rPr>
              <a:t>-: </a:t>
            </a:r>
            <a:r>
              <a:rPr lang="en-US" sz="4800" b="1" u="sng">
                <a:solidFill>
                  <a:schemeClr val="hlink"/>
                </a:solidFill>
                <a:latin typeface="Times New Roman" pitchFamily="18" charset="0"/>
              </a:rPr>
              <a:t>SICKLE CELL ANAEMIA</a:t>
            </a:r>
            <a:r>
              <a:rPr lang="en-US" sz="4800">
                <a:solidFill>
                  <a:schemeClr val="hlink"/>
                </a:solidFill>
                <a:latin typeface="Times New Roman" pitchFamily="18" charset="0"/>
              </a:rPr>
              <a:t> :-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09538" y="762000"/>
            <a:ext cx="9034462" cy="2616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Times New Roman" pitchFamily="18" charset="0"/>
              </a:rPr>
              <a:t>          </a:t>
            </a:r>
            <a:r>
              <a:rPr lang="en-US" sz="3200">
                <a:latin typeface="Times New Roman" pitchFamily="18" charset="0"/>
              </a:rPr>
              <a:t>It is an autosomal recessive type of hemolytic anaemia, results from a single </a:t>
            </a:r>
            <a:r>
              <a:rPr lang="en-US" sz="3200">
                <a:solidFill>
                  <a:srgbClr val="CC0000"/>
                </a:solidFill>
                <a:latin typeface="Times New Roman" pitchFamily="18" charset="0"/>
              </a:rPr>
              <a:t>glutamic acid</a:t>
            </a:r>
            <a:r>
              <a:rPr lang="en-US" sz="3200">
                <a:latin typeface="Times New Roman" pitchFamily="18" charset="0"/>
              </a:rPr>
              <a:t> to </a:t>
            </a:r>
            <a:r>
              <a:rPr lang="en-US" sz="3200">
                <a:solidFill>
                  <a:srgbClr val="CC0000"/>
                </a:solidFill>
                <a:latin typeface="Times New Roman" pitchFamily="18" charset="0"/>
              </a:rPr>
              <a:t>valine</a:t>
            </a:r>
            <a:r>
              <a:rPr lang="en-US" sz="3200">
                <a:latin typeface="Times New Roman" pitchFamily="18" charset="0"/>
              </a:rPr>
              <a:t> substitution at 6</a:t>
            </a:r>
            <a:r>
              <a:rPr lang="en-US" sz="3200" baseline="30000">
                <a:latin typeface="Times New Roman" pitchFamily="18" charset="0"/>
              </a:rPr>
              <a:t>th</a:t>
            </a:r>
            <a:r>
              <a:rPr lang="en-US" sz="3200">
                <a:latin typeface="Times New Roman" pitchFamily="18" charset="0"/>
              </a:rPr>
              <a:t> position of </a:t>
            </a:r>
            <a:r>
              <a:rPr lang="el-GR" sz="320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>
                <a:latin typeface="Times New Roman" pitchFamily="18" charset="0"/>
              </a:rPr>
              <a:t>globin polypeptide chain, leading to sickle shape, which reduces both their plasticity &amp; lifetime.( 14 days ) 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6134100" y="3505200"/>
          <a:ext cx="2247900" cy="2571750"/>
        </p:xfrm>
        <a:graphic>
          <a:graphicData uri="http://schemas.openxmlformats.org/presentationml/2006/ole">
            <p:oleObj spid="_x0000_s1026" name="Bitmap Image" r:id="rId3" imgW="2247619" imgH="2572109" progId="PBrush">
              <p:embed/>
            </p:oleObj>
          </a:graphicData>
        </a:graphic>
      </p:graphicFrame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5605463" y="6262688"/>
            <a:ext cx="3005137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800">
                <a:solidFill>
                  <a:srgbClr val="CC0000"/>
                </a:solidFill>
                <a:latin typeface="Times New Roman" pitchFamily="18" charset="0"/>
              </a:rPr>
              <a:t>Sickle Shaped RBC</a:t>
            </a: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76200" y="4038600"/>
            <a:ext cx="62626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Stress, viral &amp; bacterial infection,</a:t>
            </a:r>
          </a:p>
          <a:p>
            <a:r>
              <a:rPr lang="en-US" sz="2800"/>
              <a:t> hypoxia, dehydration, hypersensitivity</a:t>
            </a:r>
          </a:p>
          <a:p>
            <a:r>
              <a:rPr lang="en-US" sz="2800"/>
              <a:t>reaction leads to aplastic crisis.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1828800" y="76200"/>
            <a:ext cx="53371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400" b="1">
                <a:solidFill>
                  <a:schemeClr val="hlink"/>
                </a:solidFill>
                <a:latin typeface="Times New Roman" pitchFamily="18" charset="0"/>
              </a:rPr>
              <a:t>-: </a:t>
            </a:r>
            <a:r>
              <a:rPr lang="en-US" sz="4400" b="1" u="sng">
                <a:solidFill>
                  <a:schemeClr val="hlink"/>
                </a:solidFill>
                <a:latin typeface="Times New Roman" pitchFamily="18" charset="0"/>
              </a:rPr>
              <a:t>THALASSEMIA</a:t>
            </a:r>
            <a:r>
              <a:rPr lang="en-US" sz="4400" b="1">
                <a:solidFill>
                  <a:schemeClr val="hlink"/>
                </a:solidFill>
                <a:latin typeface="Times New Roman" pitchFamily="18" charset="0"/>
              </a:rPr>
              <a:t> :-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827088"/>
            <a:ext cx="9144000" cy="4462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</a:rPr>
              <a:t> </a:t>
            </a:r>
            <a:r>
              <a:rPr lang="en-US" sz="2800"/>
              <a:t>The thalassemias are a group of congenital disorders characterized by a deficient synthesis of either the α or the β chains of globin in the hemoglobin molecule.</a:t>
            </a:r>
            <a:r>
              <a:rPr lang="en-US" sz="3600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en-US" sz="3600">
                <a:latin typeface="Times New Roman" pitchFamily="18" charset="0"/>
              </a:rPr>
              <a:t>             </a:t>
            </a:r>
            <a:r>
              <a:rPr lang="el-GR" sz="3600">
                <a:latin typeface="Times New Roman" pitchFamily="18" charset="0"/>
              </a:rPr>
              <a:t>α</a:t>
            </a:r>
            <a:r>
              <a:rPr lang="en-US" sz="3600">
                <a:latin typeface="Times New Roman" pitchFamily="18" charset="0"/>
              </a:rPr>
              <a:t> Thalassemia:- deficient synthesis of </a:t>
            </a:r>
            <a:r>
              <a:rPr lang="el-GR" sz="3600">
                <a:latin typeface="Times New Roman" pitchFamily="18" charset="0"/>
              </a:rPr>
              <a:t>α</a:t>
            </a:r>
            <a:r>
              <a:rPr lang="en-US" sz="3600">
                <a:latin typeface="Times New Roman" pitchFamily="18" charset="0"/>
              </a:rPr>
              <a:t> chain.   </a:t>
            </a:r>
            <a:r>
              <a:rPr lang="el-GR" sz="3600">
                <a:latin typeface="Times New Roman" pitchFamily="18" charset="0"/>
              </a:rPr>
              <a:t>β</a:t>
            </a:r>
            <a:r>
              <a:rPr lang="en-US" sz="3600">
                <a:latin typeface="Times New Roman" pitchFamily="18" charset="0"/>
              </a:rPr>
              <a:t> Thalassemia:- deficient synthesis of </a:t>
            </a:r>
            <a:r>
              <a:rPr lang="el-GR" sz="3600">
                <a:latin typeface="Times New Roman" pitchFamily="18" charset="0"/>
              </a:rPr>
              <a:t>β</a:t>
            </a:r>
            <a:r>
              <a:rPr lang="en-US" sz="3600">
                <a:latin typeface="Times New Roman" pitchFamily="18" charset="0"/>
              </a:rPr>
              <a:t> chain. </a:t>
            </a:r>
            <a:r>
              <a:rPr lang="en-US" sz="2800"/>
              <a:t>The heterozygous individual has the β-thalassemia trait; the homozygous state is known as β-	thalassemia major or Cooley’s anemia.</a:t>
            </a:r>
            <a:endParaRPr lang="en-US" sz="2800">
              <a:latin typeface="Times New Roman" pitchFamily="18" charset="0"/>
            </a:endParaRPr>
          </a:p>
          <a:p>
            <a:pPr eaLnBrk="1" hangingPunct="1"/>
            <a:r>
              <a:rPr lang="en-US" sz="2800">
                <a:latin typeface="Times New Roman" pitchFamily="18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323850" y="0"/>
            <a:ext cx="83629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600" b="1">
                <a:solidFill>
                  <a:schemeClr val="hlink"/>
                </a:solidFill>
                <a:latin typeface="Times New Roman" pitchFamily="18" charset="0"/>
              </a:rPr>
              <a:t>-: </a:t>
            </a:r>
            <a:r>
              <a:rPr lang="en-US" sz="3600" b="1" u="sng">
                <a:solidFill>
                  <a:schemeClr val="hlink"/>
                </a:solidFill>
                <a:latin typeface="Times New Roman" pitchFamily="18" charset="0"/>
              </a:rPr>
              <a:t>CLASSIFICATION OF LEUKEMIA</a:t>
            </a:r>
            <a:r>
              <a:rPr lang="en-US" sz="3600" b="1">
                <a:solidFill>
                  <a:schemeClr val="hlink"/>
                </a:solidFill>
                <a:latin typeface="Times New Roman" pitchFamily="18" charset="0"/>
              </a:rPr>
              <a:t> :-</a:t>
            </a:r>
          </a:p>
        </p:txBody>
      </p:sp>
      <p:sp>
        <p:nvSpPr>
          <p:cNvPr id="103427" name="Line 3"/>
          <p:cNvSpPr>
            <a:spLocks noChangeShapeType="1"/>
          </p:cNvSpPr>
          <p:nvPr/>
        </p:nvSpPr>
        <p:spPr bwMode="auto">
          <a:xfrm flipH="1">
            <a:off x="2362200" y="685800"/>
            <a:ext cx="21336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428" name="Line 4"/>
          <p:cNvSpPr>
            <a:spLocks noChangeShapeType="1"/>
          </p:cNvSpPr>
          <p:nvPr/>
        </p:nvSpPr>
        <p:spPr bwMode="auto">
          <a:xfrm>
            <a:off x="4495800" y="685800"/>
            <a:ext cx="22098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429" name="Text Box 6"/>
          <p:cNvSpPr txBox="1">
            <a:spLocks noChangeArrowheads="1"/>
          </p:cNvSpPr>
          <p:nvPr/>
        </p:nvSpPr>
        <p:spPr bwMode="auto">
          <a:xfrm>
            <a:off x="441325" y="1541463"/>
            <a:ext cx="4449763" cy="399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en-US" sz="3200">
                <a:latin typeface="Times New Roman" pitchFamily="18" charset="0"/>
              </a:rPr>
              <a:t> </a:t>
            </a:r>
            <a:r>
              <a:rPr lang="en-US" sz="3200" u="sng">
                <a:solidFill>
                  <a:srgbClr val="CC0000"/>
                </a:solidFill>
                <a:latin typeface="Times New Roman" pitchFamily="18" charset="0"/>
              </a:rPr>
              <a:t>Acute:</a:t>
            </a:r>
            <a:r>
              <a:rPr lang="en-US" sz="3200">
                <a:latin typeface="Times New Roman" pitchFamily="18" charset="0"/>
              </a:rPr>
              <a:t> survival less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than 6 month.</a:t>
            </a:r>
          </a:p>
          <a:p>
            <a:pPr eaLnBrk="1" hangingPunct="1"/>
            <a:endParaRPr lang="en-US" sz="3200">
              <a:latin typeface="Times New Roman" pitchFamily="18" charset="0"/>
            </a:endParaRPr>
          </a:p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en-US" sz="3200">
                <a:latin typeface="Times New Roman" pitchFamily="18" charset="0"/>
              </a:rPr>
              <a:t> </a:t>
            </a:r>
            <a:r>
              <a:rPr lang="en-US" sz="3200" u="sng">
                <a:solidFill>
                  <a:srgbClr val="CC0000"/>
                </a:solidFill>
                <a:latin typeface="Times New Roman" pitchFamily="18" charset="0"/>
              </a:rPr>
              <a:t>Subacute:</a:t>
            </a:r>
            <a:r>
              <a:rPr lang="en-US" sz="3200">
                <a:latin typeface="Times New Roman" pitchFamily="18" charset="0"/>
              </a:rPr>
              <a:t> between acute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&amp; chronic phase.</a:t>
            </a:r>
          </a:p>
          <a:p>
            <a:pPr eaLnBrk="1" hangingPunct="1"/>
            <a:endParaRPr lang="en-US" sz="3200">
              <a:latin typeface="Times New Roman" pitchFamily="18" charset="0"/>
            </a:endParaRPr>
          </a:p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en-US" sz="3200">
                <a:latin typeface="Times New Roman" pitchFamily="18" charset="0"/>
              </a:rPr>
              <a:t> </a:t>
            </a:r>
            <a:r>
              <a:rPr lang="en-US" sz="3200" u="sng">
                <a:solidFill>
                  <a:srgbClr val="CC0000"/>
                </a:solidFill>
                <a:latin typeface="Times New Roman" pitchFamily="18" charset="0"/>
              </a:rPr>
              <a:t>Chronic:</a:t>
            </a:r>
            <a:r>
              <a:rPr lang="en-US" sz="3200">
                <a:latin typeface="Times New Roman" pitchFamily="18" charset="0"/>
              </a:rPr>
              <a:t> survival more 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than 1 year.</a:t>
            </a:r>
          </a:p>
        </p:txBody>
      </p:sp>
      <p:sp>
        <p:nvSpPr>
          <p:cNvPr id="103430" name="Text Box 9"/>
          <p:cNvSpPr txBox="1">
            <a:spLocks noChangeArrowheads="1"/>
          </p:cNvSpPr>
          <p:nvPr/>
        </p:nvSpPr>
        <p:spPr bwMode="auto">
          <a:xfrm>
            <a:off x="5181600" y="1477963"/>
            <a:ext cx="3994150" cy="399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en-US" sz="3200" b="1">
                <a:latin typeface="Times New Roman" pitchFamily="18" charset="0"/>
              </a:rPr>
              <a:t> </a:t>
            </a:r>
            <a:r>
              <a:rPr lang="en-US" sz="3200" u="sng">
                <a:solidFill>
                  <a:srgbClr val="CC0000"/>
                </a:solidFill>
                <a:latin typeface="Times New Roman" pitchFamily="18" charset="0"/>
              </a:rPr>
              <a:t>Myeloid:</a:t>
            </a:r>
            <a:r>
              <a:rPr lang="en-US" sz="3200">
                <a:latin typeface="Times New Roman" pitchFamily="18" charset="0"/>
              </a:rPr>
              <a:t> involving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granulocytes.</a:t>
            </a:r>
          </a:p>
          <a:p>
            <a:pPr eaLnBrk="1" hangingPunct="1"/>
            <a:endParaRPr lang="en-US" sz="3200">
              <a:latin typeface="Times New Roman" pitchFamily="18" charset="0"/>
            </a:endParaRPr>
          </a:p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en-US" sz="3200">
                <a:latin typeface="Times New Roman" pitchFamily="18" charset="0"/>
              </a:rPr>
              <a:t> </a:t>
            </a:r>
            <a:r>
              <a:rPr lang="en-US" sz="3200" u="sng">
                <a:solidFill>
                  <a:srgbClr val="CC0000"/>
                </a:solidFill>
                <a:latin typeface="Times New Roman" pitchFamily="18" charset="0"/>
              </a:rPr>
              <a:t>Lymphoid:</a:t>
            </a:r>
            <a:r>
              <a:rPr lang="en-US" sz="3200">
                <a:latin typeface="Times New Roman" pitchFamily="18" charset="0"/>
              </a:rPr>
              <a:t> involving 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 lymphocytes.</a:t>
            </a:r>
          </a:p>
          <a:p>
            <a:pPr eaLnBrk="1" hangingPunct="1"/>
            <a:endParaRPr lang="en-US" sz="3200">
              <a:latin typeface="Times New Roman" pitchFamily="18" charset="0"/>
            </a:endParaRPr>
          </a:p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en-US" sz="3200">
                <a:latin typeface="Times New Roman" pitchFamily="18" charset="0"/>
              </a:rPr>
              <a:t> </a:t>
            </a:r>
            <a:r>
              <a:rPr lang="en-US" sz="3200" u="sng">
                <a:solidFill>
                  <a:srgbClr val="CC0000"/>
                </a:solidFill>
                <a:latin typeface="Times New Roman" pitchFamily="18" charset="0"/>
              </a:rPr>
              <a:t>Monocytic:</a:t>
            </a:r>
            <a:r>
              <a:rPr lang="en-US" sz="3200">
                <a:latin typeface="Times New Roman" pitchFamily="18" charset="0"/>
              </a:rPr>
              <a:t> involving</a:t>
            </a:r>
          </a:p>
          <a:p>
            <a:pPr eaLnBrk="1" hangingPunct="1"/>
            <a:r>
              <a:rPr lang="en-US" sz="3200">
                <a:latin typeface="Times New Roman" pitchFamily="18" charset="0"/>
              </a:rPr>
              <a:t>            monocytes.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0568" y="838200"/>
            <a:ext cx="8303268" cy="5410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325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Aspect</vt:lpstr>
      <vt:lpstr>Bitmap Image</vt:lpstr>
      <vt:lpstr>HEMATOLOGICAL DISEASES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HEMATOLOGICAL DISEASES</dc:title>
  <dc:creator>abc</dc:creator>
  <cp:lastModifiedBy>Admin</cp:lastModifiedBy>
  <cp:revision>2</cp:revision>
  <dcterms:created xsi:type="dcterms:W3CDTF">2006-08-16T00:00:00Z</dcterms:created>
  <dcterms:modified xsi:type="dcterms:W3CDTF">2023-04-06T11:22:28Z</dcterms:modified>
</cp:coreProperties>
</file>