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1" r:id="rId5"/>
    <p:sldId id="262" r:id="rId6"/>
    <p:sldId id="263" r:id="rId7"/>
    <p:sldId id="264"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5" d="100"/>
          <a:sy n="85" d="100"/>
        </p:scale>
        <p:origin x="-152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6965173F-7DE4-40B9-BF4D-B0041F25D3E7}" type="datetimeFigureOut">
              <a:rPr lang="en-US" smtClean="0"/>
              <a:pPr/>
              <a:t>4/6/2023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12AEF3-5D6A-4AD1-AB36-462A17F6DDF9}" type="slidenum">
              <a:rPr lang="en-IN" smtClean="0"/>
              <a:pPr/>
              <a:t>‹#›</a:t>
            </a:fld>
            <a:endParaRPr lang="en-IN"/>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65173F-7DE4-40B9-BF4D-B0041F25D3E7}" type="datetimeFigureOut">
              <a:rPr lang="en-US" smtClean="0"/>
              <a:pPr/>
              <a:t>4/6/2023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965173F-7DE4-40B9-BF4D-B0041F25D3E7}" type="datetimeFigureOut">
              <a:rPr lang="en-US" smtClean="0"/>
              <a:pPr/>
              <a:t>4/6/2023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12AEF3-5D6A-4AD1-AB36-462A17F6DDF9}"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965173F-7DE4-40B9-BF4D-B0041F25D3E7}" type="datetimeFigureOut">
              <a:rPr lang="en-US" smtClean="0"/>
              <a:pPr/>
              <a:t>4/6/2023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965173F-7DE4-40B9-BF4D-B0041F25D3E7}" type="datetimeFigureOut">
              <a:rPr lang="en-US" smtClean="0"/>
              <a:pPr/>
              <a:t>4/6/2023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965173F-7DE4-40B9-BF4D-B0041F25D3E7}" type="datetimeFigureOut">
              <a:rPr lang="en-US" smtClean="0"/>
              <a:pPr/>
              <a:t>4/6/2023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65173F-7DE4-40B9-BF4D-B0041F25D3E7}" type="datetimeFigureOut">
              <a:rPr lang="en-US" smtClean="0"/>
              <a:pPr/>
              <a:t>4/6/2023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965173F-7DE4-40B9-BF4D-B0041F25D3E7}" type="datetimeFigureOut">
              <a:rPr lang="en-US" smtClean="0"/>
              <a:pPr/>
              <a:t>4/6/2023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12AEF3-5D6A-4AD1-AB36-462A17F6DDF9}" type="slidenum">
              <a:rPr lang="en-IN" smtClean="0"/>
              <a:pPr/>
              <a:t>‹#›</a:t>
            </a:fld>
            <a:endParaRPr lang="en-IN"/>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6965173F-7DE4-40B9-BF4D-B0041F25D3E7}" type="datetimeFigureOut">
              <a:rPr lang="en-US" smtClean="0"/>
              <a:pPr/>
              <a:t>4/6/2023</a:t>
            </a:fld>
            <a:endParaRPr lang="en-IN"/>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IN"/>
          </a:p>
        </p:txBody>
      </p:sp>
      <p:sp>
        <p:nvSpPr>
          <p:cNvPr id="7" name="Slide Number Placeholder 6"/>
          <p:cNvSpPr>
            <a:spLocks noGrp="1"/>
          </p:cNvSpPr>
          <p:nvPr>
            <p:ph type="sldNum" sz="quarter" idx="12"/>
          </p:nvPr>
        </p:nvSpPr>
        <p:spPr>
          <a:xfrm>
            <a:off x="8339328" y="1170432"/>
            <a:ext cx="733864" cy="201168"/>
          </a:xfrm>
        </p:spPr>
        <p:txBody>
          <a:bodyPr/>
          <a:lstStyle/>
          <a:p>
            <a:fld id="{7012AEF3-5D6A-4AD1-AB36-462A17F6DDF9}"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65173F-7DE4-40B9-BF4D-B0041F25D3E7}" type="datetimeFigureOut">
              <a:rPr lang="en-US" smtClean="0"/>
              <a:pPr/>
              <a:t>4/6/2023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65173F-7DE4-40B9-BF4D-B0041F25D3E7}" type="datetimeFigureOut">
              <a:rPr lang="en-US" smtClean="0"/>
              <a:pPr/>
              <a:t>4/6/2023</a:t>
            </a:fld>
            <a:endParaRPr lang="en-IN"/>
          </a:p>
        </p:txBody>
      </p:sp>
      <p:sp>
        <p:nvSpPr>
          <p:cNvPr id="5" name="Footer Placeholder 4"/>
          <p:cNvSpPr>
            <a:spLocks noGrp="1"/>
          </p:cNvSpPr>
          <p:nvPr>
            <p:ph type="ftr" sz="quarter" idx="11"/>
          </p:nvPr>
        </p:nvSpPr>
        <p:spPr>
          <a:xfrm>
            <a:off x="2640597" y="6377459"/>
            <a:ext cx="3836404" cy="365125"/>
          </a:xfrm>
        </p:spPr>
        <p:txBody>
          <a:bodyPr/>
          <a:lstStyle/>
          <a:p>
            <a:endParaRPr lang="en-IN"/>
          </a:p>
        </p:txBody>
      </p:sp>
      <p:sp>
        <p:nvSpPr>
          <p:cNvPr id="6" name="Slide Number Placeholder 5"/>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6965173F-7DE4-40B9-BF4D-B0041F25D3E7}" type="datetimeFigureOut">
              <a:rPr lang="en-US" smtClean="0"/>
              <a:pPr/>
              <a:t>4/6/2023</a:t>
            </a:fld>
            <a:endParaRPr lang="en-IN"/>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IN"/>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7012AEF3-5D6A-4AD1-AB36-462A17F6DDF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428604"/>
            <a:ext cx="8077200" cy="1673352"/>
          </a:xfrm>
        </p:spPr>
        <p:txBody>
          <a:bodyPr/>
          <a:lstStyle/>
          <a:p>
            <a:r>
              <a:rPr lang="en-US" dirty="0" smtClean="0"/>
              <a:t>Impressions in RPD</a:t>
            </a:r>
            <a:endParaRPr lang="en-IN" dirty="0"/>
          </a:p>
        </p:txBody>
      </p:sp>
      <p:sp>
        <p:nvSpPr>
          <p:cNvPr id="3" name="Subtitle 2"/>
          <p:cNvSpPr>
            <a:spLocks noGrp="1"/>
          </p:cNvSpPr>
          <p:nvPr>
            <p:ph type="subTitle" idx="1"/>
          </p:nvPr>
        </p:nvSpPr>
        <p:spPr>
          <a:xfrm>
            <a:off x="1066800" y="3500438"/>
            <a:ext cx="8077200" cy="1499616"/>
          </a:xfrm>
        </p:spPr>
        <p:txBody>
          <a:bodyPr>
            <a:normAutofit lnSpcReduction="10000"/>
          </a:bodyPr>
          <a:lstStyle/>
          <a:p>
            <a:pPr algn="r"/>
            <a:r>
              <a:rPr lang="en-IN" dirty="0" smtClean="0"/>
              <a:t>Presented By:</a:t>
            </a:r>
          </a:p>
          <a:p>
            <a:pPr algn="r"/>
            <a:r>
              <a:rPr lang="en-IN" dirty="0" smtClean="0"/>
              <a:t> Dr </a:t>
            </a:r>
            <a:r>
              <a:rPr lang="en-IN" dirty="0" err="1" smtClean="0"/>
              <a:t>Khushali</a:t>
            </a:r>
            <a:r>
              <a:rPr lang="en-IN" dirty="0" smtClean="0"/>
              <a:t> Patel </a:t>
            </a:r>
            <a:endParaRPr lang="en-IN" dirty="0" smtClean="0"/>
          </a:p>
          <a:p>
            <a:pPr algn="r"/>
            <a:r>
              <a:rPr lang="en-IN" dirty="0" smtClean="0"/>
              <a:t>Sr. Lecturer</a:t>
            </a:r>
            <a:r>
              <a:rPr lang="en-IN" dirty="0" smtClean="0"/>
              <a:t>, </a:t>
            </a:r>
            <a:r>
              <a:rPr lang="en-IN" dirty="0" smtClean="0"/>
              <a:t>Dept. Of </a:t>
            </a:r>
            <a:r>
              <a:rPr lang="en-IN" dirty="0" err="1" smtClean="0"/>
              <a:t>Prosthodontics</a:t>
            </a:r>
            <a:endParaRPr lang="en-IN" dirty="0" smtClean="0"/>
          </a:p>
          <a:p>
            <a:pPr algn="r"/>
            <a:r>
              <a:rPr lang="en-IN" dirty="0" err="1" smtClean="0"/>
              <a:t>Amc</a:t>
            </a:r>
            <a:r>
              <a:rPr lang="en-IN" dirty="0" smtClean="0"/>
              <a:t> Dental College</a:t>
            </a:r>
          </a:p>
          <a:p>
            <a:pPr algn="r"/>
            <a:r>
              <a:rPr lang="en-IN" dirty="0" err="1" smtClean="0"/>
              <a:t>Ahmedabad</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a:t>
            </a:r>
            <a:endParaRPr lang="en-IN" dirty="0"/>
          </a:p>
        </p:txBody>
      </p:sp>
      <p:sp>
        <p:nvSpPr>
          <p:cNvPr id="3" name="Content Placeholder 2"/>
          <p:cNvSpPr>
            <a:spLocks noGrp="1"/>
          </p:cNvSpPr>
          <p:nvPr>
            <p:ph idx="1"/>
          </p:nvPr>
        </p:nvSpPr>
        <p:spPr/>
        <p:txBody>
          <a:bodyPr/>
          <a:lstStyle/>
          <a:p>
            <a:r>
              <a:rPr lang="en-US" dirty="0" smtClean="0"/>
              <a:t>Definition</a:t>
            </a:r>
          </a:p>
          <a:p>
            <a:r>
              <a:rPr lang="en-US" dirty="0" smtClean="0"/>
              <a:t>Impression Materials</a:t>
            </a:r>
          </a:p>
          <a:p>
            <a:r>
              <a:rPr lang="en-IN" dirty="0" smtClean="0"/>
              <a:t>Impressions of the partially edentulous arch</a:t>
            </a:r>
          </a:p>
          <a:p>
            <a:r>
              <a:rPr lang="en-IN" dirty="0" smtClean="0"/>
              <a:t>Procedure for Making a Hydrocolloid Impression</a:t>
            </a:r>
          </a:p>
          <a:p>
            <a:r>
              <a:rPr lang="en-IN" dirty="0" smtClean="0"/>
              <a:t>Individual impression trays</a:t>
            </a:r>
          </a:p>
          <a:p>
            <a:r>
              <a:rPr lang="en-IN" dirty="0" smtClean="0"/>
              <a:t>Technique for Making Individual Acrylic Resin</a:t>
            </a:r>
            <a:br>
              <a:rPr lang="en-IN" dirty="0" smtClean="0"/>
            </a:br>
            <a:r>
              <a:rPr lang="en-IN" dirty="0" smtClean="0"/>
              <a:t>Impression Trays</a:t>
            </a:r>
          </a:p>
          <a:p>
            <a:r>
              <a:rPr lang="en-US" dirty="0" smtClean="0"/>
              <a:t>Dual impression techniques</a:t>
            </a: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Impression</a:t>
            </a:r>
            <a:endParaRPr lang="en-IN" dirty="0"/>
          </a:p>
        </p:txBody>
      </p:sp>
      <p:sp>
        <p:nvSpPr>
          <p:cNvPr id="3" name="Content Placeholder 2"/>
          <p:cNvSpPr>
            <a:spLocks noGrp="1"/>
          </p:cNvSpPr>
          <p:nvPr>
            <p:ph idx="1"/>
          </p:nvPr>
        </p:nvSpPr>
        <p:spPr/>
        <p:txBody>
          <a:bodyPr/>
          <a:lstStyle/>
          <a:p>
            <a:r>
              <a:rPr lang="en-IN" dirty="0" smtClean="0"/>
              <a:t>a negative likeness or copy in reverse of the surface of an object; an imprint of the teeth and adjacent structures for use in dentistry.							GPT8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Impression Materials</a:t>
            </a:r>
            <a:endParaRPr lang="en-IN" dirty="0"/>
          </a:p>
        </p:txBody>
      </p:sp>
      <p:sp>
        <p:nvSpPr>
          <p:cNvPr id="3" name="Content Placeholder 2"/>
          <p:cNvSpPr>
            <a:spLocks noGrp="1"/>
          </p:cNvSpPr>
          <p:nvPr>
            <p:ph idx="1"/>
          </p:nvPr>
        </p:nvSpPr>
        <p:spPr/>
        <p:txBody>
          <a:bodyPr/>
          <a:lstStyle/>
          <a:p>
            <a:r>
              <a:rPr lang="en-IN" dirty="0" smtClean="0"/>
              <a:t>Impression materials used in the various phases</a:t>
            </a:r>
            <a:r>
              <a:rPr lang="en-IN" b="1" dirty="0" smtClean="0"/>
              <a:t> </a:t>
            </a:r>
            <a:r>
              <a:rPr lang="en-IN" dirty="0" smtClean="0"/>
              <a:t>of partial denture fabrication may be classified as </a:t>
            </a:r>
            <a:r>
              <a:rPr lang="en-IN" b="1" dirty="0" smtClean="0"/>
              <a:t>rigid, thermoplastic, or elastic substances</a:t>
            </a:r>
            <a:r>
              <a:rPr lang="en-IN" dirty="0" smtClean="0"/>
              <a:t>.</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RIGID MATERIALS</a:t>
            </a:r>
            <a:endParaRPr lang="en-IN" dirty="0"/>
          </a:p>
        </p:txBody>
      </p:sp>
      <p:sp>
        <p:nvSpPr>
          <p:cNvPr id="3" name="Content Placeholder 2"/>
          <p:cNvSpPr>
            <a:spLocks noGrp="1"/>
          </p:cNvSpPr>
          <p:nvPr>
            <p:ph idx="1"/>
          </p:nvPr>
        </p:nvSpPr>
        <p:spPr/>
        <p:txBody>
          <a:bodyPr/>
          <a:lstStyle/>
          <a:p>
            <a:r>
              <a:rPr lang="en-IN" dirty="0" smtClean="0"/>
              <a:t>Rigid impression materials are those that set to a rigid consistency.</a:t>
            </a:r>
          </a:p>
          <a:p>
            <a:r>
              <a:rPr lang="en-IN" dirty="0" smtClean="0"/>
              <a:t>Although rigid impression materials may be capable of recording tooth and tissue details accurately, they </a:t>
            </a:r>
            <a:r>
              <a:rPr lang="en-IN" b="1" dirty="0" smtClean="0"/>
              <a:t>cannot be removed</a:t>
            </a:r>
            <a:r>
              <a:rPr lang="en-IN" dirty="0" smtClean="0"/>
              <a:t> from the mouth </a:t>
            </a:r>
            <a:r>
              <a:rPr lang="en-IN" b="1" dirty="0" smtClean="0"/>
              <a:t>without fracture and reassembly</a:t>
            </a:r>
            <a:r>
              <a:rPr lang="en-IN" dirty="0" smtClean="0"/>
              <a:t>.</a:t>
            </a: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8662" y="785794"/>
            <a:ext cx="7072362" cy="3754874"/>
          </a:xfrm>
          <a:prstGeom prst="rect">
            <a:avLst/>
          </a:prstGeom>
          <a:noFill/>
        </p:spPr>
        <p:txBody>
          <a:bodyPr wrap="square" rtlCol="0">
            <a:spAutoFit/>
          </a:bodyPr>
          <a:lstStyle/>
          <a:p>
            <a:r>
              <a:rPr lang="en-IN" sz="2800" b="1" dirty="0" smtClean="0"/>
              <a:t>Plaster of Paris</a:t>
            </a:r>
          </a:p>
          <a:p>
            <a:endParaRPr lang="en-IN" b="1" dirty="0" smtClean="0"/>
          </a:p>
          <a:p>
            <a:pPr algn="just">
              <a:buFont typeface="Arial" pitchFamily="34" charset="0"/>
              <a:buChar char="•"/>
            </a:pPr>
            <a:r>
              <a:rPr lang="en-IN" sz="2400" dirty="0" smtClean="0"/>
              <a:t>One type of rigid impression material is plaster of Paris, which has been used in dentistry for over 200 years.</a:t>
            </a:r>
          </a:p>
          <a:p>
            <a:pPr algn="just">
              <a:buFont typeface="Arial" pitchFamily="34" charset="0"/>
              <a:buChar char="•"/>
            </a:pPr>
            <a:r>
              <a:rPr lang="en-IN" sz="2400" dirty="0" smtClean="0"/>
              <a:t>Plaster of Paris was once the only material available for removable partial denture impressions, but now elastic materials have completely replaced the impression plasters in this phase of prosthetic dentistry.</a:t>
            </a:r>
            <a:endParaRPr lang="en-IN"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7" y="642918"/>
            <a:ext cx="7358114" cy="4647426"/>
          </a:xfrm>
          <a:prstGeom prst="rect">
            <a:avLst/>
          </a:prstGeom>
          <a:noFill/>
        </p:spPr>
        <p:txBody>
          <a:bodyPr wrap="square" rtlCol="0">
            <a:spAutoFit/>
          </a:bodyPr>
          <a:lstStyle/>
          <a:p>
            <a:pPr algn="just"/>
            <a:r>
              <a:rPr lang="en-IN" sz="2800" b="1" dirty="0" smtClean="0"/>
              <a:t>Metallic Oxide Paste</a:t>
            </a:r>
          </a:p>
          <a:p>
            <a:pPr algn="just">
              <a:buFont typeface="Arial" pitchFamily="34" charset="0"/>
              <a:buChar char="•"/>
            </a:pPr>
            <a:endParaRPr lang="en-IN" sz="2400" dirty="0" smtClean="0"/>
          </a:p>
          <a:p>
            <a:pPr algn="just">
              <a:buFont typeface="Arial" pitchFamily="34" charset="0"/>
              <a:buChar char="•"/>
            </a:pPr>
            <a:r>
              <a:rPr lang="en-IN" sz="2400" dirty="0" smtClean="0"/>
              <a:t>A second type of rigid impression material is metallic oxide paste, which is usually some form of a zinc oxide-</a:t>
            </a:r>
            <a:r>
              <a:rPr lang="en-IN" sz="2400" dirty="0" err="1" smtClean="0"/>
              <a:t>eugenol</a:t>
            </a:r>
            <a:r>
              <a:rPr lang="en-IN" sz="2400" dirty="0" smtClean="0"/>
              <a:t> combination. </a:t>
            </a:r>
          </a:p>
          <a:p>
            <a:pPr algn="just">
              <a:buFont typeface="Arial" pitchFamily="34" charset="0"/>
              <a:buChar char="•"/>
            </a:pPr>
            <a:endParaRPr lang="en-US" sz="2400" dirty="0" smtClean="0"/>
          </a:p>
          <a:p>
            <a:pPr algn="just">
              <a:buFont typeface="Arial" pitchFamily="34" charset="0"/>
              <a:buChar char="•"/>
            </a:pPr>
            <a:endParaRPr lang="en-IN" sz="2400" dirty="0" smtClean="0"/>
          </a:p>
          <a:p>
            <a:pPr algn="just">
              <a:buFont typeface="Arial" pitchFamily="34" charset="0"/>
              <a:buChar char="•"/>
            </a:pPr>
            <a:r>
              <a:rPr lang="en-IN" sz="2400" dirty="0" smtClean="0"/>
              <a:t>They are not used as primary impression materials and should never be used for impressions that include remaining natural teeth. They are also not to be used in stock impression trays.</a:t>
            </a:r>
          </a:p>
          <a:p>
            <a:pPr algn="just"/>
            <a:endParaRPr lang="en-IN" sz="2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331</TotalTime>
  <Words>257</Words>
  <Application>Microsoft Office PowerPoint</Application>
  <PresentationFormat>On-screen Show (4:3)</PresentationFormat>
  <Paragraphs>31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Module</vt:lpstr>
      <vt:lpstr>Impressions in RPD</vt:lpstr>
      <vt:lpstr>Contents</vt:lpstr>
      <vt:lpstr>Impression</vt:lpstr>
      <vt:lpstr>Impression Materials</vt:lpstr>
      <vt:lpstr>RIGID MATERIALS</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Impressions in RPD</dc:title>
  <dc:creator>Ashwin Pangi</dc:creator>
  <cp:lastModifiedBy>Admin</cp:lastModifiedBy>
  <cp:revision>44</cp:revision>
  <dcterms:created xsi:type="dcterms:W3CDTF">2009-04-05T11:43:07Z</dcterms:created>
  <dcterms:modified xsi:type="dcterms:W3CDTF">2023-04-06T07:05:50Z</dcterms:modified>
</cp:coreProperties>
</file>