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2590800"/>
            <a:ext cx="6705600" cy="100965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Introduction:Dental</a:t>
            </a:r>
            <a:r>
              <a:rPr lang="en-US" dirty="0" smtClean="0"/>
              <a:t> Anatomy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Dr.Kinnari H.Patel,</a:t>
            </a:r>
          </a:p>
          <a:p>
            <a:r>
              <a:rPr lang="en-US" dirty="0" smtClean="0"/>
              <a:t>Prof </a:t>
            </a:r>
            <a:r>
              <a:rPr lang="en-US" smtClean="0"/>
              <a:t>and Head</a:t>
            </a:r>
            <a:r>
              <a:rPr lang="en-US" dirty="0" smtClean="0"/>
              <a:t>,</a:t>
            </a:r>
          </a:p>
          <a:p>
            <a:r>
              <a:rPr lang="en-US" dirty="0" smtClean="0"/>
              <a:t>Dept of oral Pathology,</a:t>
            </a:r>
          </a:p>
          <a:p>
            <a:r>
              <a:rPr lang="en-US" dirty="0" smtClean="0"/>
              <a:t>AMC Dental College and Hospital, Ahmedabad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Functions of Teeth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057400"/>
            <a:ext cx="86868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1.Mastication :</a:t>
            </a:r>
            <a:r>
              <a:rPr lang="en-US" sz="2400" dirty="0" smtClean="0"/>
              <a:t>Primary function which includes cutting, shearing and chewing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sz="2400" b="1" dirty="0" smtClean="0"/>
              <a:t>2.Growth</a:t>
            </a:r>
            <a:r>
              <a:rPr lang="en-US" sz="2400" dirty="0" smtClean="0"/>
              <a:t>:Skull and many facial structures along with development of teeth</a:t>
            </a:r>
            <a:r>
              <a:rPr lang="en-US" sz="2400" b="1" dirty="0" smtClean="0"/>
              <a:t>.</a:t>
            </a:r>
          </a:p>
          <a:p>
            <a:pPr>
              <a:buNone/>
            </a:pPr>
            <a:r>
              <a:rPr lang="en-US" sz="2400" b="1" dirty="0" smtClean="0"/>
              <a:t>3.Deglutition/</a:t>
            </a:r>
            <a:r>
              <a:rPr lang="en-US" sz="2400" b="1" dirty="0" err="1" smtClean="0"/>
              <a:t>Swollowing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4.Phonation</a:t>
            </a:r>
          </a:p>
          <a:p>
            <a:pPr>
              <a:buNone/>
            </a:pPr>
            <a:r>
              <a:rPr lang="en-US" sz="2400" b="1" dirty="0" smtClean="0"/>
              <a:t>5.Aesthetics</a:t>
            </a:r>
          </a:p>
          <a:p>
            <a:pPr>
              <a:buNone/>
            </a:pPr>
            <a:r>
              <a:rPr lang="en-US" sz="2400" b="1" dirty="0" smtClean="0"/>
              <a:t>6.Protection</a:t>
            </a:r>
            <a:r>
              <a:rPr lang="en-US" sz="2400" dirty="0" smtClean="0"/>
              <a:t>:To soft tissue of mouth</a:t>
            </a:r>
          </a:p>
          <a:p>
            <a:pPr>
              <a:buNone/>
            </a:pPr>
            <a:r>
              <a:rPr lang="en-US" sz="2400" b="1" dirty="0" smtClean="0"/>
              <a:t>7.Defence</a:t>
            </a:r>
            <a:r>
              <a:rPr lang="en-US" sz="2400" dirty="0" smtClean="0"/>
              <a:t>:In animals</a:t>
            </a:r>
          </a:p>
          <a:p>
            <a:pPr>
              <a:buNone/>
            </a:pPr>
            <a:r>
              <a:rPr lang="en-US" sz="2400" b="1" dirty="0" smtClean="0"/>
              <a:t>8.Forensic odontology</a:t>
            </a:r>
            <a:endParaRPr lang="en-US" sz="2400" b="1" dirty="0"/>
          </a:p>
        </p:txBody>
      </p:sp>
      <p:pic>
        <p:nvPicPr>
          <p:cNvPr id="6" name="Picture 6" descr="http://t3.gstatic.com/images?q=tbn:ANd9GcQCgR0hMZpy1_UkVu8tl2mOWZyXF_nHLTVEFFBeha0ZRQHuAErJ4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09775" cy="1676400"/>
          </a:xfrm>
          <a:prstGeom prst="rect">
            <a:avLst/>
          </a:prstGeom>
          <a:noFill/>
        </p:spPr>
      </p:pic>
      <p:pic>
        <p:nvPicPr>
          <p:cNvPr id="7" name="Picture 8" descr="http://t0.gstatic.com/images?q=tbn:ANd9GcRgHwXc6yDFzOO4HdRm2xTQOa3jqxoJTDGosGL1xYkwdjbkcEapb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0"/>
            <a:ext cx="1828800" cy="1828800"/>
          </a:xfrm>
          <a:prstGeom prst="rect">
            <a:avLst/>
          </a:prstGeom>
          <a:noFill/>
        </p:spPr>
      </p:pic>
      <p:pic>
        <p:nvPicPr>
          <p:cNvPr id="8" name="Picture 10" descr="http://www.jpac.pacom.mil/images/odonto0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8525" y="3733800"/>
            <a:ext cx="1895475" cy="2857500"/>
          </a:xfrm>
          <a:prstGeom prst="rect">
            <a:avLst/>
          </a:prstGeom>
          <a:noFill/>
        </p:spPr>
      </p:pic>
      <p:pic>
        <p:nvPicPr>
          <p:cNvPr id="9" name="Picture 16" descr="http://t2.gstatic.com/images?q=tbn:ANd9GcTvOOiYMsUujE8x9hZZMeDKoCFfhm1bkDIohKn5KYDRZbYzBuz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0"/>
            <a:ext cx="1447800" cy="1447800"/>
          </a:xfrm>
          <a:prstGeom prst="rect">
            <a:avLst/>
          </a:prstGeom>
          <a:noFill/>
        </p:spPr>
      </p:pic>
      <p:pic>
        <p:nvPicPr>
          <p:cNvPr id="10" name="Picture 18" descr="http://t1.gstatic.com/images?q=tbn:ANd9GcRpbqD5skgXYfQymPvawVKPdqv3Fsk81lINFkzK8s-r-5uCGTm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733800"/>
            <a:ext cx="2381250" cy="1924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2004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/>
              <a:t>Mandible</a:t>
            </a:r>
            <a:r>
              <a:rPr lang="en-US" sz="2400" dirty="0" smtClean="0"/>
              <a:t>:made up of a single pair of bones,complete lower jaw.</a:t>
            </a:r>
            <a:br>
              <a:rPr lang="en-US" sz="2400" dirty="0" smtClean="0"/>
            </a:br>
            <a:r>
              <a:rPr lang="en-US" sz="3200" b="1" dirty="0" smtClean="0"/>
              <a:t>Maxilla:</a:t>
            </a:r>
            <a:r>
              <a:rPr lang="en-US" sz="2400" dirty="0" smtClean="0"/>
              <a:t>Part of upper jaw that contains canines,premolars and molar teeth</a:t>
            </a:r>
            <a:r>
              <a:rPr lang="en-US" sz="3200" dirty="0" smtClean="0"/>
              <a:t>.</a:t>
            </a:r>
            <a:br>
              <a:rPr lang="en-US" sz="3200" dirty="0" smtClean="0"/>
            </a:br>
            <a:r>
              <a:rPr lang="en-US" sz="3200" b="1" dirty="0" smtClean="0"/>
              <a:t>Premaxilla</a:t>
            </a:r>
            <a:r>
              <a:rPr lang="en-US" sz="3200" dirty="0" smtClean="0"/>
              <a:t>:</a:t>
            </a:r>
            <a:r>
              <a:rPr lang="en-US" sz="2400" dirty="0" smtClean="0"/>
              <a:t>Paired bone in front of maxilla,which contains incisors.</a:t>
            </a:r>
            <a:endParaRPr lang="en-US" sz="3200" dirty="0"/>
          </a:p>
        </p:txBody>
      </p:sp>
      <p:pic>
        <p:nvPicPr>
          <p:cNvPr id="4" name="Picture 2" descr="http://upload.wikimedia.org/wikipedia/commons/thumb/9/9d/Gray199.png/250px-Gray1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276600"/>
            <a:ext cx="3556000" cy="2133600"/>
          </a:xfrm>
          <a:prstGeom prst="rect">
            <a:avLst/>
          </a:prstGeom>
          <a:noFill/>
        </p:spPr>
      </p:pic>
      <p:pic>
        <p:nvPicPr>
          <p:cNvPr id="18434" name="Picture 2" descr="http://www.scielo.cl/fbpe/img/ijmorphol/v26n4/fig33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293310"/>
            <a:ext cx="3048000" cy="3335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371599"/>
          </a:xfrm>
        </p:spPr>
        <p:txBody>
          <a:bodyPr/>
          <a:lstStyle/>
          <a:p>
            <a:r>
              <a:rPr lang="en-US" dirty="0" smtClean="0"/>
              <a:t>Division in to quadrants</a:t>
            </a:r>
            <a:endParaRPr lang="en-US" dirty="0"/>
          </a:p>
        </p:txBody>
      </p:sp>
      <p:pic>
        <p:nvPicPr>
          <p:cNvPr id="23554" name="Picture 2" descr="http://www.proprofs.com/flashcards/upload/a53962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219201"/>
            <a:ext cx="3200400" cy="5532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Types of teeth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Based on – </a:t>
            </a:r>
            <a:r>
              <a:rPr lang="en-US" dirty="0" smtClean="0">
                <a:solidFill>
                  <a:srgbClr val="0070C0"/>
                </a:solidFill>
              </a:rPr>
              <a:t>Function</a:t>
            </a:r>
          </a:p>
          <a:p>
            <a:pPr>
              <a:buNone/>
            </a:pPr>
            <a:r>
              <a:rPr lang="en-US" dirty="0" smtClean="0"/>
              <a:t>			 </a:t>
            </a:r>
            <a:r>
              <a:rPr lang="en-US" dirty="0" smtClean="0">
                <a:solidFill>
                  <a:srgbClr val="00B050"/>
                </a:solidFill>
              </a:rPr>
              <a:t>Appearance</a:t>
            </a:r>
          </a:p>
          <a:p>
            <a:pPr>
              <a:buNone/>
            </a:pPr>
            <a:r>
              <a:rPr lang="en-US" dirty="0" smtClean="0"/>
              <a:t>			 </a:t>
            </a:r>
            <a:r>
              <a:rPr lang="en-US" dirty="0" smtClean="0">
                <a:solidFill>
                  <a:srgbClr val="C00000"/>
                </a:solidFill>
              </a:rPr>
              <a:t>Position/location</a:t>
            </a:r>
          </a:p>
          <a:p>
            <a:pPr>
              <a:buNone/>
            </a:pPr>
            <a:r>
              <a:rPr lang="en-US" sz="2800" dirty="0" smtClean="0"/>
              <a:t>1.Incisors </a:t>
            </a:r>
            <a:r>
              <a:rPr lang="en-US" sz="2400" dirty="0" smtClean="0"/>
              <a:t>:used to incise or cut food.</a:t>
            </a:r>
          </a:p>
          <a:p>
            <a:pPr>
              <a:buNone/>
            </a:pPr>
            <a:r>
              <a:rPr lang="en-US" sz="2400" dirty="0" smtClean="0"/>
              <a:t>		          Located in front of the oral cavity</a:t>
            </a:r>
          </a:p>
          <a:p>
            <a:pPr>
              <a:buNone/>
            </a:pPr>
            <a:r>
              <a:rPr lang="en-US" sz="2400" dirty="0" smtClean="0"/>
              <a:t>		           Sharp, thin edges for cutting.</a:t>
            </a:r>
            <a:endParaRPr lang="en-US" sz="2400" dirty="0"/>
          </a:p>
        </p:txBody>
      </p:sp>
      <p:pic>
        <p:nvPicPr>
          <p:cNvPr id="4" name="Picture 6" descr="http://t2.gstatic.com/images?q=tbn:ANd9GcRDkIHYBE5q2NaWMHqw2_GLO0AhpDGeAWNxde3FJnqykbSFyWSq3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110379"/>
            <a:ext cx="2947247" cy="1515996"/>
          </a:xfrm>
          <a:prstGeom prst="rect">
            <a:avLst/>
          </a:prstGeom>
          <a:noFill/>
        </p:spPr>
      </p:pic>
      <p:pic>
        <p:nvPicPr>
          <p:cNvPr id="5" name="Picture 8" descr="http://t0.gstatic.com/images?q=tbn:ANd9GcRoHULdnsuDS6QAhXEoWHD3SO7I1GqPmrtnWN2cs7rBNkLse1r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8525" y="4191000"/>
            <a:ext cx="1895475" cy="2376021"/>
          </a:xfrm>
          <a:prstGeom prst="rect">
            <a:avLst/>
          </a:prstGeom>
          <a:noFill/>
        </p:spPr>
      </p:pic>
      <p:pic>
        <p:nvPicPr>
          <p:cNvPr id="6" name="Picture 10" descr="http://t1.gstatic.com/images?q=tbn:ANd9GcRwom6H5BES9RjRMNJ9wiTjX-8t9_g4ZJcuyRN82T6Pm4Ynmrsq6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648200"/>
            <a:ext cx="2619375" cy="1743076"/>
          </a:xfrm>
          <a:prstGeom prst="rect">
            <a:avLst/>
          </a:prstGeom>
          <a:noFill/>
        </p:spPr>
      </p:pic>
      <p:pic>
        <p:nvPicPr>
          <p:cNvPr id="7" name="Picture 4" descr="http://t3.gstatic.com/images?q=tbn:ANd9GcR83IqiBThHhLUJjS1W3Q9TFTf6EdxdUcizCnZMSoIpmjTNdMq8w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4724400"/>
            <a:ext cx="2552700" cy="179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2.Canines/</a:t>
            </a:r>
            <a:r>
              <a:rPr lang="en-US" sz="2400" dirty="0" err="1" smtClean="0"/>
              <a:t>Cuspids</a:t>
            </a:r>
            <a:r>
              <a:rPr lang="en-US" sz="2400" dirty="0" smtClean="0"/>
              <a:t> :Cutting/tearing</a:t>
            </a:r>
          </a:p>
          <a:p>
            <a:pPr>
              <a:buNone/>
            </a:pPr>
            <a:r>
              <a:rPr lang="en-US" sz="2400" dirty="0" smtClean="0"/>
              <a:t>		             	     single cusp instead of incisal edge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3.Bicuspids/Premolars: two cusps</a:t>
            </a:r>
          </a:p>
          <a:p>
            <a:pPr>
              <a:buNone/>
            </a:pPr>
            <a:r>
              <a:rPr lang="en-US" sz="2400" dirty="0" smtClean="0"/>
              <a:t>				   cutting,tearing and crushing</a:t>
            </a:r>
          </a:p>
          <a:p>
            <a:pPr>
              <a:buNone/>
            </a:pPr>
            <a:r>
              <a:rPr lang="en-US" sz="2400" dirty="0" smtClean="0"/>
              <a:t>				    Anterior to molars</a:t>
            </a:r>
          </a:p>
          <a:p>
            <a:pPr>
              <a:buNone/>
            </a:pPr>
            <a:r>
              <a:rPr lang="en-US" sz="2400" dirty="0" smtClean="0"/>
              <a:t>4.Molars:  Located posteriorly</a:t>
            </a:r>
          </a:p>
          <a:p>
            <a:pPr>
              <a:buNone/>
            </a:pPr>
            <a:r>
              <a:rPr lang="en-US" sz="2400" dirty="0" smtClean="0"/>
              <a:t>                    Size becomes smaller from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to 3</a:t>
            </a:r>
            <a:r>
              <a:rPr lang="en-US" sz="2400" baseline="30000" dirty="0" smtClean="0"/>
              <a:t>rd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        Shorter</a:t>
            </a:r>
          </a:p>
          <a:p>
            <a:pPr>
              <a:buNone/>
            </a:pPr>
            <a:r>
              <a:rPr lang="en-US" sz="2400" dirty="0" smtClean="0"/>
              <a:t>		       Provide broad surface for grinding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http://t0.gstatic.com/images?q=tbn:ANd9GcSJqlqMfMUNP9R9Lt8eSAF6gVgK-2P5Fy9qCyNp_J-BbAT2ywW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5076825"/>
            <a:ext cx="2571750" cy="1781175"/>
          </a:xfrm>
          <a:prstGeom prst="rect">
            <a:avLst/>
          </a:prstGeom>
          <a:noFill/>
        </p:spPr>
      </p:pic>
      <p:pic>
        <p:nvPicPr>
          <p:cNvPr id="5" name="Picture 12" descr="http://t2.gstatic.com/images?q=tbn:ANd9GcRTbfhge4smE-eHC7X7VrEKqcW_gOVoaAzJUWVAtYOpxzdA762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010149"/>
            <a:ext cx="2466975" cy="1847851"/>
          </a:xfrm>
          <a:prstGeom prst="rect">
            <a:avLst/>
          </a:prstGeom>
          <a:noFill/>
        </p:spPr>
      </p:pic>
      <p:pic>
        <p:nvPicPr>
          <p:cNvPr id="6" name="Picture 2" descr="http://t1.gstatic.com/images?q=tbn:ANd9GcRWfftJqHK_rA65fUrUJK74rxQnd0fLEByQObZZEgtzT26G2DL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5029200"/>
            <a:ext cx="1333500" cy="133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5239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Deciduous dentition</a:t>
            </a:r>
            <a:br>
              <a:rPr lang="en-US" dirty="0" smtClean="0"/>
            </a:br>
            <a:r>
              <a:rPr lang="en-US" sz="3100" dirty="0" smtClean="0"/>
              <a:t>(Milk teeth,baby teeth,primary teeth,temporary teeth,lacteal teeth,Juvenile teeth)</a:t>
            </a:r>
            <a:endParaRPr lang="en-US" sz="3100" dirty="0"/>
          </a:p>
        </p:txBody>
      </p:sp>
      <p:pic>
        <p:nvPicPr>
          <p:cNvPr id="17410" name="Picture 2" descr="http://t2.gstatic.com/images?q=tbn:ANd9GcTwrtTglzgFT_934N3t2qi8M35sFMwXzwQP10tcNsEdKek4i_kuMg&amp;t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514600"/>
            <a:ext cx="4234372" cy="3200400"/>
          </a:xfrm>
          <a:prstGeom prst="rect">
            <a:avLst/>
          </a:prstGeom>
          <a:noFill/>
        </p:spPr>
      </p:pic>
      <p:pic>
        <p:nvPicPr>
          <p:cNvPr id="4" name="Picture 8" descr="http://t3.gstatic.com/images?q=tbn:ANd9GcQLxRHKVJKZs7Fz7ZxJXeY74eUKbo9kcoJ2O40w68KRx0kU7n_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819400"/>
            <a:ext cx="3152017" cy="2524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</TotalTime>
  <Words>86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Aspect</vt:lpstr>
      <vt:lpstr>Introduction:Dental Anatomy </vt:lpstr>
      <vt:lpstr>Functions of Teeth</vt:lpstr>
      <vt:lpstr>Mandible:made up of a single pair of bones,complete lower jaw. Maxilla:Part of upper jaw that contains canines,premolars and molar teeth. Premaxilla:Paired bone in front of maxilla,which contains incisors.</vt:lpstr>
      <vt:lpstr>Division in to quadrants</vt:lpstr>
      <vt:lpstr>Types of teeth</vt:lpstr>
      <vt:lpstr>Slide 6</vt:lpstr>
      <vt:lpstr>Deciduous dentition (Milk teeth,baby teeth,primary teeth,temporary teeth,lacteal teeth,Juvenile teeth)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4</cp:revision>
  <dcterms:created xsi:type="dcterms:W3CDTF">2006-08-16T00:00:00Z</dcterms:created>
  <dcterms:modified xsi:type="dcterms:W3CDTF">2023-04-04T04:30:56Z</dcterms:modified>
</cp:coreProperties>
</file>