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5" d="100"/>
          <a:sy n="85" d="100"/>
        </p:scale>
        <p:origin x="-15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965173F-7DE4-40B9-BF4D-B0041F25D3E7}" type="datetimeFigureOut">
              <a:rPr lang="en-US" smtClean="0"/>
              <a:pPr/>
              <a:t>4/6/2023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965173F-7DE4-40B9-BF4D-B0041F25D3E7}" type="datetimeFigureOut">
              <a:rPr lang="en-US" smtClean="0"/>
              <a:pPr/>
              <a:t>4/6/2023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65173F-7DE4-40B9-BF4D-B0041F25D3E7}" type="datetimeFigureOut">
              <a:rPr lang="en-US" smtClean="0"/>
              <a:pPr/>
              <a:t>4/6/2023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65173F-7DE4-40B9-BF4D-B0041F25D3E7}" type="datetimeFigureOut">
              <a:rPr lang="en-US" smtClean="0"/>
              <a:pPr/>
              <a:t>4/6/2023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65173F-7DE4-40B9-BF4D-B0041F25D3E7}" type="datetimeFigureOut">
              <a:rPr lang="en-US" smtClean="0"/>
              <a:pPr/>
              <a:t>4/6/2023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12AEF3-5D6A-4AD1-AB36-462A17F6DDF9}" type="slidenum">
              <a:rPr lang="en-IN" smtClean="0"/>
              <a:pPr/>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965173F-7DE4-40B9-BF4D-B0041F25D3E7}" type="datetimeFigureOut">
              <a:rPr lang="en-US" smtClean="0"/>
              <a:pPr/>
              <a:t>4/6/2023</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7012AEF3-5D6A-4AD1-AB36-462A17F6DDF9}"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65173F-7DE4-40B9-BF4D-B0041F25D3E7}" type="datetimeFigureOut">
              <a:rPr lang="en-US" smtClean="0"/>
              <a:pPr/>
              <a:t>4/6/2023</a:t>
            </a:fld>
            <a:endParaRPr lang="en-IN"/>
          </a:p>
        </p:txBody>
      </p:sp>
      <p:sp>
        <p:nvSpPr>
          <p:cNvPr id="5" name="Footer Placeholder 4"/>
          <p:cNvSpPr>
            <a:spLocks noGrp="1"/>
          </p:cNvSpPr>
          <p:nvPr>
            <p:ph type="ftr" sz="quarter" idx="11"/>
          </p:nvPr>
        </p:nvSpPr>
        <p:spPr>
          <a:xfrm>
            <a:off x="2640597" y="6377459"/>
            <a:ext cx="3836404" cy="365125"/>
          </a:xfrm>
        </p:spPr>
        <p:txBody>
          <a:bodyPr/>
          <a:lstStyle/>
          <a:p>
            <a:endParaRPr lang="en-IN"/>
          </a:p>
        </p:txBody>
      </p:sp>
      <p:sp>
        <p:nvSpPr>
          <p:cNvPr id="6" name="Slide Number Placeholder 5"/>
          <p:cNvSpPr>
            <a:spLocks noGrp="1"/>
          </p:cNvSpPr>
          <p:nvPr>
            <p:ph type="sldNum" sz="quarter" idx="12"/>
          </p:nvPr>
        </p:nvSpPr>
        <p:spPr/>
        <p:txBody>
          <a:bodyPr/>
          <a:lstStyle/>
          <a:p>
            <a:fld id="{7012AEF3-5D6A-4AD1-AB36-462A17F6DDF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965173F-7DE4-40B9-BF4D-B0041F25D3E7}" type="datetimeFigureOut">
              <a:rPr lang="en-US" smtClean="0"/>
              <a:pPr/>
              <a:t>4/6/2023</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012AEF3-5D6A-4AD1-AB36-462A17F6DDF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857232"/>
            <a:ext cx="8077200" cy="1673352"/>
          </a:xfrm>
        </p:spPr>
        <p:txBody>
          <a:bodyPr>
            <a:normAutofit fontScale="90000"/>
          </a:bodyPr>
          <a:lstStyle/>
          <a:p>
            <a:r>
              <a:rPr lang="en-US" dirty="0" smtClean="0"/>
              <a:t>Jaw Relation, Selection of Teeth and Arrangement of Teeth for RPD</a:t>
            </a:r>
            <a:endParaRPr lang="en-IN" dirty="0"/>
          </a:p>
        </p:txBody>
      </p:sp>
      <p:sp>
        <p:nvSpPr>
          <p:cNvPr id="3" name="Subtitle 2"/>
          <p:cNvSpPr>
            <a:spLocks noGrp="1"/>
          </p:cNvSpPr>
          <p:nvPr>
            <p:ph type="subTitle" idx="1"/>
          </p:nvPr>
        </p:nvSpPr>
        <p:spPr>
          <a:xfrm>
            <a:off x="1066800" y="3571876"/>
            <a:ext cx="8077200" cy="1499616"/>
          </a:xfrm>
        </p:spPr>
        <p:txBody>
          <a:bodyPr>
            <a:normAutofit lnSpcReduction="10000"/>
          </a:bodyPr>
          <a:lstStyle/>
          <a:p>
            <a:pPr algn="r"/>
            <a:r>
              <a:rPr lang="en-IN" dirty="0" smtClean="0"/>
              <a:t>Presented By:</a:t>
            </a:r>
          </a:p>
          <a:p>
            <a:pPr algn="r"/>
            <a:r>
              <a:rPr lang="en-IN" dirty="0" smtClean="0"/>
              <a:t> Dr. </a:t>
            </a:r>
            <a:r>
              <a:rPr lang="en-IN" dirty="0" err="1" smtClean="0"/>
              <a:t>Ronak</a:t>
            </a:r>
            <a:r>
              <a:rPr lang="en-IN" dirty="0" smtClean="0"/>
              <a:t> </a:t>
            </a:r>
            <a:r>
              <a:rPr lang="en-IN" dirty="0" err="1" smtClean="0"/>
              <a:t>Choksi</a:t>
            </a:r>
            <a:endParaRPr lang="en-IN" dirty="0" smtClean="0"/>
          </a:p>
          <a:p>
            <a:pPr algn="r"/>
            <a:r>
              <a:rPr lang="en-IN" dirty="0" smtClean="0"/>
              <a:t>Lecturer, Dept. Of </a:t>
            </a:r>
            <a:r>
              <a:rPr lang="en-IN" dirty="0" err="1" smtClean="0"/>
              <a:t>Prosthodontics</a:t>
            </a:r>
            <a:endParaRPr lang="en-IN" dirty="0" smtClean="0"/>
          </a:p>
          <a:p>
            <a:pPr algn="r"/>
            <a:r>
              <a:rPr lang="en-IN" dirty="0" err="1" smtClean="0"/>
              <a:t>Amc</a:t>
            </a:r>
            <a:r>
              <a:rPr lang="en-IN" dirty="0" smtClean="0"/>
              <a:t> Dental College</a:t>
            </a:r>
          </a:p>
          <a:p>
            <a:pPr algn="r"/>
            <a:r>
              <a:rPr lang="en-IN" dirty="0" err="1" smtClean="0"/>
              <a:t>Ahmedabad</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p:txBody>
          <a:bodyPr>
            <a:normAutofit fontScale="92500"/>
          </a:bodyPr>
          <a:lstStyle/>
          <a:p>
            <a:r>
              <a:rPr lang="en-US" dirty="0" smtClean="0"/>
              <a:t>Introduction</a:t>
            </a:r>
          </a:p>
          <a:p>
            <a:r>
              <a:rPr lang="en-US" dirty="0" smtClean="0"/>
              <a:t>Methods for establishing Occlusal Relationships</a:t>
            </a:r>
          </a:p>
          <a:p>
            <a:pPr lvl="1"/>
            <a:r>
              <a:rPr lang="en-IN" dirty="0" smtClean="0"/>
              <a:t>Direct Apposition of Casts</a:t>
            </a:r>
          </a:p>
          <a:p>
            <a:pPr lvl="1"/>
            <a:r>
              <a:rPr lang="en-IN" dirty="0" err="1" smtClean="0"/>
              <a:t>Interocclusal</a:t>
            </a:r>
            <a:r>
              <a:rPr lang="en-IN" dirty="0" smtClean="0"/>
              <a:t> Records With Posterior Teeth Remaining</a:t>
            </a:r>
          </a:p>
          <a:p>
            <a:pPr lvl="1"/>
            <a:r>
              <a:rPr lang="en-IN" dirty="0" smtClean="0"/>
              <a:t>Occlusal Relations Using Occlusion Rims on Record Bases</a:t>
            </a:r>
          </a:p>
          <a:p>
            <a:pPr lvl="1"/>
            <a:r>
              <a:rPr lang="en-IN" dirty="0" smtClean="0"/>
              <a:t>Jaw Relation Records Made Entirely on Occlusion Rims </a:t>
            </a:r>
          </a:p>
          <a:p>
            <a:pPr lvl="1"/>
            <a:r>
              <a:rPr lang="en-IN" dirty="0" smtClean="0"/>
              <a:t>Establishing Occlusion by the Recording of Occlusal Pathways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pPr algn="just"/>
            <a:r>
              <a:rPr lang="en-US" sz="2400" dirty="0" err="1" smtClean="0"/>
              <a:t>Occlusal</a:t>
            </a:r>
            <a:r>
              <a:rPr lang="en-US" sz="2400" dirty="0" smtClean="0"/>
              <a:t> harmony between a removable partial denture and the remaining natural teeth is a major factor in the preservation of the health of their surrounding structures.</a:t>
            </a:r>
          </a:p>
          <a:p>
            <a:pPr algn="just"/>
            <a:endParaRPr lang="en-US" sz="2400" dirty="0" smtClean="0"/>
          </a:p>
          <a:p>
            <a:pPr algn="just"/>
            <a:r>
              <a:rPr lang="en-US" sz="2400" dirty="0" smtClean="0"/>
              <a:t>In establishing occlusion on a removable partial denture the influence of the remaining natural teeth is usually such that the </a:t>
            </a:r>
            <a:r>
              <a:rPr lang="en-US" sz="2400" dirty="0" err="1" smtClean="0"/>
              <a:t>occlusal</a:t>
            </a:r>
            <a:r>
              <a:rPr lang="en-US" sz="2400" dirty="0" smtClean="0"/>
              <a:t> forms of the teeth on the removable partial denture must be made to conform to an already established </a:t>
            </a:r>
            <a:r>
              <a:rPr lang="en-US" sz="2400" dirty="0" err="1" smtClean="0"/>
              <a:t>occlusal</a:t>
            </a:r>
            <a:r>
              <a:rPr lang="en-US" sz="2400" dirty="0" smtClean="0"/>
              <a:t> pattern.</a:t>
            </a:r>
          </a:p>
          <a:p>
            <a:pPr algn="just"/>
            <a:endParaRPr lang="en-US" sz="2400" dirty="0" smtClean="0"/>
          </a:p>
          <a:p>
            <a:pPr algn="just"/>
            <a:r>
              <a:rPr lang="en-US" sz="2400" dirty="0" smtClean="0"/>
              <a:t>The </a:t>
            </a:r>
            <a:r>
              <a:rPr lang="en-US" sz="2400" b="1" i="1" dirty="0" err="1" smtClean="0"/>
              <a:t>occlusal</a:t>
            </a:r>
            <a:r>
              <a:rPr lang="en-US" sz="2400" b="1" i="1" dirty="0" smtClean="0"/>
              <a:t> pattern</a:t>
            </a:r>
            <a:r>
              <a:rPr lang="en-US" sz="2400" i="1" dirty="0" smtClean="0"/>
              <a:t> </a:t>
            </a:r>
            <a:r>
              <a:rPr lang="en-US" sz="2400" dirty="0" smtClean="0"/>
              <a:t>present at the time the removable partial denture is made </a:t>
            </a:r>
            <a:r>
              <a:rPr lang="en-US" sz="2400" b="1" i="1" dirty="0" smtClean="0"/>
              <a:t>dictates the occlusion </a:t>
            </a:r>
            <a:r>
              <a:rPr lang="en-US" sz="2400" dirty="0" smtClean="0"/>
              <a:t>on the removable partial denture.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smtClean="0"/>
              <a:t>Exceptions are those:- </a:t>
            </a:r>
          </a:p>
          <a:p>
            <a:pPr algn="just">
              <a:buNone/>
            </a:pPr>
            <a:r>
              <a:rPr lang="en-US" sz="2400" dirty="0" smtClean="0"/>
              <a:t>		 in which an </a:t>
            </a:r>
            <a:r>
              <a:rPr lang="en-US" sz="2400" b="1" i="1" dirty="0" smtClean="0"/>
              <a:t>opposing complete denture</a:t>
            </a:r>
            <a:r>
              <a:rPr lang="en-US" sz="2400" b="1" dirty="0" smtClean="0"/>
              <a:t> </a:t>
            </a:r>
            <a:r>
              <a:rPr lang="en-US" sz="2400" dirty="0" smtClean="0"/>
              <a:t>is to be made to function harmoniously with the removable partial denture 				or </a:t>
            </a:r>
          </a:p>
          <a:p>
            <a:pPr algn="just">
              <a:buNone/>
            </a:pPr>
            <a:r>
              <a:rPr lang="en-US" sz="2400" dirty="0" smtClean="0"/>
              <a:t>		in which </a:t>
            </a:r>
            <a:r>
              <a:rPr lang="en-US" sz="2400" b="1" i="1" dirty="0" smtClean="0"/>
              <a:t>only anterior teeth remaining</a:t>
            </a:r>
            <a:r>
              <a:rPr lang="en-US" sz="2400" dirty="0" smtClean="0"/>
              <a:t> in both arches and the  </a:t>
            </a:r>
            <a:r>
              <a:rPr lang="en-US" sz="2400" dirty="0" err="1" smtClean="0"/>
              <a:t>incisal</a:t>
            </a:r>
            <a:r>
              <a:rPr lang="en-US" sz="2400" dirty="0" smtClean="0"/>
              <a:t> relationship can be made so that tooth contacts do not disturb denture stability or retention.</a:t>
            </a:r>
          </a:p>
          <a:p>
            <a:endParaRPr lang="en-US" sz="2400" dirty="0" smtClean="0"/>
          </a:p>
          <a:p>
            <a:r>
              <a:rPr lang="en-US" sz="2400" dirty="0" smtClean="0"/>
              <a:t>In these situations jaw relation records and the arrangement of the teeth may proceed in the same manner as with complete dentures</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600" dirty="0" smtClean="0"/>
              <a:t>The establishment of a satisfactory occlusion for the removable partial denture patient should include the following: </a:t>
            </a:r>
          </a:p>
          <a:p>
            <a:pPr lvl="1"/>
            <a:r>
              <a:rPr lang="en-US" sz="2200" dirty="0" smtClean="0"/>
              <a:t>an analysis of the existing occlusion; </a:t>
            </a:r>
          </a:p>
          <a:p>
            <a:pPr lvl="1"/>
            <a:r>
              <a:rPr lang="en-US" sz="2200" dirty="0" smtClean="0"/>
              <a:t>the correction of existing </a:t>
            </a:r>
            <a:r>
              <a:rPr lang="en-US" sz="2200" dirty="0" err="1" smtClean="0"/>
              <a:t>occlusal</a:t>
            </a:r>
            <a:r>
              <a:rPr lang="en-US" sz="2200" dirty="0" smtClean="0"/>
              <a:t> disharmony;</a:t>
            </a:r>
          </a:p>
          <a:p>
            <a:pPr lvl="1"/>
            <a:r>
              <a:rPr lang="en-US" sz="2200" dirty="0" smtClean="0"/>
              <a:t>the recording of centric relation or an adjusted centric occlusion;</a:t>
            </a:r>
          </a:p>
          <a:p>
            <a:pPr lvl="1"/>
            <a:r>
              <a:rPr lang="en-US" sz="2200" dirty="0" smtClean="0"/>
              <a:t> the recording of eccentric jaw relations or functional eccentric occlusion; and</a:t>
            </a:r>
          </a:p>
          <a:p>
            <a:pPr lvl="1"/>
            <a:r>
              <a:rPr lang="en-US" sz="2200" dirty="0" smtClean="0"/>
              <a:t>the correction of </a:t>
            </a:r>
            <a:r>
              <a:rPr lang="en-US" sz="2200" dirty="0" err="1" smtClean="0"/>
              <a:t>occlusal</a:t>
            </a:r>
            <a:r>
              <a:rPr lang="en-US" sz="2200" dirty="0" smtClean="0"/>
              <a:t> discrepancies created by the fit of the framework and in processing the removable partial denture.</a:t>
            </a:r>
          </a:p>
          <a:p>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FOR ESTABLISHING</a:t>
            </a:r>
            <a:br>
              <a:rPr lang="en-US" dirty="0" smtClean="0"/>
            </a:br>
            <a:r>
              <a:rPr lang="en-US" dirty="0" smtClean="0"/>
              <a:t>OCCLUSAL RELATIONSHIPS</a:t>
            </a:r>
            <a:endParaRPr lang="en-US" dirty="0"/>
          </a:p>
        </p:txBody>
      </p:sp>
      <p:sp>
        <p:nvSpPr>
          <p:cNvPr id="3" name="Content Placeholder 2"/>
          <p:cNvSpPr>
            <a:spLocks noGrp="1"/>
          </p:cNvSpPr>
          <p:nvPr>
            <p:ph idx="1"/>
          </p:nvPr>
        </p:nvSpPr>
        <p:spPr/>
        <p:txBody>
          <a:bodyPr>
            <a:noAutofit/>
          </a:bodyPr>
          <a:lstStyle/>
          <a:p>
            <a:pPr algn="just"/>
            <a:r>
              <a:rPr lang="en-IN" sz="2400" dirty="0" smtClean="0"/>
              <a:t>There are Five methods of establishing </a:t>
            </a:r>
            <a:r>
              <a:rPr lang="en-IN" sz="2400" dirty="0" err="1" smtClean="0"/>
              <a:t>interocclusal</a:t>
            </a:r>
            <a:r>
              <a:rPr lang="en-IN" sz="2400" dirty="0" smtClean="0"/>
              <a:t> relations for removable partial.</a:t>
            </a:r>
          </a:p>
          <a:p>
            <a:pPr algn="just"/>
            <a:endParaRPr lang="en-IN" sz="2400" dirty="0" smtClean="0"/>
          </a:p>
          <a:p>
            <a:pPr algn="just"/>
            <a:r>
              <a:rPr lang="en-IN" sz="2400" dirty="0" smtClean="0"/>
              <a:t> It is necessary to use a face-bow mounting of the maxillary cast and the pertinent factors in removable partial denture occlusion be considered.</a:t>
            </a:r>
          </a:p>
          <a:p>
            <a:pPr algn="just"/>
            <a:endParaRPr lang="en-IN" sz="2400" dirty="0" smtClean="0"/>
          </a:p>
          <a:p>
            <a:pPr algn="just"/>
            <a:r>
              <a:rPr lang="en-IN" sz="2400" dirty="0" smtClean="0"/>
              <a:t>The recording of </a:t>
            </a:r>
            <a:r>
              <a:rPr lang="en-IN" sz="2400" dirty="0" err="1" smtClean="0"/>
              <a:t>occlusal</a:t>
            </a:r>
            <a:r>
              <a:rPr lang="en-IN" sz="2400" dirty="0" smtClean="0"/>
              <a:t> relationships for the partially edentulous arch may vary from the simple apposition of opposing casts (by occluding sufficient remaining natural teeth) to the recording of jaw relations in the same manner as for a completely edentulous patient.</a:t>
            </a:r>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168</TotalTime>
  <Words>326</Words>
  <Application>Microsoft Office PowerPoint</Application>
  <PresentationFormat>On-screen Show (4:3)</PresentationFormat>
  <Paragraphs>37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Module</vt:lpstr>
      <vt:lpstr>Jaw Relation, Selection of Teeth and Arrangement of Teeth for RPD</vt:lpstr>
      <vt:lpstr>Contents</vt:lpstr>
      <vt:lpstr>Introduction</vt:lpstr>
      <vt:lpstr>Slide 4</vt:lpstr>
      <vt:lpstr>Slide 5</vt:lpstr>
      <vt:lpstr>METHODS FOR ESTABLISHING OCCLUSAL RELATIONSHIPS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Impressions in RPD</dc:title>
  <dc:creator>Ortholib</dc:creator>
  <cp:lastModifiedBy>Admin</cp:lastModifiedBy>
  <cp:revision>27</cp:revision>
  <dcterms:created xsi:type="dcterms:W3CDTF">2009-04-05T11:43:07Z</dcterms:created>
  <dcterms:modified xsi:type="dcterms:W3CDTF">2023-04-06T04:09:26Z</dcterms:modified>
</cp:coreProperties>
</file>