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74"/>
  </p:notesMasterIdLst>
  <p:handoutMasterIdLst>
    <p:handoutMasterId r:id="rId75"/>
  </p:handoutMasterIdLst>
  <p:sldIdLst>
    <p:sldId id="256" r:id="rId2"/>
    <p:sldId id="258" r:id="rId3"/>
    <p:sldId id="259" r:id="rId4"/>
    <p:sldId id="260" r:id="rId5"/>
    <p:sldId id="261" r:id="rId6"/>
    <p:sldId id="262" r:id="rId7"/>
    <p:sldId id="263" r:id="rId8"/>
    <p:sldId id="264" r:id="rId9"/>
    <p:sldId id="313" r:id="rId10"/>
    <p:sldId id="265" r:id="rId11"/>
    <p:sldId id="266" r:id="rId12"/>
    <p:sldId id="267" r:id="rId13"/>
    <p:sldId id="268" r:id="rId14"/>
    <p:sldId id="269" r:id="rId15"/>
    <p:sldId id="270" r:id="rId16"/>
    <p:sldId id="271" r:id="rId17"/>
    <p:sldId id="272" r:id="rId18"/>
    <p:sldId id="273" r:id="rId19"/>
    <p:sldId id="292" r:id="rId20"/>
    <p:sldId id="293" r:id="rId21"/>
    <p:sldId id="294" r:id="rId22"/>
    <p:sldId id="295" r:id="rId23"/>
    <p:sldId id="296" r:id="rId24"/>
    <p:sldId id="297" r:id="rId25"/>
    <p:sldId id="298" r:id="rId26"/>
    <p:sldId id="299" r:id="rId27"/>
    <p:sldId id="300" r:id="rId28"/>
    <p:sldId id="274" r:id="rId29"/>
    <p:sldId id="275" r:id="rId30"/>
    <p:sldId id="276"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301" r:id="rId46"/>
    <p:sldId id="302" r:id="rId47"/>
    <p:sldId id="303" r:id="rId48"/>
    <p:sldId id="304" r:id="rId49"/>
    <p:sldId id="333" r:id="rId50"/>
    <p:sldId id="312" r:id="rId51"/>
    <p:sldId id="305" r:id="rId52"/>
    <p:sldId id="306" r:id="rId53"/>
    <p:sldId id="307" r:id="rId54"/>
    <p:sldId id="308" r:id="rId55"/>
    <p:sldId id="327" r:id="rId56"/>
    <p:sldId id="309" r:id="rId57"/>
    <p:sldId id="310" r:id="rId58"/>
    <p:sldId id="328" r:id="rId59"/>
    <p:sldId id="329" r:id="rId60"/>
    <p:sldId id="330" r:id="rId61"/>
    <p:sldId id="331" r:id="rId62"/>
    <p:sldId id="332" r:id="rId63"/>
    <p:sldId id="316" r:id="rId64"/>
    <p:sldId id="320" r:id="rId65"/>
    <p:sldId id="321" r:id="rId66"/>
    <p:sldId id="322" r:id="rId67"/>
    <p:sldId id="323" r:id="rId68"/>
    <p:sldId id="334" r:id="rId69"/>
    <p:sldId id="324" r:id="rId70"/>
    <p:sldId id="325" r:id="rId71"/>
    <p:sldId id="326" r:id="rId72"/>
    <p:sldId id="311" r:id="rId73"/>
  </p:sldIdLst>
  <p:sldSz cx="9144000" cy="5143500" type="screen16x9"/>
  <p:notesSz cx="6858000" cy="9144000"/>
  <p:embeddedFontLst>
    <p:embeddedFont>
      <p:font typeface="Cambria" panose="02040503050406030204" pitchFamily="18" charset="0"/>
      <p:regular r:id="rId76"/>
      <p:bold r:id="rId77"/>
      <p:italic r:id="rId78"/>
      <p:boldItalic r:id="rId79"/>
    </p:embeddedFont>
    <p:embeddedFont>
      <p:font typeface="Montserrat" panose="00000500000000000000" pitchFamily="2" charset="0"/>
      <p:regular r:id="rId80"/>
      <p:bold r:id="rId81"/>
      <p:italic r:id="rId82"/>
      <p:boldItalic r:id="rId83"/>
    </p:embeddedFont>
    <p:embeddedFont>
      <p:font typeface="Open Sans" panose="020B0606030504020204" pitchFamily="34" charset="0"/>
      <p:regular r:id="rId84"/>
      <p:bold r:id="rId85"/>
      <p:italic r:id="rId86"/>
      <p:boldItalic r:id="rId87"/>
    </p:embeddedFont>
    <p:embeddedFont>
      <p:font typeface="Papyrus" panose="03070502060502030205" pitchFamily="66" charset="0"/>
      <p:regular r:id="rId88"/>
    </p:embeddedFont>
    <p:embeddedFont>
      <p:font typeface="PT Sans Narrow" panose="020B0506020203020204" pitchFamily="34" charset="0"/>
      <p:regular r:id="rId89"/>
      <p:bold r:id="rId9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5D46"/>
    <a:srgbClr val="2E45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5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9.fntdata"/><Relationship Id="rId89" Type="http://schemas.openxmlformats.org/officeDocument/2006/relationships/font" Target="fonts/font14.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font" Target="fonts/font4.fntdata"/><Relationship Id="rId5" Type="http://schemas.openxmlformats.org/officeDocument/2006/relationships/slide" Target="slides/slide4.xml"/><Relationship Id="rId90" Type="http://schemas.openxmlformats.org/officeDocument/2006/relationships/font" Target="fonts/font15.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font" Target="fonts/font10.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83" Type="http://schemas.openxmlformats.org/officeDocument/2006/relationships/font" Target="fonts/font8.fntdata"/><Relationship Id="rId88" Type="http://schemas.openxmlformats.org/officeDocument/2006/relationships/font" Target="fonts/font13.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font" Target="fonts/font11.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2.fntdata"/><Relationship Id="rId61" Type="http://schemas.openxmlformats.org/officeDocument/2006/relationships/slide" Target="slides/slide60.xml"/><Relationship Id="rId82"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2.fntdata"/></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A41A14-DF78-42E0-A0E2-2F727FA90B1C}" type="doc">
      <dgm:prSet loTypeId="urn:microsoft.com/office/officeart/2005/8/layout/orgChart1" loCatId="hierarchy" qsTypeId="urn:microsoft.com/office/officeart/2005/8/quickstyle/3d1" qsCatId="3D" csTypeId="urn:microsoft.com/office/officeart/2005/8/colors/accent1_5" csCatId="accent1" phldr="1"/>
      <dgm:spPr/>
      <dgm:t>
        <a:bodyPr/>
        <a:lstStyle/>
        <a:p>
          <a:endParaRPr lang="en-US"/>
        </a:p>
      </dgm:t>
    </dgm:pt>
    <dgm:pt modelId="{117DC490-3B9F-4B84-A8C0-98ABBCC0FC33}">
      <dgm:prSet phldrT="[Text]" custT="1"/>
      <dgm:spPr/>
      <dgm:t>
        <a:bodyPr/>
        <a:lstStyle/>
        <a:p>
          <a:r>
            <a:rPr lang="en-US" sz="1400" dirty="0"/>
            <a:t>Components</a:t>
          </a:r>
        </a:p>
      </dgm:t>
    </dgm:pt>
    <dgm:pt modelId="{E0867814-22DC-41F2-B135-BE45FF36352F}" type="parTrans" cxnId="{0E2912EE-0400-468B-B2BD-706F1F335202}">
      <dgm:prSet/>
      <dgm:spPr/>
      <dgm:t>
        <a:bodyPr/>
        <a:lstStyle/>
        <a:p>
          <a:endParaRPr lang="en-US"/>
        </a:p>
      </dgm:t>
    </dgm:pt>
    <dgm:pt modelId="{4BE3F5AF-B5EE-4810-A0CC-C4C08DACCB95}" type="sibTrans" cxnId="{0E2912EE-0400-468B-B2BD-706F1F335202}">
      <dgm:prSet/>
      <dgm:spPr/>
      <dgm:t>
        <a:bodyPr/>
        <a:lstStyle/>
        <a:p>
          <a:endParaRPr lang="en-US"/>
        </a:p>
      </dgm:t>
    </dgm:pt>
    <dgm:pt modelId="{8050D375-4401-400E-857F-013985AAEC54}">
      <dgm:prSet phldrT="[Text]" custT="1"/>
      <dgm:spPr/>
      <dgm:t>
        <a:bodyPr/>
        <a:lstStyle/>
        <a:p>
          <a:r>
            <a:rPr lang="en-US" sz="1400" dirty="0"/>
            <a:t>Active Medium</a:t>
          </a:r>
        </a:p>
      </dgm:t>
    </dgm:pt>
    <dgm:pt modelId="{1CCBF224-6A90-47F8-8B75-ED2B68A88E42}" type="parTrans" cxnId="{097E8873-4C93-4661-BB40-E8C5053496E1}">
      <dgm:prSet/>
      <dgm:spPr/>
      <dgm:t>
        <a:bodyPr/>
        <a:lstStyle/>
        <a:p>
          <a:endParaRPr lang="en-US"/>
        </a:p>
      </dgm:t>
    </dgm:pt>
    <dgm:pt modelId="{1B425AB9-7FE0-463C-9B87-538901FAD067}" type="sibTrans" cxnId="{097E8873-4C93-4661-BB40-E8C5053496E1}">
      <dgm:prSet/>
      <dgm:spPr/>
      <dgm:t>
        <a:bodyPr/>
        <a:lstStyle/>
        <a:p>
          <a:endParaRPr lang="en-US"/>
        </a:p>
      </dgm:t>
    </dgm:pt>
    <dgm:pt modelId="{C99535A9-F272-46C4-87DE-FBAE45EAEA8E}">
      <dgm:prSet phldrT="[Text]" custT="1"/>
      <dgm:spPr/>
      <dgm:t>
        <a:bodyPr/>
        <a:lstStyle/>
        <a:p>
          <a:r>
            <a:rPr lang="en-US" sz="1400" dirty="0"/>
            <a:t>Pumping Mechanism</a:t>
          </a:r>
        </a:p>
      </dgm:t>
    </dgm:pt>
    <dgm:pt modelId="{0BE003DE-700A-4D99-98E2-CBDD0E6A29D9}" type="parTrans" cxnId="{D9FC43FD-8AD5-4B59-BA81-EBC292A55C10}">
      <dgm:prSet/>
      <dgm:spPr/>
      <dgm:t>
        <a:bodyPr/>
        <a:lstStyle/>
        <a:p>
          <a:endParaRPr lang="en-US"/>
        </a:p>
      </dgm:t>
    </dgm:pt>
    <dgm:pt modelId="{1103CDDE-0EC2-499C-A70D-146A1458D1CF}" type="sibTrans" cxnId="{D9FC43FD-8AD5-4B59-BA81-EBC292A55C10}">
      <dgm:prSet/>
      <dgm:spPr/>
      <dgm:t>
        <a:bodyPr/>
        <a:lstStyle/>
        <a:p>
          <a:endParaRPr lang="en-US"/>
        </a:p>
      </dgm:t>
    </dgm:pt>
    <dgm:pt modelId="{21C56DBC-620D-4A37-A4CC-957CE7688620}">
      <dgm:prSet phldrT="[Text]" custT="1"/>
      <dgm:spPr/>
      <dgm:t>
        <a:bodyPr/>
        <a:lstStyle/>
        <a:p>
          <a:r>
            <a:rPr lang="en-US" sz="1400" dirty="0"/>
            <a:t>Optical resonator</a:t>
          </a:r>
        </a:p>
      </dgm:t>
    </dgm:pt>
    <dgm:pt modelId="{C694D371-559E-4EA3-9A74-A56F2D0E2B1F}" type="parTrans" cxnId="{31E47E2C-DE40-4E5F-8E22-7E0F3068B2E4}">
      <dgm:prSet/>
      <dgm:spPr/>
      <dgm:t>
        <a:bodyPr/>
        <a:lstStyle/>
        <a:p>
          <a:endParaRPr lang="en-US"/>
        </a:p>
      </dgm:t>
    </dgm:pt>
    <dgm:pt modelId="{26E7D063-B24D-4AC5-89D9-5C94C0630E9A}" type="sibTrans" cxnId="{31E47E2C-DE40-4E5F-8E22-7E0F3068B2E4}">
      <dgm:prSet/>
      <dgm:spPr/>
      <dgm:t>
        <a:bodyPr/>
        <a:lstStyle/>
        <a:p>
          <a:endParaRPr lang="en-US"/>
        </a:p>
      </dgm:t>
    </dgm:pt>
    <dgm:pt modelId="{B874C80E-E182-4CBD-BDCA-7D8907D2ACFF}" type="pres">
      <dgm:prSet presAssocID="{4AA41A14-DF78-42E0-A0E2-2F727FA90B1C}" presName="hierChild1" presStyleCnt="0">
        <dgm:presLayoutVars>
          <dgm:orgChart val="1"/>
          <dgm:chPref val="1"/>
          <dgm:dir/>
          <dgm:animOne val="branch"/>
          <dgm:animLvl val="lvl"/>
          <dgm:resizeHandles/>
        </dgm:presLayoutVars>
      </dgm:prSet>
      <dgm:spPr/>
    </dgm:pt>
    <dgm:pt modelId="{26464386-DCB4-4BF5-AFB4-85A2A05F8330}" type="pres">
      <dgm:prSet presAssocID="{117DC490-3B9F-4B84-A8C0-98ABBCC0FC33}" presName="hierRoot1" presStyleCnt="0">
        <dgm:presLayoutVars>
          <dgm:hierBranch val="init"/>
        </dgm:presLayoutVars>
      </dgm:prSet>
      <dgm:spPr/>
    </dgm:pt>
    <dgm:pt modelId="{DC4DAE75-321B-4DF5-8774-E3FB4E028AA8}" type="pres">
      <dgm:prSet presAssocID="{117DC490-3B9F-4B84-A8C0-98ABBCC0FC33}" presName="rootComposite1" presStyleCnt="0"/>
      <dgm:spPr/>
    </dgm:pt>
    <dgm:pt modelId="{DE4EFC92-F1F4-49E4-8B6E-404474441EAF}" type="pres">
      <dgm:prSet presAssocID="{117DC490-3B9F-4B84-A8C0-98ABBCC0FC33}" presName="rootText1" presStyleLbl="node0" presStyleIdx="0" presStyleCnt="1">
        <dgm:presLayoutVars>
          <dgm:chPref val="3"/>
        </dgm:presLayoutVars>
      </dgm:prSet>
      <dgm:spPr/>
    </dgm:pt>
    <dgm:pt modelId="{70D6BF46-FAC5-4E7C-9338-8856CA293FC1}" type="pres">
      <dgm:prSet presAssocID="{117DC490-3B9F-4B84-A8C0-98ABBCC0FC33}" presName="rootConnector1" presStyleLbl="node1" presStyleIdx="0" presStyleCnt="0"/>
      <dgm:spPr/>
    </dgm:pt>
    <dgm:pt modelId="{9FC83DEB-7636-4347-8184-83A5885C2E4C}" type="pres">
      <dgm:prSet presAssocID="{117DC490-3B9F-4B84-A8C0-98ABBCC0FC33}" presName="hierChild2" presStyleCnt="0"/>
      <dgm:spPr/>
    </dgm:pt>
    <dgm:pt modelId="{6E0B4F4E-B657-4067-A005-E15BB4641D0D}" type="pres">
      <dgm:prSet presAssocID="{1CCBF224-6A90-47F8-8B75-ED2B68A88E42}" presName="Name37" presStyleLbl="parChTrans1D2" presStyleIdx="0" presStyleCnt="3"/>
      <dgm:spPr/>
    </dgm:pt>
    <dgm:pt modelId="{DB2515D9-1F47-40E6-B287-22D2117AC1D0}" type="pres">
      <dgm:prSet presAssocID="{8050D375-4401-400E-857F-013985AAEC54}" presName="hierRoot2" presStyleCnt="0">
        <dgm:presLayoutVars>
          <dgm:hierBranch val="init"/>
        </dgm:presLayoutVars>
      </dgm:prSet>
      <dgm:spPr/>
    </dgm:pt>
    <dgm:pt modelId="{DCE378F0-DF1C-4C6F-8BF8-E317F95C9971}" type="pres">
      <dgm:prSet presAssocID="{8050D375-4401-400E-857F-013985AAEC54}" presName="rootComposite" presStyleCnt="0"/>
      <dgm:spPr/>
    </dgm:pt>
    <dgm:pt modelId="{2D9D7D8D-974C-48C6-BD98-FE583D54280E}" type="pres">
      <dgm:prSet presAssocID="{8050D375-4401-400E-857F-013985AAEC54}" presName="rootText" presStyleLbl="node2" presStyleIdx="0" presStyleCnt="3">
        <dgm:presLayoutVars>
          <dgm:chPref val="3"/>
        </dgm:presLayoutVars>
      </dgm:prSet>
      <dgm:spPr/>
    </dgm:pt>
    <dgm:pt modelId="{46CA3365-ED18-4DEB-BF29-6970976D77CE}" type="pres">
      <dgm:prSet presAssocID="{8050D375-4401-400E-857F-013985AAEC54}" presName="rootConnector" presStyleLbl="node2" presStyleIdx="0" presStyleCnt="3"/>
      <dgm:spPr/>
    </dgm:pt>
    <dgm:pt modelId="{DF4B2280-238B-487C-96F2-096C17BF7E34}" type="pres">
      <dgm:prSet presAssocID="{8050D375-4401-400E-857F-013985AAEC54}" presName="hierChild4" presStyleCnt="0"/>
      <dgm:spPr/>
    </dgm:pt>
    <dgm:pt modelId="{86032D9F-0906-4B1A-87A8-FD27EB0C784D}" type="pres">
      <dgm:prSet presAssocID="{8050D375-4401-400E-857F-013985AAEC54}" presName="hierChild5" presStyleCnt="0"/>
      <dgm:spPr/>
    </dgm:pt>
    <dgm:pt modelId="{255388DD-2344-40BD-B779-92D5A32A92DA}" type="pres">
      <dgm:prSet presAssocID="{0BE003DE-700A-4D99-98E2-CBDD0E6A29D9}" presName="Name37" presStyleLbl="parChTrans1D2" presStyleIdx="1" presStyleCnt="3"/>
      <dgm:spPr/>
    </dgm:pt>
    <dgm:pt modelId="{C429E4E0-2584-424B-902B-47D612F95389}" type="pres">
      <dgm:prSet presAssocID="{C99535A9-F272-46C4-87DE-FBAE45EAEA8E}" presName="hierRoot2" presStyleCnt="0">
        <dgm:presLayoutVars>
          <dgm:hierBranch val="init"/>
        </dgm:presLayoutVars>
      </dgm:prSet>
      <dgm:spPr/>
    </dgm:pt>
    <dgm:pt modelId="{046886F5-276A-4E9E-A43C-B707FC93C5A4}" type="pres">
      <dgm:prSet presAssocID="{C99535A9-F272-46C4-87DE-FBAE45EAEA8E}" presName="rootComposite" presStyleCnt="0"/>
      <dgm:spPr/>
    </dgm:pt>
    <dgm:pt modelId="{F22B8C93-07FA-4EDE-8734-4C1549E22835}" type="pres">
      <dgm:prSet presAssocID="{C99535A9-F272-46C4-87DE-FBAE45EAEA8E}" presName="rootText" presStyleLbl="node2" presStyleIdx="1" presStyleCnt="3">
        <dgm:presLayoutVars>
          <dgm:chPref val="3"/>
        </dgm:presLayoutVars>
      </dgm:prSet>
      <dgm:spPr/>
    </dgm:pt>
    <dgm:pt modelId="{F67C10B2-DE8B-4874-98BF-8A0A4BC808F4}" type="pres">
      <dgm:prSet presAssocID="{C99535A9-F272-46C4-87DE-FBAE45EAEA8E}" presName="rootConnector" presStyleLbl="node2" presStyleIdx="1" presStyleCnt="3"/>
      <dgm:spPr/>
    </dgm:pt>
    <dgm:pt modelId="{FC10F584-AB54-4A0C-8644-6B1C3A8055BB}" type="pres">
      <dgm:prSet presAssocID="{C99535A9-F272-46C4-87DE-FBAE45EAEA8E}" presName="hierChild4" presStyleCnt="0"/>
      <dgm:spPr/>
    </dgm:pt>
    <dgm:pt modelId="{395278E3-49E8-46A1-8E87-99127973FAC8}" type="pres">
      <dgm:prSet presAssocID="{C99535A9-F272-46C4-87DE-FBAE45EAEA8E}" presName="hierChild5" presStyleCnt="0"/>
      <dgm:spPr/>
    </dgm:pt>
    <dgm:pt modelId="{98680D19-9983-403F-8C4B-C7CCEC33B309}" type="pres">
      <dgm:prSet presAssocID="{C694D371-559E-4EA3-9A74-A56F2D0E2B1F}" presName="Name37" presStyleLbl="parChTrans1D2" presStyleIdx="2" presStyleCnt="3"/>
      <dgm:spPr/>
    </dgm:pt>
    <dgm:pt modelId="{FCF52763-6216-4D09-8E0E-BE98B28C5388}" type="pres">
      <dgm:prSet presAssocID="{21C56DBC-620D-4A37-A4CC-957CE7688620}" presName="hierRoot2" presStyleCnt="0">
        <dgm:presLayoutVars>
          <dgm:hierBranch val="init"/>
        </dgm:presLayoutVars>
      </dgm:prSet>
      <dgm:spPr/>
    </dgm:pt>
    <dgm:pt modelId="{A135D58B-624F-41D8-B13B-1E8FEFF97896}" type="pres">
      <dgm:prSet presAssocID="{21C56DBC-620D-4A37-A4CC-957CE7688620}" presName="rootComposite" presStyleCnt="0"/>
      <dgm:spPr/>
    </dgm:pt>
    <dgm:pt modelId="{281203AD-81A8-4E1E-BA91-3BB190E47F4A}" type="pres">
      <dgm:prSet presAssocID="{21C56DBC-620D-4A37-A4CC-957CE7688620}" presName="rootText" presStyleLbl="node2" presStyleIdx="2" presStyleCnt="3">
        <dgm:presLayoutVars>
          <dgm:chPref val="3"/>
        </dgm:presLayoutVars>
      </dgm:prSet>
      <dgm:spPr/>
    </dgm:pt>
    <dgm:pt modelId="{9F39FD02-1496-42CD-9A60-A5B51A2C000D}" type="pres">
      <dgm:prSet presAssocID="{21C56DBC-620D-4A37-A4CC-957CE7688620}" presName="rootConnector" presStyleLbl="node2" presStyleIdx="2" presStyleCnt="3"/>
      <dgm:spPr/>
    </dgm:pt>
    <dgm:pt modelId="{E9572B37-F184-4E5F-87F4-E49DB2DB7F92}" type="pres">
      <dgm:prSet presAssocID="{21C56DBC-620D-4A37-A4CC-957CE7688620}" presName="hierChild4" presStyleCnt="0"/>
      <dgm:spPr/>
    </dgm:pt>
    <dgm:pt modelId="{651360BE-FF42-430E-9A01-650FD61AE947}" type="pres">
      <dgm:prSet presAssocID="{21C56DBC-620D-4A37-A4CC-957CE7688620}" presName="hierChild5" presStyleCnt="0"/>
      <dgm:spPr/>
    </dgm:pt>
    <dgm:pt modelId="{0E1E9EF9-0F46-4930-AA55-48E51761C8AF}" type="pres">
      <dgm:prSet presAssocID="{117DC490-3B9F-4B84-A8C0-98ABBCC0FC33}" presName="hierChild3" presStyleCnt="0"/>
      <dgm:spPr/>
    </dgm:pt>
  </dgm:ptLst>
  <dgm:cxnLst>
    <dgm:cxn modelId="{80A6110C-51CC-4CBE-BD36-7C24F451BD54}" type="presOf" srcId="{21C56DBC-620D-4A37-A4CC-957CE7688620}" destId="{9F39FD02-1496-42CD-9A60-A5B51A2C000D}" srcOrd="1" destOrd="0" presId="urn:microsoft.com/office/officeart/2005/8/layout/orgChart1"/>
    <dgm:cxn modelId="{9A1DA30E-8005-4F5C-83C9-AB30D50E249E}" type="presOf" srcId="{4AA41A14-DF78-42E0-A0E2-2F727FA90B1C}" destId="{B874C80E-E182-4CBD-BDCA-7D8907D2ACFF}" srcOrd="0" destOrd="0" presId="urn:microsoft.com/office/officeart/2005/8/layout/orgChart1"/>
    <dgm:cxn modelId="{31E47E2C-DE40-4E5F-8E22-7E0F3068B2E4}" srcId="{117DC490-3B9F-4B84-A8C0-98ABBCC0FC33}" destId="{21C56DBC-620D-4A37-A4CC-957CE7688620}" srcOrd="2" destOrd="0" parTransId="{C694D371-559E-4EA3-9A74-A56F2D0E2B1F}" sibTransId="{26E7D063-B24D-4AC5-89D9-5C94C0630E9A}"/>
    <dgm:cxn modelId="{0C314439-5131-4D77-975C-A679CC801112}" type="presOf" srcId="{C99535A9-F272-46C4-87DE-FBAE45EAEA8E}" destId="{F22B8C93-07FA-4EDE-8734-4C1549E22835}" srcOrd="0" destOrd="0" presId="urn:microsoft.com/office/officeart/2005/8/layout/orgChart1"/>
    <dgm:cxn modelId="{7F071060-626F-49F5-8461-520A72744D73}" type="presOf" srcId="{8050D375-4401-400E-857F-013985AAEC54}" destId="{46CA3365-ED18-4DEB-BF29-6970976D77CE}" srcOrd="1" destOrd="0" presId="urn:microsoft.com/office/officeart/2005/8/layout/orgChart1"/>
    <dgm:cxn modelId="{DA0AEC6B-3DFA-443A-886A-88874D1B4D9C}" type="presOf" srcId="{C99535A9-F272-46C4-87DE-FBAE45EAEA8E}" destId="{F67C10B2-DE8B-4874-98BF-8A0A4BC808F4}" srcOrd="1" destOrd="0" presId="urn:microsoft.com/office/officeart/2005/8/layout/orgChart1"/>
    <dgm:cxn modelId="{D33B536E-EBB4-4AE7-A0F1-9EBD39E16B88}" type="presOf" srcId="{117DC490-3B9F-4B84-A8C0-98ABBCC0FC33}" destId="{70D6BF46-FAC5-4E7C-9338-8856CA293FC1}" srcOrd="1" destOrd="0" presId="urn:microsoft.com/office/officeart/2005/8/layout/orgChart1"/>
    <dgm:cxn modelId="{097E8873-4C93-4661-BB40-E8C5053496E1}" srcId="{117DC490-3B9F-4B84-A8C0-98ABBCC0FC33}" destId="{8050D375-4401-400E-857F-013985AAEC54}" srcOrd="0" destOrd="0" parTransId="{1CCBF224-6A90-47F8-8B75-ED2B68A88E42}" sibTransId="{1B425AB9-7FE0-463C-9B87-538901FAD067}"/>
    <dgm:cxn modelId="{43E51C8A-A673-402F-8210-1DC415F919C9}" type="presOf" srcId="{0BE003DE-700A-4D99-98E2-CBDD0E6A29D9}" destId="{255388DD-2344-40BD-B779-92D5A32A92DA}" srcOrd="0" destOrd="0" presId="urn:microsoft.com/office/officeart/2005/8/layout/orgChart1"/>
    <dgm:cxn modelId="{7A5B118B-F6D9-4608-A2E4-42C086991255}" type="presOf" srcId="{8050D375-4401-400E-857F-013985AAEC54}" destId="{2D9D7D8D-974C-48C6-BD98-FE583D54280E}" srcOrd="0" destOrd="0" presId="urn:microsoft.com/office/officeart/2005/8/layout/orgChart1"/>
    <dgm:cxn modelId="{4060968E-4548-4E19-9819-1ED8F0B2EF5D}" type="presOf" srcId="{21C56DBC-620D-4A37-A4CC-957CE7688620}" destId="{281203AD-81A8-4E1E-BA91-3BB190E47F4A}" srcOrd="0" destOrd="0" presId="urn:microsoft.com/office/officeart/2005/8/layout/orgChart1"/>
    <dgm:cxn modelId="{0CFCF8C2-443F-488B-8EA1-FD77A8F7E7CD}" type="presOf" srcId="{C694D371-559E-4EA3-9A74-A56F2D0E2B1F}" destId="{98680D19-9983-403F-8C4B-C7CCEC33B309}" srcOrd="0" destOrd="0" presId="urn:microsoft.com/office/officeart/2005/8/layout/orgChart1"/>
    <dgm:cxn modelId="{C5DD63C5-125C-47BB-9EA4-86952621E736}" type="presOf" srcId="{1CCBF224-6A90-47F8-8B75-ED2B68A88E42}" destId="{6E0B4F4E-B657-4067-A005-E15BB4641D0D}" srcOrd="0" destOrd="0" presId="urn:microsoft.com/office/officeart/2005/8/layout/orgChart1"/>
    <dgm:cxn modelId="{FF2EF9D0-1848-4059-B971-C0E2CC05DB3F}" type="presOf" srcId="{117DC490-3B9F-4B84-A8C0-98ABBCC0FC33}" destId="{DE4EFC92-F1F4-49E4-8B6E-404474441EAF}" srcOrd="0" destOrd="0" presId="urn:microsoft.com/office/officeart/2005/8/layout/orgChart1"/>
    <dgm:cxn modelId="{0E2912EE-0400-468B-B2BD-706F1F335202}" srcId="{4AA41A14-DF78-42E0-A0E2-2F727FA90B1C}" destId="{117DC490-3B9F-4B84-A8C0-98ABBCC0FC33}" srcOrd="0" destOrd="0" parTransId="{E0867814-22DC-41F2-B135-BE45FF36352F}" sibTransId="{4BE3F5AF-B5EE-4810-A0CC-C4C08DACCB95}"/>
    <dgm:cxn modelId="{D9FC43FD-8AD5-4B59-BA81-EBC292A55C10}" srcId="{117DC490-3B9F-4B84-A8C0-98ABBCC0FC33}" destId="{C99535A9-F272-46C4-87DE-FBAE45EAEA8E}" srcOrd="1" destOrd="0" parTransId="{0BE003DE-700A-4D99-98E2-CBDD0E6A29D9}" sibTransId="{1103CDDE-0EC2-499C-A70D-146A1458D1CF}"/>
    <dgm:cxn modelId="{919009D3-87B3-46DB-A5A9-2A04E1081135}" type="presParOf" srcId="{B874C80E-E182-4CBD-BDCA-7D8907D2ACFF}" destId="{26464386-DCB4-4BF5-AFB4-85A2A05F8330}" srcOrd="0" destOrd="0" presId="urn:microsoft.com/office/officeart/2005/8/layout/orgChart1"/>
    <dgm:cxn modelId="{17E0DA8C-4C6B-4081-BBB6-C2B81B6E8FFE}" type="presParOf" srcId="{26464386-DCB4-4BF5-AFB4-85A2A05F8330}" destId="{DC4DAE75-321B-4DF5-8774-E3FB4E028AA8}" srcOrd="0" destOrd="0" presId="urn:microsoft.com/office/officeart/2005/8/layout/orgChart1"/>
    <dgm:cxn modelId="{243B6529-E0C9-49E9-B9F7-2D062FD1B311}" type="presParOf" srcId="{DC4DAE75-321B-4DF5-8774-E3FB4E028AA8}" destId="{DE4EFC92-F1F4-49E4-8B6E-404474441EAF}" srcOrd="0" destOrd="0" presId="urn:microsoft.com/office/officeart/2005/8/layout/orgChart1"/>
    <dgm:cxn modelId="{04600767-DAF1-4876-90F7-BE5DD6BF9384}" type="presParOf" srcId="{DC4DAE75-321B-4DF5-8774-E3FB4E028AA8}" destId="{70D6BF46-FAC5-4E7C-9338-8856CA293FC1}" srcOrd="1" destOrd="0" presId="urn:microsoft.com/office/officeart/2005/8/layout/orgChart1"/>
    <dgm:cxn modelId="{E49178BA-F650-4CD4-8725-04A19B8DB24B}" type="presParOf" srcId="{26464386-DCB4-4BF5-AFB4-85A2A05F8330}" destId="{9FC83DEB-7636-4347-8184-83A5885C2E4C}" srcOrd="1" destOrd="0" presId="urn:microsoft.com/office/officeart/2005/8/layout/orgChart1"/>
    <dgm:cxn modelId="{0A792BDF-999B-4751-80C0-1944DC6B8984}" type="presParOf" srcId="{9FC83DEB-7636-4347-8184-83A5885C2E4C}" destId="{6E0B4F4E-B657-4067-A005-E15BB4641D0D}" srcOrd="0" destOrd="0" presId="urn:microsoft.com/office/officeart/2005/8/layout/orgChart1"/>
    <dgm:cxn modelId="{2ACB430F-3CDA-4B18-AEBF-8150983E816C}" type="presParOf" srcId="{9FC83DEB-7636-4347-8184-83A5885C2E4C}" destId="{DB2515D9-1F47-40E6-B287-22D2117AC1D0}" srcOrd="1" destOrd="0" presId="urn:microsoft.com/office/officeart/2005/8/layout/orgChart1"/>
    <dgm:cxn modelId="{0105B9E8-1784-4561-8902-D38C24EE061A}" type="presParOf" srcId="{DB2515D9-1F47-40E6-B287-22D2117AC1D0}" destId="{DCE378F0-DF1C-4C6F-8BF8-E317F95C9971}" srcOrd="0" destOrd="0" presId="urn:microsoft.com/office/officeart/2005/8/layout/orgChart1"/>
    <dgm:cxn modelId="{F65E6D41-58B8-4D1D-88D4-EBE90D250ED1}" type="presParOf" srcId="{DCE378F0-DF1C-4C6F-8BF8-E317F95C9971}" destId="{2D9D7D8D-974C-48C6-BD98-FE583D54280E}" srcOrd="0" destOrd="0" presId="urn:microsoft.com/office/officeart/2005/8/layout/orgChart1"/>
    <dgm:cxn modelId="{111F48BD-80AA-4F4E-96EC-5A2C2C4FAF90}" type="presParOf" srcId="{DCE378F0-DF1C-4C6F-8BF8-E317F95C9971}" destId="{46CA3365-ED18-4DEB-BF29-6970976D77CE}" srcOrd="1" destOrd="0" presId="urn:microsoft.com/office/officeart/2005/8/layout/orgChart1"/>
    <dgm:cxn modelId="{59866CC6-0B52-4867-AF5D-66378CBAF33D}" type="presParOf" srcId="{DB2515D9-1F47-40E6-B287-22D2117AC1D0}" destId="{DF4B2280-238B-487C-96F2-096C17BF7E34}" srcOrd="1" destOrd="0" presId="urn:microsoft.com/office/officeart/2005/8/layout/orgChart1"/>
    <dgm:cxn modelId="{1F1BF00E-DDAB-4C60-8A6D-BA424E577B78}" type="presParOf" srcId="{DB2515D9-1F47-40E6-B287-22D2117AC1D0}" destId="{86032D9F-0906-4B1A-87A8-FD27EB0C784D}" srcOrd="2" destOrd="0" presId="urn:microsoft.com/office/officeart/2005/8/layout/orgChart1"/>
    <dgm:cxn modelId="{76EA8D7C-672A-4DF7-9E14-DBE4C45E42BC}" type="presParOf" srcId="{9FC83DEB-7636-4347-8184-83A5885C2E4C}" destId="{255388DD-2344-40BD-B779-92D5A32A92DA}" srcOrd="2" destOrd="0" presId="urn:microsoft.com/office/officeart/2005/8/layout/orgChart1"/>
    <dgm:cxn modelId="{BDFC321A-90E8-4689-8DA6-47D5542F0394}" type="presParOf" srcId="{9FC83DEB-7636-4347-8184-83A5885C2E4C}" destId="{C429E4E0-2584-424B-902B-47D612F95389}" srcOrd="3" destOrd="0" presId="urn:microsoft.com/office/officeart/2005/8/layout/orgChart1"/>
    <dgm:cxn modelId="{B97EFCF0-D958-4354-BEC7-3B8CE004B5F9}" type="presParOf" srcId="{C429E4E0-2584-424B-902B-47D612F95389}" destId="{046886F5-276A-4E9E-A43C-B707FC93C5A4}" srcOrd="0" destOrd="0" presId="urn:microsoft.com/office/officeart/2005/8/layout/orgChart1"/>
    <dgm:cxn modelId="{5F189EC5-BC8B-4F5F-9A9E-56BA359CADC4}" type="presParOf" srcId="{046886F5-276A-4E9E-A43C-B707FC93C5A4}" destId="{F22B8C93-07FA-4EDE-8734-4C1549E22835}" srcOrd="0" destOrd="0" presId="urn:microsoft.com/office/officeart/2005/8/layout/orgChart1"/>
    <dgm:cxn modelId="{35CEB852-9239-472B-B91A-DFC47F5088DD}" type="presParOf" srcId="{046886F5-276A-4E9E-A43C-B707FC93C5A4}" destId="{F67C10B2-DE8B-4874-98BF-8A0A4BC808F4}" srcOrd="1" destOrd="0" presId="urn:microsoft.com/office/officeart/2005/8/layout/orgChart1"/>
    <dgm:cxn modelId="{89137577-0713-4C6C-A907-A141ACF0D908}" type="presParOf" srcId="{C429E4E0-2584-424B-902B-47D612F95389}" destId="{FC10F584-AB54-4A0C-8644-6B1C3A8055BB}" srcOrd="1" destOrd="0" presId="urn:microsoft.com/office/officeart/2005/8/layout/orgChart1"/>
    <dgm:cxn modelId="{9008FD80-084A-4A2A-BC0F-08BC89A1E14A}" type="presParOf" srcId="{C429E4E0-2584-424B-902B-47D612F95389}" destId="{395278E3-49E8-46A1-8E87-99127973FAC8}" srcOrd="2" destOrd="0" presId="urn:microsoft.com/office/officeart/2005/8/layout/orgChart1"/>
    <dgm:cxn modelId="{7ACE8B5E-E110-4289-906D-B70EE1B89F7B}" type="presParOf" srcId="{9FC83DEB-7636-4347-8184-83A5885C2E4C}" destId="{98680D19-9983-403F-8C4B-C7CCEC33B309}" srcOrd="4" destOrd="0" presId="urn:microsoft.com/office/officeart/2005/8/layout/orgChart1"/>
    <dgm:cxn modelId="{8C75B508-6C05-43BA-8A00-D050F116AAEA}" type="presParOf" srcId="{9FC83DEB-7636-4347-8184-83A5885C2E4C}" destId="{FCF52763-6216-4D09-8E0E-BE98B28C5388}" srcOrd="5" destOrd="0" presId="urn:microsoft.com/office/officeart/2005/8/layout/orgChart1"/>
    <dgm:cxn modelId="{B057C536-9905-4ED8-9082-9AE61ADEF35B}" type="presParOf" srcId="{FCF52763-6216-4D09-8E0E-BE98B28C5388}" destId="{A135D58B-624F-41D8-B13B-1E8FEFF97896}" srcOrd="0" destOrd="0" presId="urn:microsoft.com/office/officeart/2005/8/layout/orgChart1"/>
    <dgm:cxn modelId="{0C41EF4C-51CA-49AB-B967-D925B66CE27D}" type="presParOf" srcId="{A135D58B-624F-41D8-B13B-1E8FEFF97896}" destId="{281203AD-81A8-4E1E-BA91-3BB190E47F4A}" srcOrd="0" destOrd="0" presId="urn:microsoft.com/office/officeart/2005/8/layout/orgChart1"/>
    <dgm:cxn modelId="{95FA7B55-6674-40E0-8145-42856FDD1331}" type="presParOf" srcId="{A135D58B-624F-41D8-B13B-1E8FEFF97896}" destId="{9F39FD02-1496-42CD-9A60-A5B51A2C000D}" srcOrd="1" destOrd="0" presId="urn:microsoft.com/office/officeart/2005/8/layout/orgChart1"/>
    <dgm:cxn modelId="{832C05A1-F12D-4855-8D10-3E14FE79022C}" type="presParOf" srcId="{FCF52763-6216-4D09-8E0E-BE98B28C5388}" destId="{E9572B37-F184-4E5F-87F4-E49DB2DB7F92}" srcOrd="1" destOrd="0" presId="urn:microsoft.com/office/officeart/2005/8/layout/orgChart1"/>
    <dgm:cxn modelId="{6F873148-D6DC-4BDA-A131-0C388EC87FE9}" type="presParOf" srcId="{FCF52763-6216-4D09-8E0E-BE98B28C5388}" destId="{651360BE-FF42-430E-9A01-650FD61AE947}" srcOrd="2" destOrd="0" presId="urn:microsoft.com/office/officeart/2005/8/layout/orgChart1"/>
    <dgm:cxn modelId="{479409D4-AE5B-4CE1-B24C-43B6FC141672}" type="presParOf" srcId="{26464386-DCB4-4BF5-AFB4-85A2A05F8330}" destId="{0E1E9EF9-0F46-4930-AA55-48E51761C8A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535176-1CDF-4EAF-B386-49CAFF3934F4}" type="doc">
      <dgm:prSet loTypeId="urn:microsoft.com/office/officeart/2005/8/layout/orgChart1" loCatId="hierarchy" qsTypeId="urn:microsoft.com/office/officeart/2005/8/quickstyle/3d1" qsCatId="3D" csTypeId="urn:microsoft.com/office/officeart/2005/8/colors/accent1_5" csCatId="accent1" phldr="1"/>
      <dgm:spPr/>
      <dgm:t>
        <a:bodyPr/>
        <a:lstStyle/>
        <a:p>
          <a:endParaRPr lang="en-US"/>
        </a:p>
      </dgm:t>
    </dgm:pt>
    <dgm:pt modelId="{5DE01550-9A51-48EC-849E-899E6AE0C7E6}">
      <dgm:prSet phldrT="[Text]" custT="1"/>
      <dgm:spPr/>
      <dgm:t>
        <a:bodyPr/>
        <a:lstStyle/>
        <a:p>
          <a:r>
            <a:rPr lang="en-US" sz="1400" dirty="0">
              <a:latin typeface="Cambria" panose="02040503050406030204" pitchFamily="18" charset="0"/>
              <a:ea typeface="Cambria" panose="02040503050406030204" pitchFamily="18" charset="0"/>
            </a:rPr>
            <a:t>Properties</a:t>
          </a:r>
        </a:p>
      </dgm:t>
    </dgm:pt>
    <dgm:pt modelId="{005C1190-C501-4D9A-A0FA-6C3DB50D56E6}" type="parTrans" cxnId="{437E384F-1F69-4C92-9D95-99A5D4A190CB}">
      <dgm:prSet/>
      <dgm:spPr/>
      <dgm:t>
        <a:bodyPr/>
        <a:lstStyle/>
        <a:p>
          <a:endParaRPr lang="en-US"/>
        </a:p>
      </dgm:t>
    </dgm:pt>
    <dgm:pt modelId="{8A81F94D-2784-4A4C-A85D-30089BE47EFC}" type="sibTrans" cxnId="{437E384F-1F69-4C92-9D95-99A5D4A190CB}">
      <dgm:prSet/>
      <dgm:spPr/>
      <dgm:t>
        <a:bodyPr/>
        <a:lstStyle/>
        <a:p>
          <a:endParaRPr lang="en-US"/>
        </a:p>
      </dgm:t>
    </dgm:pt>
    <dgm:pt modelId="{AB04203B-9A7E-4D2F-AD3D-E90F76F9ED92}">
      <dgm:prSet phldrT="[Text]" custT="1"/>
      <dgm:spPr/>
      <dgm:t>
        <a:bodyPr/>
        <a:lstStyle/>
        <a:p>
          <a:r>
            <a:rPr lang="en-US" sz="1400" dirty="0">
              <a:latin typeface="Cambria" panose="02040503050406030204" pitchFamily="18" charset="0"/>
              <a:ea typeface="Cambria" panose="02040503050406030204" pitchFamily="18" charset="0"/>
            </a:rPr>
            <a:t>Monochromaticity</a:t>
          </a:r>
        </a:p>
      </dgm:t>
    </dgm:pt>
    <dgm:pt modelId="{FD6B63E1-6A24-440C-89B9-FBD06A4CE707}" type="parTrans" cxnId="{658802F1-1530-40D0-B419-52CF1DFFAEAE}">
      <dgm:prSet/>
      <dgm:spPr/>
      <dgm:t>
        <a:bodyPr/>
        <a:lstStyle/>
        <a:p>
          <a:endParaRPr lang="en-US"/>
        </a:p>
      </dgm:t>
    </dgm:pt>
    <dgm:pt modelId="{B76D331E-12F6-4488-8B80-1CFA540E8365}" type="sibTrans" cxnId="{658802F1-1530-40D0-B419-52CF1DFFAEAE}">
      <dgm:prSet/>
      <dgm:spPr/>
      <dgm:t>
        <a:bodyPr/>
        <a:lstStyle/>
        <a:p>
          <a:endParaRPr lang="en-US"/>
        </a:p>
      </dgm:t>
    </dgm:pt>
    <dgm:pt modelId="{A8BA68D2-729F-46B6-8C75-CD770B2D7801}">
      <dgm:prSet phldrT="[Text]" custT="1"/>
      <dgm:spPr/>
      <dgm:t>
        <a:bodyPr/>
        <a:lstStyle/>
        <a:p>
          <a:r>
            <a:rPr lang="en-US" sz="1400" dirty="0">
              <a:latin typeface="Cambria" panose="02040503050406030204" pitchFamily="18" charset="0"/>
              <a:ea typeface="Cambria" panose="02040503050406030204" pitchFamily="18" charset="0"/>
            </a:rPr>
            <a:t>Coherence</a:t>
          </a:r>
        </a:p>
      </dgm:t>
    </dgm:pt>
    <dgm:pt modelId="{846B6BF8-261F-4F55-B50B-AF09C341ED18}" type="parTrans" cxnId="{B1DC18D0-28FE-4913-B3C1-F946410228E6}">
      <dgm:prSet/>
      <dgm:spPr/>
      <dgm:t>
        <a:bodyPr/>
        <a:lstStyle/>
        <a:p>
          <a:endParaRPr lang="en-US"/>
        </a:p>
      </dgm:t>
    </dgm:pt>
    <dgm:pt modelId="{82C84F2A-A875-4162-B637-5AE80674B791}" type="sibTrans" cxnId="{B1DC18D0-28FE-4913-B3C1-F946410228E6}">
      <dgm:prSet/>
      <dgm:spPr/>
      <dgm:t>
        <a:bodyPr/>
        <a:lstStyle/>
        <a:p>
          <a:endParaRPr lang="en-US"/>
        </a:p>
      </dgm:t>
    </dgm:pt>
    <dgm:pt modelId="{A9A2FBC6-DB4C-410C-B010-C4D1B0EA4FB0}">
      <dgm:prSet phldrT="[Text]" custT="1"/>
      <dgm:spPr/>
      <dgm:t>
        <a:bodyPr/>
        <a:lstStyle/>
        <a:p>
          <a:r>
            <a:rPr lang="en-US" sz="1400" dirty="0">
              <a:latin typeface="Cambria" panose="02040503050406030204" pitchFamily="18" charset="0"/>
              <a:ea typeface="Cambria" panose="02040503050406030204" pitchFamily="18" charset="0"/>
            </a:rPr>
            <a:t>Brightness</a:t>
          </a:r>
        </a:p>
      </dgm:t>
    </dgm:pt>
    <dgm:pt modelId="{872C4466-F513-4F11-B79A-CEC0ED730416}" type="parTrans" cxnId="{968D5D1E-CF88-4EDA-B159-40D80732B861}">
      <dgm:prSet/>
      <dgm:spPr/>
      <dgm:t>
        <a:bodyPr/>
        <a:lstStyle/>
        <a:p>
          <a:endParaRPr lang="en-US"/>
        </a:p>
      </dgm:t>
    </dgm:pt>
    <dgm:pt modelId="{618F81E0-7B07-4235-95C5-D4FCFB78F72A}" type="sibTrans" cxnId="{968D5D1E-CF88-4EDA-B159-40D80732B861}">
      <dgm:prSet/>
      <dgm:spPr/>
      <dgm:t>
        <a:bodyPr/>
        <a:lstStyle/>
        <a:p>
          <a:endParaRPr lang="en-US"/>
        </a:p>
      </dgm:t>
    </dgm:pt>
    <dgm:pt modelId="{0367A88D-F781-491C-BDC0-BDBB840BA003}">
      <dgm:prSet phldrT="[Text]" custT="1"/>
      <dgm:spPr/>
      <dgm:t>
        <a:bodyPr/>
        <a:lstStyle/>
        <a:p>
          <a:r>
            <a:rPr lang="en-US" sz="1400" dirty="0">
              <a:latin typeface="Cambria" panose="02040503050406030204" pitchFamily="18" charset="0"/>
              <a:ea typeface="Cambria" panose="02040503050406030204" pitchFamily="18" charset="0"/>
            </a:rPr>
            <a:t>Directionality</a:t>
          </a:r>
        </a:p>
      </dgm:t>
    </dgm:pt>
    <dgm:pt modelId="{54568DDE-2AD1-4CCB-94F1-5C8D9069E13B}" type="parTrans" cxnId="{BAB728F5-A06E-4D49-88BD-63E0BD1A9737}">
      <dgm:prSet/>
      <dgm:spPr/>
      <dgm:t>
        <a:bodyPr/>
        <a:lstStyle/>
        <a:p>
          <a:endParaRPr lang="en-US"/>
        </a:p>
      </dgm:t>
    </dgm:pt>
    <dgm:pt modelId="{89B856F6-AB48-4C30-BC13-37CD087EBD03}" type="sibTrans" cxnId="{BAB728F5-A06E-4D49-88BD-63E0BD1A9737}">
      <dgm:prSet/>
      <dgm:spPr/>
      <dgm:t>
        <a:bodyPr/>
        <a:lstStyle/>
        <a:p>
          <a:endParaRPr lang="en-US"/>
        </a:p>
      </dgm:t>
    </dgm:pt>
    <dgm:pt modelId="{AB0F8187-6F94-4A11-B579-79731C256FEC}" type="pres">
      <dgm:prSet presAssocID="{B2535176-1CDF-4EAF-B386-49CAFF3934F4}" presName="hierChild1" presStyleCnt="0">
        <dgm:presLayoutVars>
          <dgm:orgChart val="1"/>
          <dgm:chPref val="1"/>
          <dgm:dir/>
          <dgm:animOne val="branch"/>
          <dgm:animLvl val="lvl"/>
          <dgm:resizeHandles/>
        </dgm:presLayoutVars>
      </dgm:prSet>
      <dgm:spPr/>
    </dgm:pt>
    <dgm:pt modelId="{B2B7A7EE-413D-46C5-97C6-1B74A6460C1F}" type="pres">
      <dgm:prSet presAssocID="{5DE01550-9A51-48EC-849E-899E6AE0C7E6}" presName="hierRoot1" presStyleCnt="0">
        <dgm:presLayoutVars>
          <dgm:hierBranch val="init"/>
        </dgm:presLayoutVars>
      </dgm:prSet>
      <dgm:spPr/>
    </dgm:pt>
    <dgm:pt modelId="{55B43D30-EC66-4D27-AE15-0AB0C3223A10}" type="pres">
      <dgm:prSet presAssocID="{5DE01550-9A51-48EC-849E-899E6AE0C7E6}" presName="rootComposite1" presStyleCnt="0"/>
      <dgm:spPr/>
    </dgm:pt>
    <dgm:pt modelId="{31C0A11E-EBAE-486A-88D5-68848980D08A}" type="pres">
      <dgm:prSet presAssocID="{5DE01550-9A51-48EC-849E-899E6AE0C7E6}" presName="rootText1" presStyleLbl="node0" presStyleIdx="0" presStyleCnt="1">
        <dgm:presLayoutVars>
          <dgm:chPref val="3"/>
        </dgm:presLayoutVars>
      </dgm:prSet>
      <dgm:spPr/>
    </dgm:pt>
    <dgm:pt modelId="{BE4AC426-301E-4D1A-BDBE-FB71EF53D0E4}" type="pres">
      <dgm:prSet presAssocID="{5DE01550-9A51-48EC-849E-899E6AE0C7E6}" presName="rootConnector1" presStyleLbl="node1" presStyleIdx="0" presStyleCnt="0"/>
      <dgm:spPr/>
    </dgm:pt>
    <dgm:pt modelId="{BFBF959F-40DE-4F76-B721-9C47390F6670}" type="pres">
      <dgm:prSet presAssocID="{5DE01550-9A51-48EC-849E-899E6AE0C7E6}" presName="hierChild2" presStyleCnt="0"/>
      <dgm:spPr/>
    </dgm:pt>
    <dgm:pt modelId="{E07DDDF2-BA4A-4DFC-9E67-7FB7C880758F}" type="pres">
      <dgm:prSet presAssocID="{FD6B63E1-6A24-440C-89B9-FBD06A4CE707}" presName="Name37" presStyleLbl="parChTrans1D2" presStyleIdx="0" presStyleCnt="4"/>
      <dgm:spPr/>
    </dgm:pt>
    <dgm:pt modelId="{21143288-D647-4789-8543-C2E34DE34C97}" type="pres">
      <dgm:prSet presAssocID="{AB04203B-9A7E-4D2F-AD3D-E90F76F9ED92}" presName="hierRoot2" presStyleCnt="0">
        <dgm:presLayoutVars>
          <dgm:hierBranch val="init"/>
        </dgm:presLayoutVars>
      </dgm:prSet>
      <dgm:spPr/>
    </dgm:pt>
    <dgm:pt modelId="{C83D374C-C93F-432B-AF52-983B90593D86}" type="pres">
      <dgm:prSet presAssocID="{AB04203B-9A7E-4D2F-AD3D-E90F76F9ED92}" presName="rootComposite" presStyleCnt="0"/>
      <dgm:spPr/>
    </dgm:pt>
    <dgm:pt modelId="{CD95EA08-BEEB-4D17-AB01-CC9728F67FFC}" type="pres">
      <dgm:prSet presAssocID="{AB04203B-9A7E-4D2F-AD3D-E90F76F9ED92}" presName="rootText" presStyleLbl="node2" presStyleIdx="0" presStyleCnt="4" custScaleX="117501">
        <dgm:presLayoutVars>
          <dgm:chPref val="3"/>
        </dgm:presLayoutVars>
      </dgm:prSet>
      <dgm:spPr/>
    </dgm:pt>
    <dgm:pt modelId="{4E1BCB90-2508-43C7-A91C-3C2AFA4E2AB3}" type="pres">
      <dgm:prSet presAssocID="{AB04203B-9A7E-4D2F-AD3D-E90F76F9ED92}" presName="rootConnector" presStyleLbl="node2" presStyleIdx="0" presStyleCnt="4"/>
      <dgm:spPr/>
    </dgm:pt>
    <dgm:pt modelId="{FFC1F796-2BA2-4E9F-B700-D6E165518E62}" type="pres">
      <dgm:prSet presAssocID="{AB04203B-9A7E-4D2F-AD3D-E90F76F9ED92}" presName="hierChild4" presStyleCnt="0"/>
      <dgm:spPr/>
    </dgm:pt>
    <dgm:pt modelId="{B9E70F2B-FFAB-443F-B3FD-FBA39A0E81AD}" type="pres">
      <dgm:prSet presAssocID="{AB04203B-9A7E-4D2F-AD3D-E90F76F9ED92}" presName="hierChild5" presStyleCnt="0"/>
      <dgm:spPr/>
    </dgm:pt>
    <dgm:pt modelId="{1C7D4372-8142-4FEC-B1A9-2CEF9FE75748}" type="pres">
      <dgm:prSet presAssocID="{846B6BF8-261F-4F55-B50B-AF09C341ED18}" presName="Name37" presStyleLbl="parChTrans1D2" presStyleIdx="1" presStyleCnt="4"/>
      <dgm:spPr/>
    </dgm:pt>
    <dgm:pt modelId="{AC75FF2A-D892-498F-B889-610C7054AAD0}" type="pres">
      <dgm:prSet presAssocID="{A8BA68D2-729F-46B6-8C75-CD770B2D7801}" presName="hierRoot2" presStyleCnt="0">
        <dgm:presLayoutVars>
          <dgm:hierBranch val="init"/>
        </dgm:presLayoutVars>
      </dgm:prSet>
      <dgm:spPr/>
    </dgm:pt>
    <dgm:pt modelId="{D34DBC00-BA4D-4E2A-938B-E54D722C89B9}" type="pres">
      <dgm:prSet presAssocID="{A8BA68D2-729F-46B6-8C75-CD770B2D7801}" presName="rootComposite" presStyleCnt="0"/>
      <dgm:spPr/>
    </dgm:pt>
    <dgm:pt modelId="{75AE4B45-F041-4336-9104-E3F4F7AF2288}" type="pres">
      <dgm:prSet presAssocID="{A8BA68D2-729F-46B6-8C75-CD770B2D7801}" presName="rootText" presStyleLbl="node2" presStyleIdx="1" presStyleCnt="4">
        <dgm:presLayoutVars>
          <dgm:chPref val="3"/>
        </dgm:presLayoutVars>
      </dgm:prSet>
      <dgm:spPr/>
    </dgm:pt>
    <dgm:pt modelId="{1E7E0AE5-D78D-404E-B9C5-B02FEF39C23A}" type="pres">
      <dgm:prSet presAssocID="{A8BA68D2-729F-46B6-8C75-CD770B2D7801}" presName="rootConnector" presStyleLbl="node2" presStyleIdx="1" presStyleCnt="4"/>
      <dgm:spPr/>
    </dgm:pt>
    <dgm:pt modelId="{50CF5E06-645E-42D5-A118-5F4DDD5763FF}" type="pres">
      <dgm:prSet presAssocID="{A8BA68D2-729F-46B6-8C75-CD770B2D7801}" presName="hierChild4" presStyleCnt="0"/>
      <dgm:spPr/>
    </dgm:pt>
    <dgm:pt modelId="{F4746736-E541-4870-9CE0-D23A304D402B}" type="pres">
      <dgm:prSet presAssocID="{A8BA68D2-729F-46B6-8C75-CD770B2D7801}" presName="hierChild5" presStyleCnt="0"/>
      <dgm:spPr/>
    </dgm:pt>
    <dgm:pt modelId="{6AC9F47F-52A7-4921-991B-AEFDA661232D}" type="pres">
      <dgm:prSet presAssocID="{54568DDE-2AD1-4CCB-94F1-5C8D9069E13B}" presName="Name37" presStyleLbl="parChTrans1D2" presStyleIdx="2" presStyleCnt="4"/>
      <dgm:spPr/>
    </dgm:pt>
    <dgm:pt modelId="{FC68D324-224C-4569-8E24-0C70E3E57AF0}" type="pres">
      <dgm:prSet presAssocID="{0367A88D-F781-491C-BDC0-BDBB840BA003}" presName="hierRoot2" presStyleCnt="0">
        <dgm:presLayoutVars>
          <dgm:hierBranch val="init"/>
        </dgm:presLayoutVars>
      </dgm:prSet>
      <dgm:spPr/>
    </dgm:pt>
    <dgm:pt modelId="{93E109EE-8374-449A-A1FB-77325E3FB0EC}" type="pres">
      <dgm:prSet presAssocID="{0367A88D-F781-491C-BDC0-BDBB840BA003}" presName="rootComposite" presStyleCnt="0"/>
      <dgm:spPr/>
    </dgm:pt>
    <dgm:pt modelId="{DDF5ED63-43E6-43DE-9F64-3577100C091A}" type="pres">
      <dgm:prSet presAssocID="{0367A88D-F781-491C-BDC0-BDBB840BA003}" presName="rootText" presStyleLbl="node2" presStyleIdx="2" presStyleCnt="4">
        <dgm:presLayoutVars>
          <dgm:chPref val="3"/>
        </dgm:presLayoutVars>
      </dgm:prSet>
      <dgm:spPr/>
    </dgm:pt>
    <dgm:pt modelId="{6241FCC1-714F-4A2A-990F-8390791F6692}" type="pres">
      <dgm:prSet presAssocID="{0367A88D-F781-491C-BDC0-BDBB840BA003}" presName="rootConnector" presStyleLbl="node2" presStyleIdx="2" presStyleCnt="4"/>
      <dgm:spPr/>
    </dgm:pt>
    <dgm:pt modelId="{A319C1C0-C5EB-4F5C-9204-B8D7ED36C06C}" type="pres">
      <dgm:prSet presAssocID="{0367A88D-F781-491C-BDC0-BDBB840BA003}" presName="hierChild4" presStyleCnt="0"/>
      <dgm:spPr/>
    </dgm:pt>
    <dgm:pt modelId="{6D5CAC93-8350-438A-A931-787B43A20154}" type="pres">
      <dgm:prSet presAssocID="{0367A88D-F781-491C-BDC0-BDBB840BA003}" presName="hierChild5" presStyleCnt="0"/>
      <dgm:spPr/>
    </dgm:pt>
    <dgm:pt modelId="{9C2EEEEA-C4D5-40D3-A6C3-14304836EB88}" type="pres">
      <dgm:prSet presAssocID="{872C4466-F513-4F11-B79A-CEC0ED730416}" presName="Name37" presStyleLbl="parChTrans1D2" presStyleIdx="3" presStyleCnt="4"/>
      <dgm:spPr/>
    </dgm:pt>
    <dgm:pt modelId="{E6814447-C4DA-40A3-8F69-BCCC8AFDB820}" type="pres">
      <dgm:prSet presAssocID="{A9A2FBC6-DB4C-410C-B010-C4D1B0EA4FB0}" presName="hierRoot2" presStyleCnt="0">
        <dgm:presLayoutVars>
          <dgm:hierBranch val="init"/>
        </dgm:presLayoutVars>
      </dgm:prSet>
      <dgm:spPr/>
    </dgm:pt>
    <dgm:pt modelId="{2DA4ECDB-EC25-4F9B-B6E0-407212C5D52B}" type="pres">
      <dgm:prSet presAssocID="{A9A2FBC6-DB4C-410C-B010-C4D1B0EA4FB0}" presName="rootComposite" presStyleCnt="0"/>
      <dgm:spPr/>
    </dgm:pt>
    <dgm:pt modelId="{C51C64D1-E491-43DA-90FF-A0532E49D25B}" type="pres">
      <dgm:prSet presAssocID="{A9A2FBC6-DB4C-410C-B010-C4D1B0EA4FB0}" presName="rootText" presStyleLbl="node2" presStyleIdx="3" presStyleCnt="4">
        <dgm:presLayoutVars>
          <dgm:chPref val="3"/>
        </dgm:presLayoutVars>
      </dgm:prSet>
      <dgm:spPr/>
    </dgm:pt>
    <dgm:pt modelId="{3CCB3580-2CD2-4454-9E51-D7E83AD1D240}" type="pres">
      <dgm:prSet presAssocID="{A9A2FBC6-DB4C-410C-B010-C4D1B0EA4FB0}" presName="rootConnector" presStyleLbl="node2" presStyleIdx="3" presStyleCnt="4"/>
      <dgm:spPr/>
    </dgm:pt>
    <dgm:pt modelId="{83602952-B1C0-4F62-B5B5-A07B3EEC4691}" type="pres">
      <dgm:prSet presAssocID="{A9A2FBC6-DB4C-410C-B010-C4D1B0EA4FB0}" presName="hierChild4" presStyleCnt="0"/>
      <dgm:spPr/>
    </dgm:pt>
    <dgm:pt modelId="{1A0C38CF-AA25-4CE0-B50D-3FB4DDF1CA53}" type="pres">
      <dgm:prSet presAssocID="{A9A2FBC6-DB4C-410C-B010-C4D1B0EA4FB0}" presName="hierChild5" presStyleCnt="0"/>
      <dgm:spPr/>
    </dgm:pt>
    <dgm:pt modelId="{728EBFD4-C62D-440F-80DA-BE564CC959FB}" type="pres">
      <dgm:prSet presAssocID="{5DE01550-9A51-48EC-849E-899E6AE0C7E6}" presName="hierChild3" presStyleCnt="0"/>
      <dgm:spPr/>
    </dgm:pt>
  </dgm:ptLst>
  <dgm:cxnLst>
    <dgm:cxn modelId="{968D5D1E-CF88-4EDA-B159-40D80732B861}" srcId="{5DE01550-9A51-48EC-849E-899E6AE0C7E6}" destId="{A9A2FBC6-DB4C-410C-B010-C4D1B0EA4FB0}" srcOrd="3" destOrd="0" parTransId="{872C4466-F513-4F11-B79A-CEC0ED730416}" sibTransId="{618F81E0-7B07-4235-95C5-D4FCFB78F72A}"/>
    <dgm:cxn modelId="{693A6727-1CF0-4EC0-9B1C-EAD383A07760}" type="presOf" srcId="{AB04203B-9A7E-4D2F-AD3D-E90F76F9ED92}" destId="{CD95EA08-BEEB-4D17-AB01-CC9728F67FFC}" srcOrd="0" destOrd="0" presId="urn:microsoft.com/office/officeart/2005/8/layout/orgChart1"/>
    <dgm:cxn modelId="{60861829-45B3-4D35-AA72-B1EE031C65BB}" type="presOf" srcId="{0367A88D-F781-491C-BDC0-BDBB840BA003}" destId="{6241FCC1-714F-4A2A-990F-8390791F6692}" srcOrd="1" destOrd="0" presId="urn:microsoft.com/office/officeart/2005/8/layout/orgChart1"/>
    <dgm:cxn modelId="{5DE6C32D-4EE5-4905-8B35-9FF1C10EF27B}" type="presOf" srcId="{846B6BF8-261F-4F55-B50B-AF09C341ED18}" destId="{1C7D4372-8142-4FEC-B1A9-2CEF9FE75748}" srcOrd="0" destOrd="0" presId="urn:microsoft.com/office/officeart/2005/8/layout/orgChart1"/>
    <dgm:cxn modelId="{47362B3F-ED31-47AC-9ABB-B44E12DAE93C}" type="presOf" srcId="{AB04203B-9A7E-4D2F-AD3D-E90F76F9ED92}" destId="{4E1BCB90-2508-43C7-A91C-3C2AFA4E2AB3}" srcOrd="1" destOrd="0" presId="urn:microsoft.com/office/officeart/2005/8/layout/orgChart1"/>
    <dgm:cxn modelId="{2AAC2566-F2C1-4D59-9277-596A32369C0D}" type="presOf" srcId="{FD6B63E1-6A24-440C-89B9-FBD06A4CE707}" destId="{E07DDDF2-BA4A-4DFC-9E67-7FB7C880758F}" srcOrd="0" destOrd="0" presId="urn:microsoft.com/office/officeart/2005/8/layout/orgChart1"/>
    <dgm:cxn modelId="{7C8E4D6B-7261-4B4B-B62E-093B27AAB907}" type="presOf" srcId="{0367A88D-F781-491C-BDC0-BDBB840BA003}" destId="{DDF5ED63-43E6-43DE-9F64-3577100C091A}" srcOrd="0" destOrd="0" presId="urn:microsoft.com/office/officeart/2005/8/layout/orgChart1"/>
    <dgm:cxn modelId="{437E384F-1F69-4C92-9D95-99A5D4A190CB}" srcId="{B2535176-1CDF-4EAF-B386-49CAFF3934F4}" destId="{5DE01550-9A51-48EC-849E-899E6AE0C7E6}" srcOrd="0" destOrd="0" parTransId="{005C1190-C501-4D9A-A0FA-6C3DB50D56E6}" sibTransId="{8A81F94D-2784-4A4C-A85D-30089BE47EFC}"/>
    <dgm:cxn modelId="{265FAF50-A9AC-416A-8CB9-D103FD7F6E55}" type="presOf" srcId="{872C4466-F513-4F11-B79A-CEC0ED730416}" destId="{9C2EEEEA-C4D5-40D3-A6C3-14304836EB88}" srcOrd="0" destOrd="0" presId="urn:microsoft.com/office/officeart/2005/8/layout/orgChart1"/>
    <dgm:cxn modelId="{52B08A79-B5B4-4DA5-9F23-1EBE63486E08}" type="presOf" srcId="{A9A2FBC6-DB4C-410C-B010-C4D1B0EA4FB0}" destId="{C51C64D1-E491-43DA-90FF-A0532E49D25B}" srcOrd="0" destOrd="0" presId="urn:microsoft.com/office/officeart/2005/8/layout/orgChart1"/>
    <dgm:cxn modelId="{F6E1A57A-9E8F-4972-BF76-9DB4B4AE937D}" type="presOf" srcId="{5DE01550-9A51-48EC-849E-899E6AE0C7E6}" destId="{BE4AC426-301E-4D1A-BDBE-FB71EF53D0E4}" srcOrd="1" destOrd="0" presId="urn:microsoft.com/office/officeart/2005/8/layout/orgChart1"/>
    <dgm:cxn modelId="{7F663A97-62D5-44E2-8C68-DF9A997CCD30}" type="presOf" srcId="{5DE01550-9A51-48EC-849E-899E6AE0C7E6}" destId="{31C0A11E-EBAE-486A-88D5-68848980D08A}" srcOrd="0" destOrd="0" presId="urn:microsoft.com/office/officeart/2005/8/layout/orgChart1"/>
    <dgm:cxn modelId="{4531DBBD-200E-48F7-9016-E27786777423}" type="presOf" srcId="{54568DDE-2AD1-4CCB-94F1-5C8D9069E13B}" destId="{6AC9F47F-52A7-4921-991B-AEFDA661232D}" srcOrd="0" destOrd="0" presId="urn:microsoft.com/office/officeart/2005/8/layout/orgChart1"/>
    <dgm:cxn modelId="{08C441CC-AFEE-4EE7-A94E-7DCE449F4E9C}" type="presOf" srcId="{A9A2FBC6-DB4C-410C-B010-C4D1B0EA4FB0}" destId="{3CCB3580-2CD2-4454-9E51-D7E83AD1D240}" srcOrd="1" destOrd="0" presId="urn:microsoft.com/office/officeart/2005/8/layout/orgChart1"/>
    <dgm:cxn modelId="{B1DC18D0-28FE-4913-B3C1-F946410228E6}" srcId="{5DE01550-9A51-48EC-849E-899E6AE0C7E6}" destId="{A8BA68D2-729F-46B6-8C75-CD770B2D7801}" srcOrd="1" destOrd="0" parTransId="{846B6BF8-261F-4F55-B50B-AF09C341ED18}" sibTransId="{82C84F2A-A875-4162-B637-5AE80674B791}"/>
    <dgm:cxn modelId="{FE9CB1E7-6355-4225-BF12-063197E4CA8F}" type="presOf" srcId="{A8BA68D2-729F-46B6-8C75-CD770B2D7801}" destId="{75AE4B45-F041-4336-9104-E3F4F7AF2288}" srcOrd="0" destOrd="0" presId="urn:microsoft.com/office/officeart/2005/8/layout/orgChart1"/>
    <dgm:cxn modelId="{658802F1-1530-40D0-B419-52CF1DFFAEAE}" srcId="{5DE01550-9A51-48EC-849E-899E6AE0C7E6}" destId="{AB04203B-9A7E-4D2F-AD3D-E90F76F9ED92}" srcOrd="0" destOrd="0" parTransId="{FD6B63E1-6A24-440C-89B9-FBD06A4CE707}" sibTransId="{B76D331E-12F6-4488-8B80-1CFA540E8365}"/>
    <dgm:cxn modelId="{4A7018F5-02F7-45FB-8191-76CBBA4A0713}" type="presOf" srcId="{A8BA68D2-729F-46B6-8C75-CD770B2D7801}" destId="{1E7E0AE5-D78D-404E-B9C5-B02FEF39C23A}" srcOrd="1" destOrd="0" presId="urn:microsoft.com/office/officeart/2005/8/layout/orgChart1"/>
    <dgm:cxn modelId="{BAB728F5-A06E-4D49-88BD-63E0BD1A9737}" srcId="{5DE01550-9A51-48EC-849E-899E6AE0C7E6}" destId="{0367A88D-F781-491C-BDC0-BDBB840BA003}" srcOrd="2" destOrd="0" parTransId="{54568DDE-2AD1-4CCB-94F1-5C8D9069E13B}" sibTransId="{89B856F6-AB48-4C30-BC13-37CD087EBD03}"/>
    <dgm:cxn modelId="{E9A0CEF7-9D20-4D3C-808F-F3E42B5EF7D0}" type="presOf" srcId="{B2535176-1CDF-4EAF-B386-49CAFF3934F4}" destId="{AB0F8187-6F94-4A11-B579-79731C256FEC}" srcOrd="0" destOrd="0" presId="urn:microsoft.com/office/officeart/2005/8/layout/orgChart1"/>
    <dgm:cxn modelId="{FB349F28-75B3-4EBE-8B42-2797FBB0E7A8}" type="presParOf" srcId="{AB0F8187-6F94-4A11-B579-79731C256FEC}" destId="{B2B7A7EE-413D-46C5-97C6-1B74A6460C1F}" srcOrd="0" destOrd="0" presId="urn:microsoft.com/office/officeart/2005/8/layout/orgChart1"/>
    <dgm:cxn modelId="{FB347DEA-C0FD-4C00-89D6-73EA45324637}" type="presParOf" srcId="{B2B7A7EE-413D-46C5-97C6-1B74A6460C1F}" destId="{55B43D30-EC66-4D27-AE15-0AB0C3223A10}" srcOrd="0" destOrd="0" presId="urn:microsoft.com/office/officeart/2005/8/layout/orgChart1"/>
    <dgm:cxn modelId="{C2FE0E6D-CA9E-422E-AEB2-87C96F13B582}" type="presParOf" srcId="{55B43D30-EC66-4D27-AE15-0AB0C3223A10}" destId="{31C0A11E-EBAE-486A-88D5-68848980D08A}" srcOrd="0" destOrd="0" presId="urn:microsoft.com/office/officeart/2005/8/layout/orgChart1"/>
    <dgm:cxn modelId="{5B84A8FB-05E9-4B13-BE82-704CDBDBBF6B}" type="presParOf" srcId="{55B43D30-EC66-4D27-AE15-0AB0C3223A10}" destId="{BE4AC426-301E-4D1A-BDBE-FB71EF53D0E4}" srcOrd="1" destOrd="0" presId="urn:microsoft.com/office/officeart/2005/8/layout/orgChart1"/>
    <dgm:cxn modelId="{7242CF14-3A42-4E2E-A8B3-F9C5DA00D04D}" type="presParOf" srcId="{B2B7A7EE-413D-46C5-97C6-1B74A6460C1F}" destId="{BFBF959F-40DE-4F76-B721-9C47390F6670}" srcOrd="1" destOrd="0" presId="urn:microsoft.com/office/officeart/2005/8/layout/orgChart1"/>
    <dgm:cxn modelId="{CC7E5C37-9CAF-4F73-8E2E-28CEA400176F}" type="presParOf" srcId="{BFBF959F-40DE-4F76-B721-9C47390F6670}" destId="{E07DDDF2-BA4A-4DFC-9E67-7FB7C880758F}" srcOrd="0" destOrd="0" presId="urn:microsoft.com/office/officeart/2005/8/layout/orgChart1"/>
    <dgm:cxn modelId="{99E420B8-493C-46A8-889F-F7A1ECD768E0}" type="presParOf" srcId="{BFBF959F-40DE-4F76-B721-9C47390F6670}" destId="{21143288-D647-4789-8543-C2E34DE34C97}" srcOrd="1" destOrd="0" presId="urn:microsoft.com/office/officeart/2005/8/layout/orgChart1"/>
    <dgm:cxn modelId="{B62519E3-D4FE-4511-858B-B536DE4D8C94}" type="presParOf" srcId="{21143288-D647-4789-8543-C2E34DE34C97}" destId="{C83D374C-C93F-432B-AF52-983B90593D86}" srcOrd="0" destOrd="0" presId="urn:microsoft.com/office/officeart/2005/8/layout/orgChart1"/>
    <dgm:cxn modelId="{BC86CF54-CF49-416E-948F-96386947EA47}" type="presParOf" srcId="{C83D374C-C93F-432B-AF52-983B90593D86}" destId="{CD95EA08-BEEB-4D17-AB01-CC9728F67FFC}" srcOrd="0" destOrd="0" presId="urn:microsoft.com/office/officeart/2005/8/layout/orgChart1"/>
    <dgm:cxn modelId="{9AA24C8A-59FB-405A-ADC2-BCDC31342B43}" type="presParOf" srcId="{C83D374C-C93F-432B-AF52-983B90593D86}" destId="{4E1BCB90-2508-43C7-A91C-3C2AFA4E2AB3}" srcOrd="1" destOrd="0" presId="urn:microsoft.com/office/officeart/2005/8/layout/orgChart1"/>
    <dgm:cxn modelId="{07BF8E2D-6990-4EA4-8BCB-59392980C9F6}" type="presParOf" srcId="{21143288-D647-4789-8543-C2E34DE34C97}" destId="{FFC1F796-2BA2-4E9F-B700-D6E165518E62}" srcOrd="1" destOrd="0" presId="urn:microsoft.com/office/officeart/2005/8/layout/orgChart1"/>
    <dgm:cxn modelId="{4A02B06B-76BE-4A8A-B44C-D53F85E43655}" type="presParOf" srcId="{21143288-D647-4789-8543-C2E34DE34C97}" destId="{B9E70F2B-FFAB-443F-B3FD-FBA39A0E81AD}" srcOrd="2" destOrd="0" presId="urn:microsoft.com/office/officeart/2005/8/layout/orgChart1"/>
    <dgm:cxn modelId="{5FAB927D-1713-40F1-B8AA-91734B4B4206}" type="presParOf" srcId="{BFBF959F-40DE-4F76-B721-9C47390F6670}" destId="{1C7D4372-8142-4FEC-B1A9-2CEF9FE75748}" srcOrd="2" destOrd="0" presId="urn:microsoft.com/office/officeart/2005/8/layout/orgChart1"/>
    <dgm:cxn modelId="{F6515589-38D5-4C8B-A3FD-A1EA72AE2DD9}" type="presParOf" srcId="{BFBF959F-40DE-4F76-B721-9C47390F6670}" destId="{AC75FF2A-D892-498F-B889-610C7054AAD0}" srcOrd="3" destOrd="0" presId="urn:microsoft.com/office/officeart/2005/8/layout/orgChart1"/>
    <dgm:cxn modelId="{83958EE3-984B-43FD-B72D-1CEF59BADF07}" type="presParOf" srcId="{AC75FF2A-D892-498F-B889-610C7054AAD0}" destId="{D34DBC00-BA4D-4E2A-938B-E54D722C89B9}" srcOrd="0" destOrd="0" presId="urn:microsoft.com/office/officeart/2005/8/layout/orgChart1"/>
    <dgm:cxn modelId="{FB5E811F-5BB9-443E-88B8-A63929ACFB11}" type="presParOf" srcId="{D34DBC00-BA4D-4E2A-938B-E54D722C89B9}" destId="{75AE4B45-F041-4336-9104-E3F4F7AF2288}" srcOrd="0" destOrd="0" presId="urn:microsoft.com/office/officeart/2005/8/layout/orgChart1"/>
    <dgm:cxn modelId="{1484D8CE-A44B-4E15-9BCE-082E75A13178}" type="presParOf" srcId="{D34DBC00-BA4D-4E2A-938B-E54D722C89B9}" destId="{1E7E0AE5-D78D-404E-B9C5-B02FEF39C23A}" srcOrd="1" destOrd="0" presId="urn:microsoft.com/office/officeart/2005/8/layout/orgChart1"/>
    <dgm:cxn modelId="{9375C4BB-7F45-4B7E-8213-89F1CEAF5D11}" type="presParOf" srcId="{AC75FF2A-D892-498F-B889-610C7054AAD0}" destId="{50CF5E06-645E-42D5-A118-5F4DDD5763FF}" srcOrd="1" destOrd="0" presId="urn:microsoft.com/office/officeart/2005/8/layout/orgChart1"/>
    <dgm:cxn modelId="{C8291200-1F3D-4D82-898F-EB6A46661428}" type="presParOf" srcId="{AC75FF2A-D892-498F-B889-610C7054AAD0}" destId="{F4746736-E541-4870-9CE0-D23A304D402B}" srcOrd="2" destOrd="0" presId="urn:microsoft.com/office/officeart/2005/8/layout/orgChart1"/>
    <dgm:cxn modelId="{142A5610-3619-49FA-8585-8DDCD82B64AC}" type="presParOf" srcId="{BFBF959F-40DE-4F76-B721-9C47390F6670}" destId="{6AC9F47F-52A7-4921-991B-AEFDA661232D}" srcOrd="4" destOrd="0" presId="urn:microsoft.com/office/officeart/2005/8/layout/orgChart1"/>
    <dgm:cxn modelId="{039DBA28-E5BA-4377-BA29-3ED5C25DDCE6}" type="presParOf" srcId="{BFBF959F-40DE-4F76-B721-9C47390F6670}" destId="{FC68D324-224C-4569-8E24-0C70E3E57AF0}" srcOrd="5" destOrd="0" presId="urn:microsoft.com/office/officeart/2005/8/layout/orgChart1"/>
    <dgm:cxn modelId="{50240C18-C773-42A4-91D3-46A37FE6255F}" type="presParOf" srcId="{FC68D324-224C-4569-8E24-0C70E3E57AF0}" destId="{93E109EE-8374-449A-A1FB-77325E3FB0EC}" srcOrd="0" destOrd="0" presId="urn:microsoft.com/office/officeart/2005/8/layout/orgChart1"/>
    <dgm:cxn modelId="{08044A51-FD20-4540-B784-500576324BBD}" type="presParOf" srcId="{93E109EE-8374-449A-A1FB-77325E3FB0EC}" destId="{DDF5ED63-43E6-43DE-9F64-3577100C091A}" srcOrd="0" destOrd="0" presId="urn:microsoft.com/office/officeart/2005/8/layout/orgChart1"/>
    <dgm:cxn modelId="{0CBC4DE3-06C8-4A18-A375-D6F7E0B23432}" type="presParOf" srcId="{93E109EE-8374-449A-A1FB-77325E3FB0EC}" destId="{6241FCC1-714F-4A2A-990F-8390791F6692}" srcOrd="1" destOrd="0" presId="urn:microsoft.com/office/officeart/2005/8/layout/orgChart1"/>
    <dgm:cxn modelId="{ADEA1AEB-0040-48D9-A535-AA4E49A95D7F}" type="presParOf" srcId="{FC68D324-224C-4569-8E24-0C70E3E57AF0}" destId="{A319C1C0-C5EB-4F5C-9204-B8D7ED36C06C}" srcOrd="1" destOrd="0" presId="urn:microsoft.com/office/officeart/2005/8/layout/orgChart1"/>
    <dgm:cxn modelId="{7C2A4923-F729-40FF-B677-AFEEA61EA290}" type="presParOf" srcId="{FC68D324-224C-4569-8E24-0C70E3E57AF0}" destId="{6D5CAC93-8350-438A-A931-787B43A20154}" srcOrd="2" destOrd="0" presId="urn:microsoft.com/office/officeart/2005/8/layout/orgChart1"/>
    <dgm:cxn modelId="{F73B7B83-0B95-4642-8A24-FE004DA6F272}" type="presParOf" srcId="{BFBF959F-40DE-4F76-B721-9C47390F6670}" destId="{9C2EEEEA-C4D5-40D3-A6C3-14304836EB88}" srcOrd="6" destOrd="0" presId="urn:microsoft.com/office/officeart/2005/8/layout/orgChart1"/>
    <dgm:cxn modelId="{4950A67D-0A52-4055-B8C8-9650DBD8F752}" type="presParOf" srcId="{BFBF959F-40DE-4F76-B721-9C47390F6670}" destId="{E6814447-C4DA-40A3-8F69-BCCC8AFDB820}" srcOrd="7" destOrd="0" presId="urn:microsoft.com/office/officeart/2005/8/layout/orgChart1"/>
    <dgm:cxn modelId="{B2F3C2B0-93C5-45F6-AC57-011D7D4B6F50}" type="presParOf" srcId="{E6814447-C4DA-40A3-8F69-BCCC8AFDB820}" destId="{2DA4ECDB-EC25-4F9B-B6E0-407212C5D52B}" srcOrd="0" destOrd="0" presId="urn:microsoft.com/office/officeart/2005/8/layout/orgChart1"/>
    <dgm:cxn modelId="{9F1D395E-B2DB-4738-9A4D-086299513237}" type="presParOf" srcId="{2DA4ECDB-EC25-4F9B-B6E0-407212C5D52B}" destId="{C51C64D1-E491-43DA-90FF-A0532E49D25B}" srcOrd="0" destOrd="0" presId="urn:microsoft.com/office/officeart/2005/8/layout/orgChart1"/>
    <dgm:cxn modelId="{90758B04-3C84-46EA-97AD-ECEE2EB5B761}" type="presParOf" srcId="{2DA4ECDB-EC25-4F9B-B6E0-407212C5D52B}" destId="{3CCB3580-2CD2-4454-9E51-D7E83AD1D240}" srcOrd="1" destOrd="0" presId="urn:microsoft.com/office/officeart/2005/8/layout/orgChart1"/>
    <dgm:cxn modelId="{9FC76ECE-516F-45A1-BDAA-F5427CCA3E78}" type="presParOf" srcId="{E6814447-C4DA-40A3-8F69-BCCC8AFDB820}" destId="{83602952-B1C0-4F62-B5B5-A07B3EEC4691}" srcOrd="1" destOrd="0" presId="urn:microsoft.com/office/officeart/2005/8/layout/orgChart1"/>
    <dgm:cxn modelId="{BCF91BCC-335A-4965-AD98-4194B659B88E}" type="presParOf" srcId="{E6814447-C4DA-40A3-8F69-BCCC8AFDB820}" destId="{1A0C38CF-AA25-4CE0-B50D-3FB4DDF1CA53}" srcOrd="2" destOrd="0" presId="urn:microsoft.com/office/officeart/2005/8/layout/orgChart1"/>
    <dgm:cxn modelId="{14BE2F3A-38F9-4A34-B67B-3F706B798CC5}" type="presParOf" srcId="{B2B7A7EE-413D-46C5-97C6-1B74A6460C1F}" destId="{728EBFD4-C62D-440F-80DA-BE564CC959F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500688-1A7D-4E4E-8924-FF2B61832B9A}"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en-US"/>
        </a:p>
      </dgm:t>
    </dgm:pt>
    <dgm:pt modelId="{50BBD52E-7444-425D-AE44-C8D45AC40940}">
      <dgm:prSet phldrT="[Text]" custT="1"/>
      <dgm:spPr/>
      <dgm:t>
        <a:bodyPr/>
        <a:lstStyle/>
        <a:p>
          <a:r>
            <a:rPr lang="en-US" sz="1800" dirty="0">
              <a:latin typeface="Cambria" panose="02040503050406030204" pitchFamily="18" charset="0"/>
              <a:ea typeface="Cambria" panose="02040503050406030204" pitchFamily="18" charset="0"/>
            </a:rPr>
            <a:t>Interaction</a:t>
          </a:r>
        </a:p>
      </dgm:t>
    </dgm:pt>
    <dgm:pt modelId="{75D144F6-872A-4711-992D-D09D70BAA55E}" type="parTrans" cxnId="{1822ADC4-F04D-4346-81AD-D0A8BEE3FD6A}">
      <dgm:prSet/>
      <dgm:spPr/>
      <dgm:t>
        <a:bodyPr/>
        <a:lstStyle/>
        <a:p>
          <a:endParaRPr lang="en-US"/>
        </a:p>
      </dgm:t>
    </dgm:pt>
    <dgm:pt modelId="{AF51F8AD-D927-4FFF-B5FE-32E2100DE122}" type="sibTrans" cxnId="{1822ADC4-F04D-4346-81AD-D0A8BEE3FD6A}">
      <dgm:prSet/>
      <dgm:spPr/>
      <dgm:t>
        <a:bodyPr/>
        <a:lstStyle/>
        <a:p>
          <a:endParaRPr lang="en-US"/>
        </a:p>
      </dgm:t>
    </dgm:pt>
    <dgm:pt modelId="{0DD7563E-77D0-4CFD-B253-55B1ED9E344B}">
      <dgm:prSet phldrT="[Text]" custT="1"/>
      <dgm:spPr/>
      <dgm:t>
        <a:bodyPr/>
        <a:lstStyle/>
        <a:p>
          <a:r>
            <a:rPr lang="en-US" sz="1400" dirty="0">
              <a:latin typeface="Cambria" panose="02040503050406030204" pitchFamily="18" charset="0"/>
              <a:ea typeface="Cambria" panose="02040503050406030204" pitchFamily="18" charset="0"/>
            </a:rPr>
            <a:t>Photothermal</a:t>
          </a:r>
        </a:p>
      </dgm:t>
    </dgm:pt>
    <dgm:pt modelId="{C6F87EC2-744C-4B01-9D23-D9DF43DD570E}" type="parTrans" cxnId="{3C5922A8-44C5-40CF-8FBC-462CCF9D7309}">
      <dgm:prSet/>
      <dgm:spPr/>
      <dgm:t>
        <a:bodyPr/>
        <a:lstStyle/>
        <a:p>
          <a:endParaRPr lang="en-US"/>
        </a:p>
      </dgm:t>
    </dgm:pt>
    <dgm:pt modelId="{85A04338-90A0-4AB5-9966-0D712CFEA8C9}" type="sibTrans" cxnId="{3C5922A8-44C5-40CF-8FBC-462CCF9D7309}">
      <dgm:prSet/>
      <dgm:spPr/>
      <dgm:t>
        <a:bodyPr/>
        <a:lstStyle/>
        <a:p>
          <a:endParaRPr lang="en-US"/>
        </a:p>
      </dgm:t>
    </dgm:pt>
    <dgm:pt modelId="{B7A78829-4BC1-428B-AF3C-3F10B1F9B5D9}">
      <dgm:prSet phldrT="[Text]" custT="1"/>
      <dgm:spPr/>
      <dgm:t>
        <a:bodyPr/>
        <a:lstStyle/>
        <a:p>
          <a:r>
            <a:rPr lang="en-US" sz="1400" dirty="0">
              <a:latin typeface="Cambria" panose="02040503050406030204" pitchFamily="18" charset="0"/>
              <a:ea typeface="Cambria" panose="02040503050406030204" pitchFamily="18" charset="0"/>
            </a:rPr>
            <a:t>Photochemical</a:t>
          </a:r>
        </a:p>
      </dgm:t>
    </dgm:pt>
    <dgm:pt modelId="{AFC2A10E-84D4-4970-A539-7FBAFDF93ED3}" type="sibTrans" cxnId="{3F452639-241F-424B-B900-9B5D386CA6FD}">
      <dgm:prSet/>
      <dgm:spPr/>
      <dgm:t>
        <a:bodyPr/>
        <a:lstStyle/>
        <a:p>
          <a:endParaRPr lang="en-US"/>
        </a:p>
      </dgm:t>
    </dgm:pt>
    <dgm:pt modelId="{1499AEFB-BBA8-46CA-95DB-AE64FA4945C0}" type="parTrans" cxnId="{3F452639-241F-424B-B900-9B5D386CA6FD}">
      <dgm:prSet/>
      <dgm:spPr/>
      <dgm:t>
        <a:bodyPr/>
        <a:lstStyle/>
        <a:p>
          <a:endParaRPr lang="en-US"/>
        </a:p>
      </dgm:t>
    </dgm:pt>
    <dgm:pt modelId="{25B953A0-7240-4D93-8C15-83227E5B6E98}">
      <dgm:prSet phldrT="[Text]" custT="1"/>
      <dgm:spPr/>
      <dgm:t>
        <a:bodyPr/>
        <a:lstStyle/>
        <a:p>
          <a:r>
            <a:rPr lang="en-US" sz="1400" dirty="0">
              <a:latin typeface="Cambria" panose="02040503050406030204" pitchFamily="18" charset="0"/>
              <a:ea typeface="Cambria" panose="02040503050406030204" pitchFamily="18" charset="0"/>
            </a:rPr>
            <a:t>Photoablation</a:t>
          </a:r>
        </a:p>
      </dgm:t>
    </dgm:pt>
    <dgm:pt modelId="{C6C0E5D9-867A-4FFD-8A6B-F1344564566C}" type="sibTrans" cxnId="{DCA50700-863B-496E-B3D0-2173B4FD17D4}">
      <dgm:prSet/>
      <dgm:spPr/>
      <dgm:t>
        <a:bodyPr/>
        <a:lstStyle/>
        <a:p>
          <a:endParaRPr lang="en-US"/>
        </a:p>
      </dgm:t>
    </dgm:pt>
    <dgm:pt modelId="{CF059AF0-E4DC-4091-A018-649C0F69ED73}" type="parTrans" cxnId="{DCA50700-863B-496E-B3D0-2173B4FD17D4}">
      <dgm:prSet/>
      <dgm:spPr/>
      <dgm:t>
        <a:bodyPr/>
        <a:lstStyle/>
        <a:p>
          <a:endParaRPr lang="en-US"/>
        </a:p>
      </dgm:t>
    </dgm:pt>
    <dgm:pt modelId="{F77EB524-596C-4624-86E2-F89D89E5420D}">
      <dgm:prSet phldrT="[Text]" custT="1"/>
      <dgm:spPr/>
      <dgm:t>
        <a:bodyPr/>
        <a:lstStyle/>
        <a:p>
          <a:r>
            <a:rPr lang="en-US" sz="1400" dirty="0" err="1">
              <a:latin typeface="Cambria" panose="02040503050406030204" pitchFamily="18" charset="0"/>
              <a:ea typeface="Cambria" panose="02040503050406030204" pitchFamily="18" charset="0"/>
            </a:rPr>
            <a:t>Photodisruption</a:t>
          </a:r>
          <a:endParaRPr lang="en-US" sz="1400" dirty="0">
            <a:latin typeface="Cambria" panose="02040503050406030204" pitchFamily="18" charset="0"/>
            <a:ea typeface="Cambria" panose="02040503050406030204" pitchFamily="18" charset="0"/>
          </a:endParaRPr>
        </a:p>
      </dgm:t>
    </dgm:pt>
    <dgm:pt modelId="{60E418A4-1C2E-4305-8586-FCECBE725777}" type="sibTrans" cxnId="{84BA8E6E-8533-4144-9A2A-39F4F77930CD}">
      <dgm:prSet/>
      <dgm:spPr/>
      <dgm:t>
        <a:bodyPr/>
        <a:lstStyle/>
        <a:p>
          <a:endParaRPr lang="en-US"/>
        </a:p>
      </dgm:t>
    </dgm:pt>
    <dgm:pt modelId="{C82A8FA7-C6FA-4373-AF90-D36977086F9A}" type="parTrans" cxnId="{84BA8E6E-8533-4144-9A2A-39F4F77930CD}">
      <dgm:prSet/>
      <dgm:spPr/>
      <dgm:t>
        <a:bodyPr/>
        <a:lstStyle/>
        <a:p>
          <a:endParaRPr lang="en-US"/>
        </a:p>
      </dgm:t>
    </dgm:pt>
    <dgm:pt modelId="{D239F1B1-CC36-44F9-AE11-EA34A12DB1B5}" type="pres">
      <dgm:prSet presAssocID="{EF500688-1A7D-4E4E-8924-FF2B61832B9A}" presName="hierChild1" presStyleCnt="0">
        <dgm:presLayoutVars>
          <dgm:orgChart val="1"/>
          <dgm:chPref val="1"/>
          <dgm:dir/>
          <dgm:animOne val="branch"/>
          <dgm:animLvl val="lvl"/>
          <dgm:resizeHandles/>
        </dgm:presLayoutVars>
      </dgm:prSet>
      <dgm:spPr/>
    </dgm:pt>
    <dgm:pt modelId="{EFC0500B-9DD0-4936-B76A-0497EDDE145F}" type="pres">
      <dgm:prSet presAssocID="{50BBD52E-7444-425D-AE44-C8D45AC40940}" presName="hierRoot1" presStyleCnt="0">
        <dgm:presLayoutVars>
          <dgm:hierBranch val="init"/>
        </dgm:presLayoutVars>
      </dgm:prSet>
      <dgm:spPr/>
    </dgm:pt>
    <dgm:pt modelId="{73F4F612-0BFD-4B19-B412-2AF00989780B}" type="pres">
      <dgm:prSet presAssocID="{50BBD52E-7444-425D-AE44-C8D45AC40940}" presName="rootComposite1" presStyleCnt="0"/>
      <dgm:spPr/>
    </dgm:pt>
    <dgm:pt modelId="{C5BA58B1-CFFF-4D86-9663-72DCEA166694}" type="pres">
      <dgm:prSet presAssocID="{50BBD52E-7444-425D-AE44-C8D45AC40940}" presName="rootText1" presStyleLbl="node0" presStyleIdx="0" presStyleCnt="1">
        <dgm:presLayoutVars>
          <dgm:chPref val="3"/>
        </dgm:presLayoutVars>
      </dgm:prSet>
      <dgm:spPr/>
    </dgm:pt>
    <dgm:pt modelId="{2003A2A2-84E2-4FA9-997B-B22889EA5ADA}" type="pres">
      <dgm:prSet presAssocID="{50BBD52E-7444-425D-AE44-C8D45AC40940}" presName="rootConnector1" presStyleLbl="node1" presStyleIdx="0" presStyleCnt="0"/>
      <dgm:spPr/>
    </dgm:pt>
    <dgm:pt modelId="{E1A74ECB-E27E-4C31-930F-13CBC8D395EB}" type="pres">
      <dgm:prSet presAssocID="{50BBD52E-7444-425D-AE44-C8D45AC40940}" presName="hierChild2" presStyleCnt="0"/>
      <dgm:spPr/>
    </dgm:pt>
    <dgm:pt modelId="{949C9825-B5BD-4F4A-B46B-EB05A4DA36CE}" type="pres">
      <dgm:prSet presAssocID="{1499AEFB-BBA8-46CA-95DB-AE64FA4945C0}" presName="Name37" presStyleLbl="parChTrans1D2" presStyleIdx="0" presStyleCnt="4"/>
      <dgm:spPr/>
    </dgm:pt>
    <dgm:pt modelId="{04413C6F-A833-447B-B7A1-F4B24ACAFEF7}" type="pres">
      <dgm:prSet presAssocID="{B7A78829-4BC1-428B-AF3C-3F10B1F9B5D9}" presName="hierRoot2" presStyleCnt="0">
        <dgm:presLayoutVars>
          <dgm:hierBranch val="init"/>
        </dgm:presLayoutVars>
      </dgm:prSet>
      <dgm:spPr/>
    </dgm:pt>
    <dgm:pt modelId="{D41D57AB-EE58-48B3-B3BB-000FC91A7F7F}" type="pres">
      <dgm:prSet presAssocID="{B7A78829-4BC1-428B-AF3C-3F10B1F9B5D9}" presName="rootComposite" presStyleCnt="0"/>
      <dgm:spPr/>
    </dgm:pt>
    <dgm:pt modelId="{71550F4D-C085-4363-9B61-D5C7F369986F}" type="pres">
      <dgm:prSet presAssocID="{B7A78829-4BC1-428B-AF3C-3F10B1F9B5D9}" presName="rootText" presStyleLbl="node2" presStyleIdx="0" presStyleCnt="4">
        <dgm:presLayoutVars>
          <dgm:chPref val="3"/>
        </dgm:presLayoutVars>
      </dgm:prSet>
      <dgm:spPr/>
    </dgm:pt>
    <dgm:pt modelId="{F462C277-0FE9-45F4-A233-9D0339C5766E}" type="pres">
      <dgm:prSet presAssocID="{B7A78829-4BC1-428B-AF3C-3F10B1F9B5D9}" presName="rootConnector" presStyleLbl="node2" presStyleIdx="0" presStyleCnt="4"/>
      <dgm:spPr/>
    </dgm:pt>
    <dgm:pt modelId="{24E1CE3F-C256-4A9B-8564-3892839DB51F}" type="pres">
      <dgm:prSet presAssocID="{B7A78829-4BC1-428B-AF3C-3F10B1F9B5D9}" presName="hierChild4" presStyleCnt="0"/>
      <dgm:spPr/>
    </dgm:pt>
    <dgm:pt modelId="{1119C540-C5C0-401C-A4A2-09C9D3F002DA}" type="pres">
      <dgm:prSet presAssocID="{B7A78829-4BC1-428B-AF3C-3F10B1F9B5D9}" presName="hierChild5" presStyleCnt="0"/>
      <dgm:spPr/>
    </dgm:pt>
    <dgm:pt modelId="{6FD0C031-E651-42DD-88AB-D91525501160}" type="pres">
      <dgm:prSet presAssocID="{C6F87EC2-744C-4B01-9D23-D9DF43DD570E}" presName="Name37" presStyleLbl="parChTrans1D2" presStyleIdx="1" presStyleCnt="4"/>
      <dgm:spPr/>
    </dgm:pt>
    <dgm:pt modelId="{696A61AA-9BF0-4201-A285-0934B56FBB5D}" type="pres">
      <dgm:prSet presAssocID="{0DD7563E-77D0-4CFD-B253-55B1ED9E344B}" presName="hierRoot2" presStyleCnt="0">
        <dgm:presLayoutVars>
          <dgm:hierBranch val="init"/>
        </dgm:presLayoutVars>
      </dgm:prSet>
      <dgm:spPr/>
    </dgm:pt>
    <dgm:pt modelId="{E103D44F-1098-4B41-AA02-A7B4D472C69B}" type="pres">
      <dgm:prSet presAssocID="{0DD7563E-77D0-4CFD-B253-55B1ED9E344B}" presName="rootComposite" presStyleCnt="0"/>
      <dgm:spPr/>
    </dgm:pt>
    <dgm:pt modelId="{7B9B2B6A-32FE-410D-80A1-BA69E7B05AD1}" type="pres">
      <dgm:prSet presAssocID="{0DD7563E-77D0-4CFD-B253-55B1ED9E344B}" presName="rootText" presStyleLbl="node2" presStyleIdx="1" presStyleCnt="4">
        <dgm:presLayoutVars>
          <dgm:chPref val="3"/>
        </dgm:presLayoutVars>
      </dgm:prSet>
      <dgm:spPr/>
    </dgm:pt>
    <dgm:pt modelId="{609B5A5C-B5D6-4169-AC83-A4CCE1C79AD3}" type="pres">
      <dgm:prSet presAssocID="{0DD7563E-77D0-4CFD-B253-55B1ED9E344B}" presName="rootConnector" presStyleLbl="node2" presStyleIdx="1" presStyleCnt="4"/>
      <dgm:spPr/>
    </dgm:pt>
    <dgm:pt modelId="{7D52A6D7-5986-4B25-B6F8-4B4EBBF75252}" type="pres">
      <dgm:prSet presAssocID="{0DD7563E-77D0-4CFD-B253-55B1ED9E344B}" presName="hierChild4" presStyleCnt="0"/>
      <dgm:spPr/>
    </dgm:pt>
    <dgm:pt modelId="{929884A9-E524-445A-A749-0F457C620E76}" type="pres">
      <dgm:prSet presAssocID="{0DD7563E-77D0-4CFD-B253-55B1ED9E344B}" presName="hierChild5" presStyleCnt="0"/>
      <dgm:spPr/>
    </dgm:pt>
    <dgm:pt modelId="{E46B547F-C645-488B-B4B5-81CB135E5857}" type="pres">
      <dgm:prSet presAssocID="{CF059AF0-E4DC-4091-A018-649C0F69ED73}" presName="Name37" presStyleLbl="parChTrans1D2" presStyleIdx="2" presStyleCnt="4"/>
      <dgm:spPr/>
    </dgm:pt>
    <dgm:pt modelId="{6BF575E1-9304-4560-99C9-5378D2D92DBE}" type="pres">
      <dgm:prSet presAssocID="{25B953A0-7240-4D93-8C15-83227E5B6E98}" presName="hierRoot2" presStyleCnt="0">
        <dgm:presLayoutVars>
          <dgm:hierBranch val="init"/>
        </dgm:presLayoutVars>
      </dgm:prSet>
      <dgm:spPr/>
    </dgm:pt>
    <dgm:pt modelId="{BBA2C193-4B9D-4523-97BA-AD38DA88F626}" type="pres">
      <dgm:prSet presAssocID="{25B953A0-7240-4D93-8C15-83227E5B6E98}" presName="rootComposite" presStyleCnt="0"/>
      <dgm:spPr/>
    </dgm:pt>
    <dgm:pt modelId="{1267F8B3-965C-4BB0-AE67-2A9C3F7E3DB1}" type="pres">
      <dgm:prSet presAssocID="{25B953A0-7240-4D93-8C15-83227E5B6E98}" presName="rootText" presStyleLbl="node2" presStyleIdx="2" presStyleCnt="4">
        <dgm:presLayoutVars>
          <dgm:chPref val="3"/>
        </dgm:presLayoutVars>
      </dgm:prSet>
      <dgm:spPr/>
    </dgm:pt>
    <dgm:pt modelId="{AC672CF2-BC5E-4FC0-9B06-8BE8D478F642}" type="pres">
      <dgm:prSet presAssocID="{25B953A0-7240-4D93-8C15-83227E5B6E98}" presName="rootConnector" presStyleLbl="node2" presStyleIdx="2" presStyleCnt="4"/>
      <dgm:spPr/>
    </dgm:pt>
    <dgm:pt modelId="{B9BC8A59-D701-4673-9806-964D0A6598E0}" type="pres">
      <dgm:prSet presAssocID="{25B953A0-7240-4D93-8C15-83227E5B6E98}" presName="hierChild4" presStyleCnt="0"/>
      <dgm:spPr/>
    </dgm:pt>
    <dgm:pt modelId="{D3C07B1A-4707-4735-9467-F69180D6D6C5}" type="pres">
      <dgm:prSet presAssocID="{25B953A0-7240-4D93-8C15-83227E5B6E98}" presName="hierChild5" presStyleCnt="0"/>
      <dgm:spPr/>
    </dgm:pt>
    <dgm:pt modelId="{092F48C6-52C8-4246-A8C9-91BF49A9F296}" type="pres">
      <dgm:prSet presAssocID="{C82A8FA7-C6FA-4373-AF90-D36977086F9A}" presName="Name37" presStyleLbl="parChTrans1D2" presStyleIdx="3" presStyleCnt="4"/>
      <dgm:spPr/>
    </dgm:pt>
    <dgm:pt modelId="{42E5CBDC-DB2D-40C5-8E0D-967FF10907B6}" type="pres">
      <dgm:prSet presAssocID="{F77EB524-596C-4624-86E2-F89D89E5420D}" presName="hierRoot2" presStyleCnt="0">
        <dgm:presLayoutVars>
          <dgm:hierBranch val="init"/>
        </dgm:presLayoutVars>
      </dgm:prSet>
      <dgm:spPr/>
    </dgm:pt>
    <dgm:pt modelId="{D121A4D1-AB0D-48E2-B313-2AD3F658C5B6}" type="pres">
      <dgm:prSet presAssocID="{F77EB524-596C-4624-86E2-F89D89E5420D}" presName="rootComposite" presStyleCnt="0"/>
      <dgm:spPr/>
    </dgm:pt>
    <dgm:pt modelId="{B1F5B034-06D2-44F8-B94B-E0678931D194}" type="pres">
      <dgm:prSet presAssocID="{F77EB524-596C-4624-86E2-F89D89E5420D}" presName="rootText" presStyleLbl="node2" presStyleIdx="3" presStyleCnt="4">
        <dgm:presLayoutVars>
          <dgm:chPref val="3"/>
        </dgm:presLayoutVars>
      </dgm:prSet>
      <dgm:spPr/>
    </dgm:pt>
    <dgm:pt modelId="{95FC6C67-0BDF-4E07-A04D-B920E6951701}" type="pres">
      <dgm:prSet presAssocID="{F77EB524-596C-4624-86E2-F89D89E5420D}" presName="rootConnector" presStyleLbl="node2" presStyleIdx="3" presStyleCnt="4"/>
      <dgm:spPr/>
    </dgm:pt>
    <dgm:pt modelId="{613C4DEF-3F2A-4520-86AA-D7CE0BECCFD6}" type="pres">
      <dgm:prSet presAssocID="{F77EB524-596C-4624-86E2-F89D89E5420D}" presName="hierChild4" presStyleCnt="0"/>
      <dgm:spPr/>
    </dgm:pt>
    <dgm:pt modelId="{1981042D-D6E3-467E-A112-CFEB62DFCEE7}" type="pres">
      <dgm:prSet presAssocID="{F77EB524-596C-4624-86E2-F89D89E5420D}" presName="hierChild5" presStyleCnt="0"/>
      <dgm:spPr/>
    </dgm:pt>
    <dgm:pt modelId="{00A9C561-5E7A-4D30-AA41-9871DF0B0ABA}" type="pres">
      <dgm:prSet presAssocID="{50BBD52E-7444-425D-AE44-C8D45AC40940}" presName="hierChild3" presStyleCnt="0"/>
      <dgm:spPr/>
    </dgm:pt>
  </dgm:ptLst>
  <dgm:cxnLst>
    <dgm:cxn modelId="{DCA50700-863B-496E-B3D0-2173B4FD17D4}" srcId="{50BBD52E-7444-425D-AE44-C8D45AC40940}" destId="{25B953A0-7240-4D93-8C15-83227E5B6E98}" srcOrd="2" destOrd="0" parTransId="{CF059AF0-E4DC-4091-A018-649C0F69ED73}" sibTransId="{C6C0E5D9-867A-4FFD-8A6B-F1344564566C}"/>
    <dgm:cxn modelId="{94C6FB05-B8AE-4922-973D-C071CE0549FE}" type="presOf" srcId="{F77EB524-596C-4624-86E2-F89D89E5420D}" destId="{95FC6C67-0BDF-4E07-A04D-B920E6951701}" srcOrd="1" destOrd="0" presId="urn:microsoft.com/office/officeart/2005/8/layout/orgChart1"/>
    <dgm:cxn modelId="{6BB2C610-3F40-4986-85F3-97738F383202}" type="presOf" srcId="{CF059AF0-E4DC-4091-A018-649C0F69ED73}" destId="{E46B547F-C645-488B-B4B5-81CB135E5857}" srcOrd="0" destOrd="0" presId="urn:microsoft.com/office/officeart/2005/8/layout/orgChart1"/>
    <dgm:cxn modelId="{3527DF14-81D6-440B-9A54-919B04DF3B80}" type="presOf" srcId="{F77EB524-596C-4624-86E2-F89D89E5420D}" destId="{B1F5B034-06D2-44F8-B94B-E0678931D194}" srcOrd="0" destOrd="0" presId="urn:microsoft.com/office/officeart/2005/8/layout/orgChart1"/>
    <dgm:cxn modelId="{F913092B-FB87-4F33-980B-A92AD62CADC0}" type="presOf" srcId="{B7A78829-4BC1-428B-AF3C-3F10B1F9B5D9}" destId="{F462C277-0FE9-45F4-A233-9D0339C5766E}" srcOrd="1" destOrd="0" presId="urn:microsoft.com/office/officeart/2005/8/layout/orgChart1"/>
    <dgm:cxn modelId="{3F452639-241F-424B-B900-9B5D386CA6FD}" srcId="{50BBD52E-7444-425D-AE44-C8D45AC40940}" destId="{B7A78829-4BC1-428B-AF3C-3F10B1F9B5D9}" srcOrd="0" destOrd="0" parTransId="{1499AEFB-BBA8-46CA-95DB-AE64FA4945C0}" sibTransId="{AFC2A10E-84D4-4970-A539-7FBAFDF93ED3}"/>
    <dgm:cxn modelId="{CD74ED46-DCB9-4816-A4CA-BF86DCA1A9F6}" type="presOf" srcId="{50BBD52E-7444-425D-AE44-C8D45AC40940}" destId="{2003A2A2-84E2-4FA9-997B-B22889EA5ADA}" srcOrd="1" destOrd="0" presId="urn:microsoft.com/office/officeart/2005/8/layout/orgChart1"/>
    <dgm:cxn modelId="{79E2A947-10FF-47DB-B223-4B58D9046543}" type="presOf" srcId="{1499AEFB-BBA8-46CA-95DB-AE64FA4945C0}" destId="{949C9825-B5BD-4F4A-B46B-EB05A4DA36CE}" srcOrd="0" destOrd="0" presId="urn:microsoft.com/office/officeart/2005/8/layout/orgChart1"/>
    <dgm:cxn modelId="{CD40226D-085F-417B-B3C6-387DEBF7A628}" type="presOf" srcId="{C82A8FA7-C6FA-4373-AF90-D36977086F9A}" destId="{092F48C6-52C8-4246-A8C9-91BF49A9F296}" srcOrd="0" destOrd="0" presId="urn:microsoft.com/office/officeart/2005/8/layout/orgChart1"/>
    <dgm:cxn modelId="{84BA8E6E-8533-4144-9A2A-39F4F77930CD}" srcId="{50BBD52E-7444-425D-AE44-C8D45AC40940}" destId="{F77EB524-596C-4624-86E2-F89D89E5420D}" srcOrd="3" destOrd="0" parTransId="{C82A8FA7-C6FA-4373-AF90-D36977086F9A}" sibTransId="{60E418A4-1C2E-4305-8586-FCECBE725777}"/>
    <dgm:cxn modelId="{0EE1E354-1E82-4AB3-8969-0C61FB1FCC26}" type="presOf" srcId="{EF500688-1A7D-4E4E-8924-FF2B61832B9A}" destId="{D239F1B1-CC36-44F9-AE11-EA34A12DB1B5}" srcOrd="0" destOrd="0" presId="urn:microsoft.com/office/officeart/2005/8/layout/orgChart1"/>
    <dgm:cxn modelId="{2AEE2475-A600-49B2-AF7E-D15EF8E9BF22}" type="presOf" srcId="{50BBD52E-7444-425D-AE44-C8D45AC40940}" destId="{C5BA58B1-CFFF-4D86-9663-72DCEA166694}" srcOrd="0" destOrd="0" presId="urn:microsoft.com/office/officeart/2005/8/layout/orgChart1"/>
    <dgm:cxn modelId="{3C5922A8-44C5-40CF-8FBC-462CCF9D7309}" srcId="{50BBD52E-7444-425D-AE44-C8D45AC40940}" destId="{0DD7563E-77D0-4CFD-B253-55B1ED9E344B}" srcOrd="1" destOrd="0" parTransId="{C6F87EC2-744C-4B01-9D23-D9DF43DD570E}" sibTransId="{85A04338-90A0-4AB5-9966-0D712CFEA8C9}"/>
    <dgm:cxn modelId="{0102BAB9-9BE2-4C92-8969-55978EA174B9}" type="presOf" srcId="{B7A78829-4BC1-428B-AF3C-3F10B1F9B5D9}" destId="{71550F4D-C085-4363-9B61-D5C7F369986F}" srcOrd="0" destOrd="0" presId="urn:microsoft.com/office/officeart/2005/8/layout/orgChart1"/>
    <dgm:cxn modelId="{1E5C40BC-2186-43BD-8AE2-6CB04DD66BCD}" type="presOf" srcId="{25B953A0-7240-4D93-8C15-83227E5B6E98}" destId="{1267F8B3-965C-4BB0-AE67-2A9C3F7E3DB1}" srcOrd="0" destOrd="0" presId="urn:microsoft.com/office/officeart/2005/8/layout/orgChart1"/>
    <dgm:cxn modelId="{1822ADC4-F04D-4346-81AD-D0A8BEE3FD6A}" srcId="{EF500688-1A7D-4E4E-8924-FF2B61832B9A}" destId="{50BBD52E-7444-425D-AE44-C8D45AC40940}" srcOrd="0" destOrd="0" parTransId="{75D144F6-872A-4711-992D-D09D70BAA55E}" sibTransId="{AF51F8AD-D927-4FFF-B5FE-32E2100DE122}"/>
    <dgm:cxn modelId="{124682C7-0D9E-4F4C-A3CE-BE60CEA467E4}" type="presOf" srcId="{0DD7563E-77D0-4CFD-B253-55B1ED9E344B}" destId="{7B9B2B6A-32FE-410D-80A1-BA69E7B05AD1}" srcOrd="0" destOrd="0" presId="urn:microsoft.com/office/officeart/2005/8/layout/orgChart1"/>
    <dgm:cxn modelId="{332981D2-02C0-4E58-A1C9-D29950E62944}" type="presOf" srcId="{0DD7563E-77D0-4CFD-B253-55B1ED9E344B}" destId="{609B5A5C-B5D6-4169-AC83-A4CCE1C79AD3}" srcOrd="1" destOrd="0" presId="urn:microsoft.com/office/officeart/2005/8/layout/orgChart1"/>
    <dgm:cxn modelId="{2FC2E9D3-D8FB-4E69-9492-3A974750441C}" type="presOf" srcId="{25B953A0-7240-4D93-8C15-83227E5B6E98}" destId="{AC672CF2-BC5E-4FC0-9B06-8BE8D478F642}" srcOrd="1" destOrd="0" presId="urn:microsoft.com/office/officeart/2005/8/layout/orgChart1"/>
    <dgm:cxn modelId="{5972B6E2-598A-4CC6-B732-076855274233}" type="presOf" srcId="{C6F87EC2-744C-4B01-9D23-D9DF43DD570E}" destId="{6FD0C031-E651-42DD-88AB-D91525501160}" srcOrd="0" destOrd="0" presId="urn:microsoft.com/office/officeart/2005/8/layout/orgChart1"/>
    <dgm:cxn modelId="{C2E711CC-0A63-42F4-8599-94ED5018C3CE}" type="presParOf" srcId="{D239F1B1-CC36-44F9-AE11-EA34A12DB1B5}" destId="{EFC0500B-9DD0-4936-B76A-0497EDDE145F}" srcOrd="0" destOrd="0" presId="urn:microsoft.com/office/officeart/2005/8/layout/orgChart1"/>
    <dgm:cxn modelId="{32A779C5-2382-4AF9-88FA-A123263429DB}" type="presParOf" srcId="{EFC0500B-9DD0-4936-B76A-0497EDDE145F}" destId="{73F4F612-0BFD-4B19-B412-2AF00989780B}" srcOrd="0" destOrd="0" presId="urn:microsoft.com/office/officeart/2005/8/layout/orgChart1"/>
    <dgm:cxn modelId="{2DD861B4-ED23-4FBE-BB4B-3AFA76D18C22}" type="presParOf" srcId="{73F4F612-0BFD-4B19-B412-2AF00989780B}" destId="{C5BA58B1-CFFF-4D86-9663-72DCEA166694}" srcOrd="0" destOrd="0" presId="urn:microsoft.com/office/officeart/2005/8/layout/orgChart1"/>
    <dgm:cxn modelId="{D38E3644-94CD-4DD5-90E1-DA01E961F2A3}" type="presParOf" srcId="{73F4F612-0BFD-4B19-B412-2AF00989780B}" destId="{2003A2A2-84E2-4FA9-997B-B22889EA5ADA}" srcOrd="1" destOrd="0" presId="urn:microsoft.com/office/officeart/2005/8/layout/orgChart1"/>
    <dgm:cxn modelId="{08E6F0BA-2E47-4536-A549-58B4AF42B2CD}" type="presParOf" srcId="{EFC0500B-9DD0-4936-B76A-0497EDDE145F}" destId="{E1A74ECB-E27E-4C31-930F-13CBC8D395EB}" srcOrd="1" destOrd="0" presId="urn:microsoft.com/office/officeart/2005/8/layout/orgChart1"/>
    <dgm:cxn modelId="{6FFC671B-AB59-45C1-9EC7-01B8B525EFA8}" type="presParOf" srcId="{E1A74ECB-E27E-4C31-930F-13CBC8D395EB}" destId="{949C9825-B5BD-4F4A-B46B-EB05A4DA36CE}" srcOrd="0" destOrd="0" presId="urn:microsoft.com/office/officeart/2005/8/layout/orgChart1"/>
    <dgm:cxn modelId="{B62D1E67-8A44-425D-8034-614C85B929EF}" type="presParOf" srcId="{E1A74ECB-E27E-4C31-930F-13CBC8D395EB}" destId="{04413C6F-A833-447B-B7A1-F4B24ACAFEF7}" srcOrd="1" destOrd="0" presId="urn:microsoft.com/office/officeart/2005/8/layout/orgChart1"/>
    <dgm:cxn modelId="{F3A04B13-519C-4020-B43F-44328963065D}" type="presParOf" srcId="{04413C6F-A833-447B-B7A1-F4B24ACAFEF7}" destId="{D41D57AB-EE58-48B3-B3BB-000FC91A7F7F}" srcOrd="0" destOrd="0" presId="urn:microsoft.com/office/officeart/2005/8/layout/orgChart1"/>
    <dgm:cxn modelId="{26D4DB63-C2C7-42D4-8A22-BD9C770BD990}" type="presParOf" srcId="{D41D57AB-EE58-48B3-B3BB-000FC91A7F7F}" destId="{71550F4D-C085-4363-9B61-D5C7F369986F}" srcOrd="0" destOrd="0" presId="urn:microsoft.com/office/officeart/2005/8/layout/orgChart1"/>
    <dgm:cxn modelId="{74D68612-2C9F-474F-931A-A81EDEDA769E}" type="presParOf" srcId="{D41D57AB-EE58-48B3-B3BB-000FC91A7F7F}" destId="{F462C277-0FE9-45F4-A233-9D0339C5766E}" srcOrd="1" destOrd="0" presId="urn:microsoft.com/office/officeart/2005/8/layout/orgChart1"/>
    <dgm:cxn modelId="{BAAAA6ED-F8FD-4945-BEB6-3367453D3E44}" type="presParOf" srcId="{04413C6F-A833-447B-B7A1-F4B24ACAFEF7}" destId="{24E1CE3F-C256-4A9B-8564-3892839DB51F}" srcOrd="1" destOrd="0" presId="urn:microsoft.com/office/officeart/2005/8/layout/orgChart1"/>
    <dgm:cxn modelId="{24324AD8-B9AC-4805-B491-04B7EF66C95E}" type="presParOf" srcId="{04413C6F-A833-447B-B7A1-F4B24ACAFEF7}" destId="{1119C540-C5C0-401C-A4A2-09C9D3F002DA}" srcOrd="2" destOrd="0" presId="urn:microsoft.com/office/officeart/2005/8/layout/orgChart1"/>
    <dgm:cxn modelId="{E363B0E9-AD78-4E00-B76C-D51461910DE7}" type="presParOf" srcId="{E1A74ECB-E27E-4C31-930F-13CBC8D395EB}" destId="{6FD0C031-E651-42DD-88AB-D91525501160}" srcOrd="2" destOrd="0" presId="urn:microsoft.com/office/officeart/2005/8/layout/orgChart1"/>
    <dgm:cxn modelId="{370B79F9-DB64-4C5E-A644-E77470A5B848}" type="presParOf" srcId="{E1A74ECB-E27E-4C31-930F-13CBC8D395EB}" destId="{696A61AA-9BF0-4201-A285-0934B56FBB5D}" srcOrd="3" destOrd="0" presId="urn:microsoft.com/office/officeart/2005/8/layout/orgChart1"/>
    <dgm:cxn modelId="{B6E714DB-0D30-4BCA-9388-06E1D63EC7CC}" type="presParOf" srcId="{696A61AA-9BF0-4201-A285-0934B56FBB5D}" destId="{E103D44F-1098-4B41-AA02-A7B4D472C69B}" srcOrd="0" destOrd="0" presId="urn:microsoft.com/office/officeart/2005/8/layout/orgChart1"/>
    <dgm:cxn modelId="{170DB29F-D9AE-4E03-A478-D403A14A741D}" type="presParOf" srcId="{E103D44F-1098-4B41-AA02-A7B4D472C69B}" destId="{7B9B2B6A-32FE-410D-80A1-BA69E7B05AD1}" srcOrd="0" destOrd="0" presId="urn:microsoft.com/office/officeart/2005/8/layout/orgChart1"/>
    <dgm:cxn modelId="{0AAC57E4-A10C-4594-999F-54EC5336CD61}" type="presParOf" srcId="{E103D44F-1098-4B41-AA02-A7B4D472C69B}" destId="{609B5A5C-B5D6-4169-AC83-A4CCE1C79AD3}" srcOrd="1" destOrd="0" presId="urn:microsoft.com/office/officeart/2005/8/layout/orgChart1"/>
    <dgm:cxn modelId="{829C5E33-F682-487E-827B-844FE583BF79}" type="presParOf" srcId="{696A61AA-9BF0-4201-A285-0934B56FBB5D}" destId="{7D52A6D7-5986-4B25-B6F8-4B4EBBF75252}" srcOrd="1" destOrd="0" presId="urn:microsoft.com/office/officeart/2005/8/layout/orgChart1"/>
    <dgm:cxn modelId="{B7DB4F30-8673-4A48-9609-F538519E18C7}" type="presParOf" srcId="{696A61AA-9BF0-4201-A285-0934B56FBB5D}" destId="{929884A9-E524-445A-A749-0F457C620E76}" srcOrd="2" destOrd="0" presId="urn:microsoft.com/office/officeart/2005/8/layout/orgChart1"/>
    <dgm:cxn modelId="{BD006342-EF87-4D76-B52F-2B185FF2AB87}" type="presParOf" srcId="{E1A74ECB-E27E-4C31-930F-13CBC8D395EB}" destId="{E46B547F-C645-488B-B4B5-81CB135E5857}" srcOrd="4" destOrd="0" presId="urn:microsoft.com/office/officeart/2005/8/layout/orgChart1"/>
    <dgm:cxn modelId="{2929C424-D86B-4C42-B853-3B27B2F2E6D1}" type="presParOf" srcId="{E1A74ECB-E27E-4C31-930F-13CBC8D395EB}" destId="{6BF575E1-9304-4560-99C9-5378D2D92DBE}" srcOrd="5" destOrd="0" presId="urn:microsoft.com/office/officeart/2005/8/layout/orgChart1"/>
    <dgm:cxn modelId="{6D657598-2254-4A4A-AE70-8373C72B0AF6}" type="presParOf" srcId="{6BF575E1-9304-4560-99C9-5378D2D92DBE}" destId="{BBA2C193-4B9D-4523-97BA-AD38DA88F626}" srcOrd="0" destOrd="0" presId="urn:microsoft.com/office/officeart/2005/8/layout/orgChart1"/>
    <dgm:cxn modelId="{9F5278FD-4FE3-4A7F-827B-3333B3361C35}" type="presParOf" srcId="{BBA2C193-4B9D-4523-97BA-AD38DA88F626}" destId="{1267F8B3-965C-4BB0-AE67-2A9C3F7E3DB1}" srcOrd="0" destOrd="0" presId="urn:microsoft.com/office/officeart/2005/8/layout/orgChart1"/>
    <dgm:cxn modelId="{F44C554C-CF38-4EC2-8E23-E5E4A8F99004}" type="presParOf" srcId="{BBA2C193-4B9D-4523-97BA-AD38DA88F626}" destId="{AC672CF2-BC5E-4FC0-9B06-8BE8D478F642}" srcOrd="1" destOrd="0" presId="urn:microsoft.com/office/officeart/2005/8/layout/orgChart1"/>
    <dgm:cxn modelId="{EC5EA0A9-918F-4CFB-8C35-B100F593EFC0}" type="presParOf" srcId="{6BF575E1-9304-4560-99C9-5378D2D92DBE}" destId="{B9BC8A59-D701-4673-9806-964D0A6598E0}" srcOrd="1" destOrd="0" presId="urn:microsoft.com/office/officeart/2005/8/layout/orgChart1"/>
    <dgm:cxn modelId="{95462E2B-43CD-4D98-A860-AF6ABD68314E}" type="presParOf" srcId="{6BF575E1-9304-4560-99C9-5378D2D92DBE}" destId="{D3C07B1A-4707-4735-9467-F69180D6D6C5}" srcOrd="2" destOrd="0" presId="urn:microsoft.com/office/officeart/2005/8/layout/orgChart1"/>
    <dgm:cxn modelId="{06E617EB-B259-4895-BCE8-C9B6BDE74A08}" type="presParOf" srcId="{E1A74ECB-E27E-4C31-930F-13CBC8D395EB}" destId="{092F48C6-52C8-4246-A8C9-91BF49A9F296}" srcOrd="6" destOrd="0" presId="urn:microsoft.com/office/officeart/2005/8/layout/orgChart1"/>
    <dgm:cxn modelId="{740F5B45-F92D-418E-B249-E5F61EF1C147}" type="presParOf" srcId="{E1A74ECB-E27E-4C31-930F-13CBC8D395EB}" destId="{42E5CBDC-DB2D-40C5-8E0D-967FF10907B6}" srcOrd="7" destOrd="0" presId="urn:microsoft.com/office/officeart/2005/8/layout/orgChart1"/>
    <dgm:cxn modelId="{590C459A-8578-423C-8278-2CE9DCF73163}" type="presParOf" srcId="{42E5CBDC-DB2D-40C5-8E0D-967FF10907B6}" destId="{D121A4D1-AB0D-48E2-B313-2AD3F658C5B6}" srcOrd="0" destOrd="0" presId="urn:microsoft.com/office/officeart/2005/8/layout/orgChart1"/>
    <dgm:cxn modelId="{D5B90745-73D1-4260-B5A5-E65AE299AAA0}" type="presParOf" srcId="{D121A4D1-AB0D-48E2-B313-2AD3F658C5B6}" destId="{B1F5B034-06D2-44F8-B94B-E0678931D194}" srcOrd="0" destOrd="0" presId="urn:microsoft.com/office/officeart/2005/8/layout/orgChart1"/>
    <dgm:cxn modelId="{A4E31C8F-1BB7-4F43-9042-4BB403F1DAAC}" type="presParOf" srcId="{D121A4D1-AB0D-48E2-B313-2AD3F658C5B6}" destId="{95FC6C67-0BDF-4E07-A04D-B920E6951701}" srcOrd="1" destOrd="0" presId="urn:microsoft.com/office/officeart/2005/8/layout/orgChart1"/>
    <dgm:cxn modelId="{6E7BD14C-A811-44EE-AA46-BC8F0ACB553D}" type="presParOf" srcId="{42E5CBDC-DB2D-40C5-8E0D-967FF10907B6}" destId="{613C4DEF-3F2A-4520-86AA-D7CE0BECCFD6}" srcOrd="1" destOrd="0" presId="urn:microsoft.com/office/officeart/2005/8/layout/orgChart1"/>
    <dgm:cxn modelId="{562B4515-0A66-4910-A296-BD4A9B7299AD}" type="presParOf" srcId="{42E5CBDC-DB2D-40C5-8E0D-967FF10907B6}" destId="{1981042D-D6E3-467E-A112-CFEB62DFCEE7}" srcOrd="2" destOrd="0" presId="urn:microsoft.com/office/officeart/2005/8/layout/orgChart1"/>
    <dgm:cxn modelId="{7CF6CAA5-C24F-440F-828C-3725CAFA6CE6}" type="presParOf" srcId="{EFC0500B-9DD0-4936-B76A-0497EDDE145F}" destId="{00A9C561-5E7A-4D30-AA41-9871DF0B0AB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80D19-9983-403F-8C4B-C7CCEC33B309}">
      <dsp:nvSpPr>
        <dsp:cNvPr id="0" name=""/>
        <dsp:cNvSpPr/>
      </dsp:nvSpPr>
      <dsp:spPr>
        <a:xfrm>
          <a:off x="3048000" y="1844867"/>
          <a:ext cx="2156482" cy="374265"/>
        </a:xfrm>
        <a:custGeom>
          <a:avLst/>
          <a:gdLst/>
          <a:ahLst/>
          <a:cxnLst/>
          <a:rect l="0" t="0" r="0" b="0"/>
          <a:pathLst>
            <a:path>
              <a:moveTo>
                <a:pt x="0" y="0"/>
              </a:moveTo>
              <a:lnTo>
                <a:pt x="0" y="187132"/>
              </a:lnTo>
              <a:lnTo>
                <a:pt x="2156482" y="187132"/>
              </a:lnTo>
              <a:lnTo>
                <a:pt x="2156482" y="374265"/>
              </a:lnTo>
            </a:path>
          </a:pathLst>
        </a:custGeom>
        <a:noFill/>
        <a:ln w="25400" cap="flat" cmpd="sng" algn="ctr">
          <a:solidFill>
            <a:schemeClr val="accent1">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55388DD-2344-40BD-B779-92D5A32A92DA}">
      <dsp:nvSpPr>
        <dsp:cNvPr id="0" name=""/>
        <dsp:cNvSpPr/>
      </dsp:nvSpPr>
      <dsp:spPr>
        <a:xfrm>
          <a:off x="3002280" y="1844867"/>
          <a:ext cx="91440" cy="374265"/>
        </a:xfrm>
        <a:custGeom>
          <a:avLst/>
          <a:gdLst/>
          <a:ahLst/>
          <a:cxnLst/>
          <a:rect l="0" t="0" r="0" b="0"/>
          <a:pathLst>
            <a:path>
              <a:moveTo>
                <a:pt x="45720" y="0"/>
              </a:moveTo>
              <a:lnTo>
                <a:pt x="45720" y="374265"/>
              </a:lnTo>
            </a:path>
          </a:pathLst>
        </a:custGeom>
        <a:noFill/>
        <a:ln w="25400" cap="flat" cmpd="sng" algn="ctr">
          <a:solidFill>
            <a:schemeClr val="accent1">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E0B4F4E-B657-4067-A005-E15BB4641D0D}">
      <dsp:nvSpPr>
        <dsp:cNvPr id="0" name=""/>
        <dsp:cNvSpPr/>
      </dsp:nvSpPr>
      <dsp:spPr>
        <a:xfrm>
          <a:off x="891517" y="1844867"/>
          <a:ext cx="2156482" cy="374265"/>
        </a:xfrm>
        <a:custGeom>
          <a:avLst/>
          <a:gdLst/>
          <a:ahLst/>
          <a:cxnLst/>
          <a:rect l="0" t="0" r="0" b="0"/>
          <a:pathLst>
            <a:path>
              <a:moveTo>
                <a:pt x="2156482" y="0"/>
              </a:moveTo>
              <a:lnTo>
                <a:pt x="2156482" y="187132"/>
              </a:lnTo>
              <a:lnTo>
                <a:pt x="0" y="187132"/>
              </a:lnTo>
              <a:lnTo>
                <a:pt x="0" y="374265"/>
              </a:lnTo>
            </a:path>
          </a:pathLst>
        </a:custGeom>
        <a:noFill/>
        <a:ln w="25400" cap="flat" cmpd="sng" algn="ctr">
          <a:solidFill>
            <a:schemeClr val="accent1">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E4EFC92-F1F4-49E4-8B6E-404474441EAF}">
      <dsp:nvSpPr>
        <dsp:cNvPr id="0" name=""/>
        <dsp:cNvSpPr/>
      </dsp:nvSpPr>
      <dsp:spPr>
        <a:xfrm>
          <a:off x="2156891" y="953758"/>
          <a:ext cx="1782216" cy="891108"/>
        </a:xfrm>
        <a:prstGeom prst="rect">
          <a:avLst/>
        </a:prstGeom>
        <a:gradFill rotWithShape="0">
          <a:gsLst>
            <a:gs pos="0">
              <a:schemeClr val="accent1">
                <a:alpha val="80000"/>
                <a:hueOff val="0"/>
                <a:satOff val="0"/>
                <a:lumOff val="0"/>
                <a:alphaOff val="0"/>
                <a:tint val="100000"/>
                <a:shade val="100000"/>
                <a:satMod val="130000"/>
              </a:schemeClr>
            </a:gs>
            <a:gs pos="100000">
              <a:schemeClr val="accent1">
                <a:alpha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Components</a:t>
          </a:r>
        </a:p>
      </dsp:txBody>
      <dsp:txXfrm>
        <a:off x="2156891" y="953758"/>
        <a:ext cx="1782216" cy="891108"/>
      </dsp:txXfrm>
    </dsp:sp>
    <dsp:sp modelId="{2D9D7D8D-974C-48C6-BD98-FE583D54280E}">
      <dsp:nvSpPr>
        <dsp:cNvPr id="0" name=""/>
        <dsp:cNvSpPr/>
      </dsp:nvSpPr>
      <dsp:spPr>
        <a:xfrm>
          <a:off x="409" y="2219132"/>
          <a:ext cx="1782216" cy="891108"/>
        </a:xfrm>
        <a:prstGeom prst="rect">
          <a:avLst/>
        </a:prstGeom>
        <a:gradFill rotWithShape="0">
          <a:gsLst>
            <a:gs pos="0">
              <a:schemeClr val="accent1">
                <a:alpha val="70000"/>
                <a:hueOff val="0"/>
                <a:satOff val="0"/>
                <a:lumOff val="0"/>
                <a:alphaOff val="0"/>
                <a:tint val="100000"/>
                <a:shade val="100000"/>
                <a:satMod val="130000"/>
              </a:schemeClr>
            </a:gs>
            <a:gs pos="100000">
              <a:schemeClr val="accent1">
                <a:alpha val="70000"/>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Active Medium</a:t>
          </a:r>
        </a:p>
      </dsp:txBody>
      <dsp:txXfrm>
        <a:off x="409" y="2219132"/>
        <a:ext cx="1782216" cy="891108"/>
      </dsp:txXfrm>
    </dsp:sp>
    <dsp:sp modelId="{F22B8C93-07FA-4EDE-8734-4C1549E22835}">
      <dsp:nvSpPr>
        <dsp:cNvPr id="0" name=""/>
        <dsp:cNvSpPr/>
      </dsp:nvSpPr>
      <dsp:spPr>
        <a:xfrm>
          <a:off x="2156891" y="2219132"/>
          <a:ext cx="1782216" cy="891108"/>
        </a:xfrm>
        <a:prstGeom prst="rect">
          <a:avLst/>
        </a:prstGeom>
        <a:gradFill rotWithShape="0">
          <a:gsLst>
            <a:gs pos="0">
              <a:schemeClr val="accent1">
                <a:alpha val="70000"/>
                <a:hueOff val="0"/>
                <a:satOff val="0"/>
                <a:lumOff val="0"/>
                <a:alphaOff val="0"/>
                <a:tint val="100000"/>
                <a:shade val="100000"/>
                <a:satMod val="130000"/>
              </a:schemeClr>
            </a:gs>
            <a:gs pos="100000">
              <a:schemeClr val="accent1">
                <a:alpha val="70000"/>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Pumping Mechanism</a:t>
          </a:r>
        </a:p>
      </dsp:txBody>
      <dsp:txXfrm>
        <a:off x="2156891" y="2219132"/>
        <a:ext cx="1782216" cy="891108"/>
      </dsp:txXfrm>
    </dsp:sp>
    <dsp:sp modelId="{281203AD-81A8-4E1E-BA91-3BB190E47F4A}">
      <dsp:nvSpPr>
        <dsp:cNvPr id="0" name=""/>
        <dsp:cNvSpPr/>
      </dsp:nvSpPr>
      <dsp:spPr>
        <a:xfrm>
          <a:off x="4313373" y="2219132"/>
          <a:ext cx="1782216" cy="891108"/>
        </a:xfrm>
        <a:prstGeom prst="rect">
          <a:avLst/>
        </a:prstGeom>
        <a:gradFill rotWithShape="0">
          <a:gsLst>
            <a:gs pos="0">
              <a:schemeClr val="accent1">
                <a:alpha val="70000"/>
                <a:hueOff val="0"/>
                <a:satOff val="0"/>
                <a:lumOff val="0"/>
                <a:alphaOff val="0"/>
                <a:tint val="100000"/>
                <a:shade val="100000"/>
                <a:satMod val="130000"/>
              </a:schemeClr>
            </a:gs>
            <a:gs pos="100000">
              <a:schemeClr val="accent1">
                <a:alpha val="70000"/>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Optical resonator</a:t>
          </a:r>
        </a:p>
      </dsp:txBody>
      <dsp:txXfrm>
        <a:off x="4313373" y="2219132"/>
        <a:ext cx="1782216" cy="8911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EEEEA-C4D5-40D3-A6C3-14304836EB88}">
      <dsp:nvSpPr>
        <dsp:cNvPr id="0" name=""/>
        <dsp:cNvSpPr/>
      </dsp:nvSpPr>
      <dsp:spPr>
        <a:xfrm>
          <a:off x="3636169" y="1873305"/>
          <a:ext cx="2875391" cy="317388"/>
        </a:xfrm>
        <a:custGeom>
          <a:avLst/>
          <a:gdLst/>
          <a:ahLst/>
          <a:cxnLst/>
          <a:rect l="0" t="0" r="0" b="0"/>
          <a:pathLst>
            <a:path>
              <a:moveTo>
                <a:pt x="0" y="0"/>
              </a:moveTo>
              <a:lnTo>
                <a:pt x="0" y="158694"/>
              </a:lnTo>
              <a:lnTo>
                <a:pt x="2875391" y="158694"/>
              </a:lnTo>
              <a:lnTo>
                <a:pt x="2875391" y="317388"/>
              </a:lnTo>
            </a:path>
          </a:pathLst>
        </a:custGeom>
        <a:noFill/>
        <a:ln w="25400" cap="flat" cmpd="sng" algn="ctr">
          <a:solidFill>
            <a:schemeClr val="accent1">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AC9F47F-52A7-4921-991B-AEFDA661232D}">
      <dsp:nvSpPr>
        <dsp:cNvPr id="0" name=""/>
        <dsp:cNvSpPr/>
      </dsp:nvSpPr>
      <dsp:spPr>
        <a:xfrm>
          <a:off x="3636169" y="1873305"/>
          <a:ext cx="1046632" cy="317388"/>
        </a:xfrm>
        <a:custGeom>
          <a:avLst/>
          <a:gdLst/>
          <a:ahLst/>
          <a:cxnLst/>
          <a:rect l="0" t="0" r="0" b="0"/>
          <a:pathLst>
            <a:path>
              <a:moveTo>
                <a:pt x="0" y="0"/>
              </a:moveTo>
              <a:lnTo>
                <a:pt x="0" y="158694"/>
              </a:lnTo>
              <a:lnTo>
                <a:pt x="1046632" y="158694"/>
              </a:lnTo>
              <a:lnTo>
                <a:pt x="1046632" y="317388"/>
              </a:lnTo>
            </a:path>
          </a:pathLst>
        </a:custGeom>
        <a:noFill/>
        <a:ln w="25400" cap="flat" cmpd="sng" algn="ctr">
          <a:solidFill>
            <a:schemeClr val="accent1">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C7D4372-8142-4FEC-B1A9-2CEF9FE75748}">
      <dsp:nvSpPr>
        <dsp:cNvPr id="0" name=""/>
        <dsp:cNvSpPr/>
      </dsp:nvSpPr>
      <dsp:spPr>
        <a:xfrm>
          <a:off x="2854041" y="1873305"/>
          <a:ext cx="782127" cy="317388"/>
        </a:xfrm>
        <a:custGeom>
          <a:avLst/>
          <a:gdLst/>
          <a:ahLst/>
          <a:cxnLst/>
          <a:rect l="0" t="0" r="0" b="0"/>
          <a:pathLst>
            <a:path>
              <a:moveTo>
                <a:pt x="782127" y="0"/>
              </a:moveTo>
              <a:lnTo>
                <a:pt x="782127" y="158694"/>
              </a:lnTo>
              <a:lnTo>
                <a:pt x="0" y="158694"/>
              </a:lnTo>
              <a:lnTo>
                <a:pt x="0" y="317388"/>
              </a:lnTo>
            </a:path>
          </a:pathLst>
        </a:custGeom>
        <a:noFill/>
        <a:ln w="25400" cap="flat" cmpd="sng" algn="ctr">
          <a:solidFill>
            <a:schemeClr val="accent1">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07DDDF2-BA4A-4DFC-9E67-7FB7C880758F}">
      <dsp:nvSpPr>
        <dsp:cNvPr id="0" name=""/>
        <dsp:cNvSpPr/>
      </dsp:nvSpPr>
      <dsp:spPr>
        <a:xfrm>
          <a:off x="893029" y="1873305"/>
          <a:ext cx="2743139" cy="317388"/>
        </a:xfrm>
        <a:custGeom>
          <a:avLst/>
          <a:gdLst/>
          <a:ahLst/>
          <a:cxnLst/>
          <a:rect l="0" t="0" r="0" b="0"/>
          <a:pathLst>
            <a:path>
              <a:moveTo>
                <a:pt x="2743139" y="0"/>
              </a:moveTo>
              <a:lnTo>
                <a:pt x="2743139" y="158694"/>
              </a:lnTo>
              <a:lnTo>
                <a:pt x="0" y="158694"/>
              </a:lnTo>
              <a:lnTo>
                <a:pt x="0" y="317388"/>
              </a:lnTo>
            </a:path>
          </a:pathLst>
        </a:custGeom>
        <a:noFill/>
        <a:ln w="25400" cap="flat" cmpd="sng" algn="ctr">
          <a:solidFill>
            <a:schemeClr val="accent1">
              <a:tint val="9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1C0A11E-EBAE-486A-88D5-68848980D08A}">
      <dsp:nvSpPr>
        <dsp:cNvPr id="0" name=""/>
        <dsp:cNvSpPr/>
      </dsp:nvSpPr>
      <dsp:spPr>
        <a:xfrm>
          <a:off x="2880483" y="1117620"/>
          <a:ext cx="1511371" cy="755685"/>
        </a:xfrm>
        <a:prstGeom prst="rect">
          <a:avLst/>
        </a:prstGeom>
        <a:gradFill rotWithShape="0">
          <a:gsLst>
            <a:gs pos="0">
              <a:schemeClr val="accent1">
                <a:alpha val="80000"/>
                <a:hueOff val="0"/>
                <a:satOff val="0"/>
                <a:lumOff val="0"/>
                <a:alphaOff val="0"/>
                <a:tint val="100000"/>
                <a:shade val="100000"/>
                <a:satMod val="130000"/>
              </a:schemeClr>
            </a:gs>
            <a:gs pos="100000">
              <a:schemeClr val="accent1">
                <a:alpha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mbria" panose="02040503050406030204" pitchFamily="18" charset="0"/>
              <a:ea typeface="Cambria" panose="02040503050406030204" pitchFamily="18" charset="0"/>
            </a:rPr>
            <a:t>Properties</a:t>
          </a:r>
        </a:p>
      </dsp:txBody>
      <dsp:txXfrm>
        <a:off x="2880483" y="1117620"/>
        <a:ext cx="1511371" cy="755685"/>
      </dsp:txXfrm>
    </dsp:sp>
    <dsp:sp modelId="{CD95EA08-BEEB-4D17-AB01-CC9728F67FFC}">
      <dsp:nvSpPr>
        <dsp:cNvPr id="0" name=""/>
        <dsp:cNvSpPr/>
      </dsp:nvSpPr>
      <dsp:spPr>
        <a:xfrm>
          <a:off x="5091" y="2190694"/>
          <a:ext cx="1775876" cy="755685"/>
        </a:xfrm>
        <a:prstGeom prst="rect">
          <a:avLst/>
        </a:prstGeom>
        <a:gradFill rotWithShape="0">
          <a:gsLst>
            <a:gs pos="0">
              <a:schemeClr val="accent1">
                <a:alpha val="70000"/>
                <a:hueOff val="0"/>
                <a:satOff val="0"/>
                <a:lumOff val="0"/>
                <a:alphaOff val="0"/>
                <a:tint val="100000"/>
                <a:shade val="100000"/>
                <a:satMod val="130000"/>
              </a:schemeClr>
            </a:gs>
            <a:gs pos="100000">
              <a:schemeClr val="accent1">
                <a:alpha val="70000"/>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mbria" panose="02040503050406030204" pitchFamily="18" charset="0"/>
              <a:ea typeface="Cambria" panose="02040503050406030204" pitchFamily="18" charset="0"/>
            </a:rPr>
            <a:t>Monochromaticity</a:t>
          </a:r>
        </a:p>
      </dsp:txBody>
      <dsp:txXfrm>
        <a:off x="5091" y="2190694"/>
        <a:ext cx="1775876" cy="755685"/>
      </dsp:txXfrm>
    </dsp:sp>
    <dsp:sp modelId="{75AE4B45-F041-4336-9104-E3F4F7AF2288}">
      <dsp:nvSpPr>
        <dsp:cNvPr id="0" name=""/>
        <dsp:cNvSpPr/>
      </dsp:nvSpPr>
      <dsp:spPr>
        <a:xfrm>
          <a:off x="2098356" y="2190694"/>
          <a:ext cx="1511371" cy="755685"/>
        </a:xfrm>
        <a:prstGeom prst="rect">
          <a:avLst/>
        </a:prstGeom>
        <a:gradFill rotWithShape="0">
          <a:gsLst>
            <a:gs pos="0">
              <a:schemeClr val="accent1">
                <a:alpha val="70000"/>
                <a:hueOff val="0"/>
                <a:satOff val="0"/>
                <a:lumOff val="0"/>
                <a:alphaOff val="0"/>
                <a:tint val="100000"/>
                <a:shade val="100000"/>
                <a:satMod val="130000"/>
              </a:schemeClr>
            </a:gs>
            <a:gs pos="100000">
              <a:schemeClr val="accent1">
                <a:alpha val="70000"/>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mbria" panose="02040503050406030204" pitchFamily="18" charset="0"/>
              <a:ea typeface="Cambria" panose="02040503050406030204" pitchFamily="18" charset="0"/>
            </a:rPr>
            <a:t>Coherence</a:t>
          </a:r>
        </a:p>
      </dsp:txBody>
      <dsp:txXfrm>
        <a:off x="2098356" y="2190694"/>
        <a:ext cx="1511371" cy="755685"/>
      </dsp:txXfrm>
    </dsp:sp>
    <dsp:sp modelId="{DDF5ED63-43E6-43DE-9F64-3577100C091A}">
      <dsp:nvSpPr>
        <dsp:cNvPr id="0" name=""/>
        <dsp:cNvSpPr/>
      </dsp:nvSpPr>
      <dsp:spPr>
        <a:xfrm>
          <a:off x="3927115" y="2190694"/>
          <a:ext cx="1511371" cy="755685"/>
        </a:xfrm>
        <a:prstGeom prst="rect">
          <a:avLst/>
        </a:prstGeom>
        <a:gradFill rotWithShape="0">
          <a:gsLst>
            <a:gs pos="0">
              <a:schemeClr val="accent1">
                <a:alpha val="70000"/>
                <a:hueOff val="0"/>
                <a:satOff val="0"/>
                <a:lumOff val="0"/>
                <a:alphaOff val="0"/>
                <a:tint val="100000"/>
                <a:shade val="100000"/>
                <a:satMod val="130000"/>
              </a:schemeClr>
            </a:gs>
            <a:gs pos="100000">
              <a:schemeClr val="accent1">
                <a:alpha val="70000"/>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mbria" panose="02040503050406030204" pitchFamily="18" charset="0"/>
              <a:ea typeface="Cambria" panose="02040503050406030204" pitchFamily="18" charset="0"/>
            </a:rPr>
            <a:t>Directionality</a:t>
          </a:r>
        </a:p>
      </dsp:txBody>
      <dsp:txXfrm>
        <a:off x="3927115" y="2190694"/>
        <a:ext cx="1511371" cy="755685"/>
      </dsp:txXfrm>
    </dsp:sp>
    <dsp:sp modelId="{C51C64D1-E491-43DA-90FF-A0532E49D25B}">
      <dsp:nvSpPr>
        <dsp:cNvPr id="0" name=""/>
        <dsp:cNvSpPr/>
      </dsp:nvSpPr>
      <dsp:spPr>
        <a:xfrm>
          <a:off x="5755875" y="2190694"/>
          <a:ext cx="1511371" cy="755685"/>
        </a:xfrm>
        <a:prstGeom prst="rect">
          <a:avLst/>
        </a:prstGeom>
        <a:gradFill rotWithShape="0">
          <a:gsLst>
            <a:gs pos="0">
              <a:schemeClr val="accent1">
                <a:alpha val="70000"/>
                <a:hueOff val="0"/>
                <a:satOff val="0"/>
                <a:lumOff val="0"/>
                <a:alphaOff val="0"/>
                <a:tint val="100000"/>
                <a:shade val="100000"/>
                <a:satMod val="130000"/>
              </a:schemeClr>
            </a:gs>
            <a:gs pos="100000">
              <a:schemeClr val="accent1">
                <a:alpha val="70000"/>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mbria" panose="02040503050406030204" pitchFamily="18" charset="0"/>
              <a:ea typeface="Cambria" panose="02040503050406030204" pitchFamily="18" charset="0"/>
            </a:rPr>
            <a:t>Brightness</a:t>
          </a:r>
        </a:p>
      </dsp:txBody>
      <dsp:txXfrm>
        <a:off x="5755875" y="2190694"/>
        <a:ext cx="1511371" cy="7556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2F48C6-52C8-4246-A8C9-91BF49A9F296}">
      <dsp:nvSpPr>
        <dsp:cNvPr id="0" name=""/>
        <dsp:cNvSpPr/>
      </dsp:nvSpPr>
      <dsp:spPr>
        <a:xfrm>
          <a:off x="3785594" y="1860476"/>
          <a:ext cx="2964900" cy="343046"/>
        </a:xfrm>
        <a:custGeom>
          <a:avLst/>
          <a:gdLst/>
          <a:ahLst/>
          <a:cxnLst/>
          <a:rect l="0" t="0" r="0" b="0"/>
          <a:pathLst>
            <a:path>
              <a:moveTo>
                <a:pt x="0" y="0"/>
              </a:moveTo>
              <a:lnTo>
                <a:pt x="0" y="171523"/>
              </a:lnTo>
              <a:lnTo>
                <a:pt x="2964900" y="171523"/>
              </a:lnTo>
              <a:lnTo>
                <a:pt x="2964900" y="34304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46B547F-C645-488B-B4B5-81CB135E5857}">
      <dsp:nvSpPr>
        <dsp:cNvPr id="0" name=""/>
        <dsp:cNvSpPr/>
      </dsp:nvSpPr>
      <dsp:spPr>
        <a:xfrm>
          <a:off x="3785594" y="1860476"/>
          <a:ext cx="988300" cy="343046"/>
        </a:xfrm>
        <a:custGeom>
          <a:avLst/>
          <a:gdLst/>
          <a:ahLst/>
          <a:cxnLst/>
          <a:rect l="0" t="0" r="0" b="0"/>
          <a:pathLst>
            <a:path>
              <a:moveTo>
                <a:pt x="0" y="0"/>
              </a:moveTo>
              <a:lnTo>
                <a:pt x="0" y="171523"/>
              </a:lnTo>
              <a:lnTo>
                <a:pt x="988300" y="171523"/>
              </a:lnTo>
              <a:lnTo>
                <a:pt x="988300" y="34304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FD0C031-E651-42DD-88AB-D91525501160}">
      <dsp:nvSpPr>
        <dsp:cNvPr id="0" name=""/>
        <dsp:cNvSpPr/>
      </dsp:nvSpPr>
      <dsp:spPr>
        <a:xfrm>
          <a:off x="2797293" y="1860476"/>
          <a:ext cx="988300" cy="343046"/>
        </a:xfrm>
        <a:custGeom>
          <a:avLst/>
          <a:gdLst/>
          <a:ahLst/>
          <a:cxnLst/>
          <a:rect l="0" t="0" r="0" b="0"/>
          <a:pathLst>
            <a:path>
              <a:moveTo>
                <a:pt x="988300" y="0"/>
              </a:moveTo>
              <a:lnTo>
                <a:pt x="988300" y="171523"/>
              </a:lnTo>
              <a:lnTo>
                <a:pt x="0" y="171523"/>
              </a:lnTo>
              <a:lnTo>
                <a:pt x="0" y="34304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49C9825-B5BD-4F4A-B46B-EB05A4DA36CE}">
      <dsp:nvSpPr>
        <dsp:cNvPr id="0" name=""/>
        <dsp:cNvSpPr/>
      </dsp:nvSpPr>
      <dsp:spPr>
        <a:xfrm>
          <a:off x="820693" y="1860476"/>
          <a:ext cx="2964900" cy="343046"/>
        </a:xfrm>
        <a:custGeom>
          <a:avLst/>
          <a:gdLst/>
          <a:ahLst/>
          <a:cxnLst/>
          <a:rect l="0" t="0" r="0" b="0"/>
          <a:pathLst>
            <a:path>
              <a:moveTo>
                <a:pt x="2964900" y="0"/>
              </a:moveTo>
              <a:lnTo>
                <a:pt x="2964900" y="171523"/>
              </a:lnTo>
              <a:lnTo>
                <a:pt x="0" y="171523"/>
              </a:lnTo>
              <a:lnTo>
                <a:pt x="0" y="34304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5BA58B1-CFFF-4D86-9663-72DCEA166694}">
      <dsp:nvSpPr>
        <dsp:cNvPr id="0" name=""/>
        <dsp:cNvSpPr/>
      </dsp:nvSpPr>
      <dsp:spPr>
        <a:xfrm>
          <a:off x="2968816" y="1043699"/>
          <a:ext cx="1633554" cy="81677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mbria" panose="02040503050406030204" pitchFamily="18" charset="0"/>
              <a:ea typeface="Cambria" panose="02040503050406030204" pitchFamily="18" charset="0"/>
            </a:rPr>
            <a:t>Interaction</a:t>
          </a:r>
        </a:p>
      </dsp:txBody>
      <dsp:txXfrm>
        <a:off x="2968816" y="1043699"/>
        <a:ext cx="1633554" cy="816777"/>
      </dsp:txXfrm>
    </dsp:sp>
    <dsp:sp modelId="{71550F4D-C085-4363-9B61-D5C7F369986F}">
      <dsp:nvSpPr>
        <dsp:cNvPr id="0" name=""/>
        <dsp:cNvSpPr/>
      </dsp:nvSpPr>
      <dsp:spPr>
        <a:xfrm>
          <a:off x="3916" y="2203523"/>
          <a:ext cx="1633554" cy="81677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mbria" panose="02040503050406030204" pitchFamily="18" charset="0"/>
              <a:ea typeface="Cambria" panose="02040503050406030204" pitchFamily="18" charset="0"/>
            </a:rPr>
            <a:t>Photochemical</a:t>
          </a:r>
        </a:p>
      </dsp:txBody>
      <dsp:txXfrm>
        <a:off x="3916" y="2203523"/>
        <a:ext cx="1633554" cy="816777"/>
      </dsp:txXfrm>
    </dsp:sp>
    <dsp:sp modelId="{7B9B2B6A-32FE-410D-80A1-BA69E7B05AD1}">
      <dsp:nvSpPr>
        <dsp:cNvPr id="0" name=""/>
        <dsp:cNvSpPr/>
      </dsp:nvSpPr>
      <dsp:spPr>
        <a:xfrm>
          <a:off x="1980516" y="2203523"/>
          <a:ext cx="1633554" cy="81677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mbria" panose="02040503050406030204" pitchFamily="18" charset="0"/>
              <a:ea typeface="Cambria" panose="02040503050406030204" pitchFamily="18" charset="0"/>
            </a:rPr>
            <a:t>Photothermal</a:t>
          </a:r>
        </a:p>
      </dsp:txBody>
      <dsp:txXfrm>
        <a:off x="1980516" y="2203523"/>
        <a:ext cx="1633554" cy="816777"/>
      </dsp:txXfrm>
    </dsp:sp>
    <dsp:sp modelId="{1267F8B3-965C-4BB0-AE67-2A9C3F7E3DB1}">
      <dsp:nvSpPr>
        <dsp:cNvPr id="0" name=""/>
        <dsp:cNvSpPr/>
      </dsp:nvSpPr>
      <dsp:spPr>
        <a:xfrm>
          <a:off x="3957117" y="2203523"/>
          <a:ext cx="1633554" cy="81677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mbria" panose="02040503050406030204" pitchFamily="18" charset="0"/>
              <a:ea typeface="Cambria" panose="02040503050406030204" pitchFamily="18" charset="0"/>
            </a:rPr>
            <a:t>Photoablation</a:t>
          </a:r>
        </a:p>
      </dsp:txBody>
      <dsp:txXfrm>
        <a:off x="3957117" y="2203523"/>
        <a:ext cx="1633554" cy="816777"/>
      </dsp:txXfrm>
    </dsp:sp>
    <dsp:sp modelId="{B1F5B034-06D2-44F8-B94B-E0678931D194}">
      <dsp:nvSpPr>
        <dsp:cNvPr id="0" name=""/>
        <dsp:cNvSpPr/>
      </dsp:nvSpPr>
      <dsp:spPr>
        <a:xfrm>
          <a:off x="5933717" y="2203523"/>
          <a:ext cx="1633554" cy="81677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Cambria" panose="02040503050406030204" pitchFamily="18" charset="0"/>
              <a:ea typeface="Cambria" panose="02040503050406030204" pitchFamily="18" charset="0"/>
            </a:rPr>
            <a:t>Photodisruption</a:t>
          </a:r>
          <a:endParaRPr lang="en-US" sz="1400" kern="1200" dirty="0">
            <a:latin typeface="Cambria" panose="02040503050406030204" pitchFamily="18" charset="0"/>
            <a:ea typeface="Cambria" panose="02040503050406030204" pitchFamily="18" charset="0"/>
          </a:endParaRPr>
        </a:p>
      </dsp:txBody>
      <dsp:txXfrm>
        <a:off x="5933717" y="2203523"/>
        <a:ext cx="1633554" cy="81677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CA568FD-BDD3-F20B-EB00-BEC78FADF78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282F88A-0533-633F-85BB-D9364065EDC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4DB922-ACC6-45E3-B59B-990889B93AEF}" type="datetimeFigureOut">
              <a:rPr lang="en-US" smtClean="0"/>
              <a:t>1/3/2024</a:t>
            </a:fld>
            <a:endParaRPr lang="en-US"/>
          </a:p>
        </p:txBody>
      </p:sp>
      <p:sp>
        <p:nvSpPr>
          <p:cNvPr id="4" name="Footer Placeholder 3">
            <a:extLst>
              <a:ext uri="{FF2B5EF4-FFF2-40B4-BE49-F238E27FC236}">
                <a16:creationId xmlns:a16="http://schemas.microsoft.com/office/drawing/2014/main" id="{0E2B3951-D750-3E3E-5885-06616D7956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Lasers in Periodontics</a:t>
            </a:r>
          </a:p>
        </p:txBody>
      </p:sp>
      <p:sp>
        <p:nvSpPr>
          <p:cNvPr id="5" name="Slide Number Placeholder 4">
            <a:extLst>
              <a:ext uri="{FF2B5EF4-FFF2-40B4-BE49-F238E27FC236}">
                <a16:creationId xmlns:a16="http://schemas.microsoft.com/office/drawing/2014/main" id="{DA4C6D95-6633-D020-064E-F2FBA01F507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52425-3D61-45C4-A65A-1BD7BD9DB1CE}" type="slidenum">
              <a:rPr lang="en-US" smtClean="0"/>
              <a:t>‹#›</a:t>
            </a:fld>
            <a:endParaRPr lang="en-US"/>
          </a:p>
        </p:txBody>
      </p:sp>
    </p:spTree>
    <p:extLst>
      <p:ext uri="{BB962C8B-B14F-4D97-AF65-F5344CB8AC3E}">
        <p14:creationId xmlns:p14="http://schemas.microsoft.com/office/powerpoint/2010/main" val="410051653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66f197451c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66f197451c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66f197451c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66f197451c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66f197451c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66f197451c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Population inversion can be achieved by optical pumping at a suitable wavelength</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66f197451c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66f197451c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66f197451c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66f197451c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66f197451c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166f197451c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66f197451c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166f197451c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66f197451c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66f197451c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66f197451c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66f197451c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66f197451c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66f197451c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66f197451c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166f197451c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66f197451c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66f197451c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66f197451c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166f197451c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66f197451c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66f197451c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66f197451c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66f197451c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6230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3801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9144904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328806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en.wikipedia.org/wiki/Thermodynamic_system" TargetMode="External"/><Relationship Id="rId7" Type="http://schemas.openxmlformats.org/officeDocument/2006/relationships/hyperlink" Target="https://en.wikipedia.org/wiki/Energy_state"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en.wikipedia.org/wiki/Excited_state" TargetMode="External"/><Relationship Id="rId5" Type="http://schemas.openxmlformats.org/officeDocument/2006/relationships/hyperlink" Target="https://en.wikipedia.org/wiki/Molecule" TargetMode="External"/><Relationship Id="rId4" Type="http://schemas.openxmlformats.org/officeDocument/2006/relationships/hyperlink" Target="https://en.wikipedia.org/wiki/Atom"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154169" y="1194552"/>
            <a:ext cx="7136700" cy="1022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dirty="0"/>
              <a:t>LASERS IN PERIODONTICS</a:t>
            </a:r>
            <a:endParaRPr dirty="0"/>
          </a:p>
        </p:txBody>
      </p:sp>
      <p:sp>
        <p:nvSpPr>
          <p:cNvPr id="67" name="Google Shape;67;p13"/>
          <p:cNvSpPr txBox="1">
            <a:spLocks noGrp="1"/>
          </p:cNvSpPr>
          <p:nvPr>
            <p:ph type="subTitle" idx="1"/>
          </p:nvPr>
        </p:nvSpPr>
        <p:spPr>
          <a:xfrm>
            <a:off x="1526751" y="2463649"/>
            <a:ext cx="6215100" cy="9258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852"/>
              <a:buNone/>
            </a:pPr>
            <a:r>
              <a:rPr lang="en-US" sz="1400" dirty="0"/>
              <a:t>Dr Bela Dave (MDS)</a:t>
            </a:r>
          </a:p>
          <a:p>
            <a:pPr marL="0" lvl="0" indent="0" algn="ctr" rtl="0">
              <a:lnSpc>
                <a:spcPct val="150000"/>
              </a:lnSpc>
              <a:spcBef>
                <a:spcPts val="0"/>
              </a:spcBef>
              <a:spcAft>
                <a:spcPts val="0"/>
              </a:spcAft>
              <a:buSzPts val="852"/>
              <a:buNone/>
            </a:pPr>
            <a:r>
              <a:rPr lang="en-US" sz="1400" dirty="0"/>
              <a:t>Professor and Head</a:t>
            </a:r>
          </a:p>
          <a:p>
            <a:pPr marL="0" lvl="0" indent="0" algn="ctr" rtl="0">
              <a:lnSpc>
                <a:spcPct val="150000"/>
              </a:lnSpc>
              <a:spcBef>
                <a:spcPts val="0"/>
              </a:spcBef>
              <a:spcAft>
                <a:spcPts val="0"/>
              </a:spcAft>
              <a:buSzPts val="852"/>
              <a:buNone/>
            </a:pPr>
            <a:r>
              <a:rPr lang="en-US" sz="1400" dirty="0"/>
              <a:t>Department of Periodontology</a:t>
            </a:r>
          </a:p>
          <a:p>
            <a:pPr marL="0" lvl="0" indent="0" algn="ctr" rtl="0">
              <a:lnSpc>
                <a:spcPct val="150000"/>
              </a:lnSpc>
              <a:spcBef>
                <a:spcPts val="0"/>
              </a:spcBef>
              <a:spcAft>
                <a:spcPts val="0"/>
              </a:spcAft>
              <a:buSzPts val="852"/>
              <a:buNone/>
            </a:pPr>
            <a:r>
              <a:rPr lang="en-US" sz="1400" dirty="0"/>
              <a:t>AMC Dental College and Hospital, Ahmedabad</a:t>
            </a:r>
            <a:endParaRPr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Introduction</a:t>
            </a:r>
            <a:endParaRPr/>
          </a:p>
        </p:txBody>
      </p:sp>
      <p:sp>
        <p:nvSpPr>
          <p:cNvPr id="79" name="Google Shape;79;p1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600" dirty="0">
                <a:latin typeface="Montserrat"/>
                <a:ea typeface="Montserrat"/>
                <a:cs typeface="Montserrat"/>
                <a:sym typeface="Montserrat"/>
              </a:rPr>
              <a:t>A </a:t>
            </a:r>
            <a:r>
              <a:rPr lang="en-GB" sz="1600" b="1" dirty="0">
                <a:latin typeface="Montserrat"/>
                <a:ea typeface="Montserrat"/>
                <a:cs typeface="Montserrat"/>
                <a:sym typeface="Montserrat"/>
              </a:rPr>
              <a:t>laser</a:t>
            </a:r>
            <a:r>
              <a:rPr lang="en-GB" sz="1600" dirty="0">
                <a:latin typeface="Montserrat"/>
                <a:ea typeface="Montserrat"/>
                <a:cs typeface="Montserrat"/>
                <a:sym typeface="Montserrat"/>
              </a:rPr>
              <a:t> is a device that emits light (electromagnetic radiation) through a process of optical amplification based on the stimulated emission of photons.</a:t>
            </a:r>
            <a:endParaRPr sz="1600" dirty="0">
              <a:latin typeface="Montserrat"/>
              <a:ea typeface="Montserrat"/>
              <a:cs typeface="Montserrat"/>
              <a:sym typeface="Montserrat"/>
            </a:endParaRPr>
          </a:p>
          <a:p>
            <a:pPr marL="0" lvl="0" indent="0" algn="l" rtl="0">
              <a:spcBef>
                <a:spcPts val="1200"/>
              </a:spcBef>
              <a:spcAft>
                <a:spcPts val="0"/>
              </a:spcAft>
              <a:buNone/>
            </a:pPr>
            <a:r>
              <a:rPr lang="en-GB" sz="1600" b="1" dirty="0">
                <a:latin typeface="Montserrat"/>
                <a:ea typeface="Montserrat"/>
                <a:cs typeface="Montserrat"/>
                <a:sym typeface="Montserrat"/>
              </a:rPr>
              <a:t>• L – Light</a:t>
            </a:r>
            <a:endParaRPr sz="1600" b="1" dirty="0">
              <a:latin typeface="Montserrat"/>
              <a:ea typeface="Montserrat"/>
              <a:cs typeface="Montserrat"/>
              <a:sym typeface="Montserrat"/>
            </a:endParaRPr>
          </a:p>
          <a:p>
            <a:pPr marL="0" lvl="0" indent="0" algn="l" rtl="0">
              <a:spcBef>
                <a:spcPts val="1200"/>
              </a:spcBef>
              <a:spcAft>
                <a:spcPts val="0"/>
              </a:spcAft>
              <a:buNone/>
            </a:pPr>
            <a:r>
              <a:rPr lang="en-GB" sz="1600" b="1" dirty="0">
                <a:latin typeface="Montserrat"/>
                <a:ea typeface="Montserrat"/>
                <a:cs typeface="Montserrat"/>
                <a:sym typeface="Montserrat"/>
              </a:rPr>
              <a:t>• A – Amplification by</a:t>
            </a:r>
            <a:endParaRPr sz="1600" b="1" dirty="0">
              <a:latin typeface="Montserrat"/>
              <a:ea typeface="Montserrat"/>
              <a:cs typeface="Montserrat"/>
              <a:sym typeface="Montserrat"/>
            </a:endParaRPr>
          </a:p>
          <a:p>
            <a:pPr marL="0" lvl="0" indent="0" algn="l" rtl="0">
              <a:spcBef>
                <a:spcPts val="1200"/>
              </a:spcBef>
              <a:spcAft>
                <a:spcPts val="0"/>
              </a:spcAft>
              <a:buNone/>
            </a:pPr>
            <a:r>
              <a:rPr lang="en-GB" sz="1600" b="1" dirty="0">
                <a:latin typeface="Montserrat"/>
                <a:ea typeface="Montserrat"/>
                <a:cs typeface="Montserrat"/>
                <a:sym typeface="Montserrat"/>
              </a:rPr>
              <a:t>• S – Stimulated</a:t>
            </a:r>
            <a:endParaRPr sz="1600" b="1" dirty="0">
              <a:latin typeface="Montserrat"/>
              <a:ea typeface="Montserrat"/>
              <a:cs typeface="Montserrat"/>
              <a:sym typeface="Montserrat"/>
            </a:endParaRPr>
          </a:p>
          <a:p>
            <a:pPr marL="0" lvl="0" indent="0" algn="l" rtl="0">
              <a:spcBef>
                <a:spcPts val="1200"/>
              </a:spcBef>
              <a:spcAft>
                <a:spcPts val="0"/>
              </a:spcAft>
              <a:buNone/>
            </a:pPr>
            <a:r>
              <a:rPr lang="en-GB" sz="1600" b="1" dirty="0">
                <a:latin typeface="Montserrat"/>
                <a:ea typeface="Montserrat"/>
                <a:cs typeface="Montserrat"/>
                <a:sym typeface="Montserrat"/>
              </a:rPr>
              <a:t>• E – Emission of</a:t>
            </a:r>
            <a:endParaRPr sz="1600" b="1" dirty="0">
              <a:latin typeface="Montserrat"/>
              <a:ea typeface="Montserrat"/>
              <a:cs typeface="Montserrat"/>
              <a:sym typeface="Montserrat"/>
            </a:endParaRPr>
          </a:p>
          <a:p>
            <a:pPr marL="0" lvl="0" indent="0" algn="l" rtl="0">
              <a:spcBef>
                <a:spcPts val="1200"/>
              </a:spcBef>
              <a:spcAft>
                <a:spcPts val="0"/>
              </a:spcAft>
              <a:buNone/>
            </a:pPr>
            <a:r>
              <a:rPr lang="en-GB" sz="1600" b="1" dirty="0">
                <a:latin typeface="Montserrat"/>
                <a:ea typeface="Montserrat"/>
                <a:cs typeface="Montserrat"/>
                <a:sym typeface="Montserrat"/>
              </a:rPr>
              <a:t>• R – Radiation</a:t>
            </a:r>
            <a:endParaRPr sz="1600" b="1" dirty="0">
              <a:latin typeface="Montserrat"/>
              <a:ea typeface="Montserrat"/>
              <a:cs typeface="Montserrat"/>
              <a:sym typeface="Montserrat"/>
            </a:endParaRPr>
          </a:p>
          <a:p>
            <a:pPr marL="0" lvl="0" indent="0" algn="l" rtl="0">
              <a:spcBef>
                <a:spcPts val="1200"/>
              </a:spcBef>
              <a:spcAft>
                <a:spcPts val="1200"/>
              </a:spcAft>
              <a:buNone/>
            </a:pPr>
            <a:endParaRPr b="1" dirty="0"/>
          </a:p>
        </p:txBody>
      </p:sp>
      <p:pic>
        <p:nvPicPr>
          <p:cNvPr id="80" name="Google Shape;80;p15"/>
          <p:cNvPicPr preferRelativeResize="0"/>
          <p:nvPr/>
        </p:nvPicPr>
        <p:blipFill>
          <a:blip r:embed="rId3">
            <a:alphaModFix/>
          </a:blip>
          <a:stretch>
            <a:fillRect/>
          </a:stretch>
        </p:blipFill>
        <p:spPr>
          <a:xfrm>
            <a:off x="3018025" y="2755100"/>
            <a:ext cx="5814275" cy="2096825"/>
          </a:xfrm>
          <a:prstGeom prst="rect">
            <a:avLst/>
          </a:prstGeom>
          <a:noFill/>
          <a:ln>
            <a:noFill/>
          </a:ln>
        </p:spPr>
      </p:pic>
      <p:sp>
        <p:nvSpPr>
          <p:cNvPr id="2" name="Slide Number Placeholder 1">
            <a:extLst>
              <a:ext uri="{FF2B5EF4-FFF2-40B4-BE49-F238E27FC236}">
                <a16:creationId xmlns:a16="http://schemas.microsoft.com/office/drawing/2014/main" id="{25293302-439E-2DB0-8E22-17D8E2A6010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a:t>
            </a:fld>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Light</a:t>
            </a:r>
            <a:endParaRPr/>
          </a:p>
        </p:txBody>
      </p:sp>
      <p:sp>
        <p:nvSpPr>
          <p:cNvPr id="86" name="Google Shape;86;p1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GB"/>
              <a:t>• Light is a form of electromagnetic energy that behaves as both particle and wave.</a:t>
            </a:r>
            <a:endParaRPr/>
          </a:p>
          <a:p>
            <a:pPr marL="0" lvl="0" indent="0" algn="l" rtl="0">
              <a:spcBef>
                <a:spcPts val="1200"/>
              </a:spcBef>
              <a:spcAft>
                <a:spcPts val="0"/>
              </a:spcAft>
              <a:buNone/>
            </a:pPr>
            <a:r>
              <a:rPr lang="en-GB"/>
              <a:t>• Basic unit or quanta of light is called Photon.</a:t>
            </a:r>
            <a:endParaRPr/>
          </a:p>
          <a:p>
            <a:pPr marL="0" lvl="0" indent="0" algn="l" rtl="0">
              <a:spcBef>
                <a:spcPts val="1200"/>
              </a:spcBef>
              <a:spcAft>
                <a:spcPts val="0"/>
              </a:spcAft>
              <a:buNone/>
            </a:pPr>
            <a:r>
              <a:rPr lang="en-GB"/>
              <a:t>• Important terms</a:t>
            </a:r>
            <a:endParaRPr/>
          </a:p>
          <a:p>
            <a:pPr marL="0" lvl="0" indent="0" algn="l" rtl="0">
              <a:spcBef>
                <a:spcPts val="1200"/>
              </a:spcBef>
              <a:spcAft>
                <a:spcPts val="0"/>
              </a:spcAft>
              <a:buNone/>
            </a:pPr>
            <a:r>
              <a:rPr lang="en-GB"/>
              <a:t>– </a:t>
            </a:r>
            <a:r>
              <a:rPr lang="en-GB" b="1"/>
              <a:t>Velocity</a:t>
            </a:r>
            <a:r>
              <a:rPr lang="en-GB"/>
              <a:t> - speed of light</a:t>
            </a:r>
            <a:endParaRPr/>
          </a:p>
          <a:p>
            <a:pPr marL="0" lvl="0" indent="0" algn="l" rtl="0">
              <a:spcBef>
                <a:spcPts val="1200"/>
              </a:spcBef>
              <a:spcAft>
                <a:spcPts val="0"/>
              </a:spcAft>
              <a:buNone/>
            </a:pPr>
            <a:r>
              <a:rPr lang="en-GB"/>
              <a:t>– </a:t>
            </a:r>
            <a:r>
              <a:rPr lang="en-GB" b="1"/>
              <a:t>Amplitude</a:t>
            </a:r>
            <a:r>
              <a:rPr lang="en-GB"/>
              <a:t> – height of wave of oscillation</a:t>
            </a:r>
            <a:endParaRPr/>
          </a:p>
          <a:p>
            <a:pPr marL="0" lvl="0" indent="0" algn="l" rtl="0">
              <a:spcBef>
                <a:spcPts val="1200"/>
              </a:spcBef>
              <a:spcAft>
                <a:spcPts val="0"/>
              </a:spcAft>
              <a:buNone/>
            </a:pPr>
            <a:r>
              <a:rPr lang="en-GB"/>
              <a:t>– </a:t>
            </a:r>
            <a:r>
              <a:rPr lang="en-GB" b="1"/>
              <a:t>Wavelength</a:t>
            </a:r>
            <a:r>
              <a:rPr lang="en-GB"/>
              <a:t> – distance a photon travels when the electric field completes one complete oscillation</a:t>
            </a:r>
            <a:endParaRPr/>
          </a:p>
          <a:p>
            <a:pPr marL="0" lvl="0" indent="0" algn="l" rtl="0">
              <a:spcBef>
                <a:spcPts val="1200"/>
              </a:spcBef>
              <a:spcAft>
                <a:spcPts val="0"/>
              </a:spcAft>
              <a:buNone/>
            </a:pPr>
            <a:r>
              <a:rPr lang="en-GB"/>
              <a:t>– </a:t>
            </a:r>
            <a:r>
              <a:rPr lang="en-GB" b="1"/>
              <a:t>Frequency</a:t>
            </a:r>
            <a:r>
              <a:rPr lang="en-GB"/>
              <a:t> – Frequency is the number of complete oscillations of the wave per second.</a:t>
            </a:r>
            <a:endParaRPr/>
          </a:p>
          <a:p>
            <a:pPr marL="0" lvl="0" indent="0" algn="l" rtl="0">
              <a:spcBef>
                <a:spcPts val="1200"/>
              </a:spcBef>
              <a:spcAft>
                <a:spcPts val="1200"/>
              </a:spcAft>
              <a:buNone/>
            </a:pPr>
            <a:endParaRPr/>
          </a:p>
        </p:txBody>
      </p:sp>
      <p:pic>
        <p:nvPicPr>
          <p:cNvPr id="87" name="Google Shape;87;p16"/>
          <p:cNvPicPr preferRelativeResize="0"/>
          <p:nvPr/>
        </p:nvPicPr>
        <p:blipFill rotWithShape="1">
          <a:blip r:embed="rId3">
            <a:alphaModFix/>
          </a:blip>
          <a:srcRect l="6672" t="16188" r="10229" b="8059"/>
          <a:stretch/>
        </p:blipFill>
        <p:spPr>
          <a:xfrm>
            <a:off x="1496500" y="811500"/>
            <a:ext cx="6233625" cy="3788375"/>
          </a:xfrm>
          <a:prstGeom prst="rect">
            <a:avLst/>
          </a:prstGeom>
          <a:noFill/>
          <a:ln>
            <a:noFill/>
          </a:ln>
        </p:spPr>
      </p:pic>
      <p:sp>
        <p:nvSpPr>
          <p:cNvPr id="2" name="Slide Number Placeholder 1">
            <a:extLst>
              <a:ext uri="{FF2B5EF4-FFF2-40B4-BE49-F238E27FC236}">
                <a16:creationId xmlns:a16="http://schemas.microsoft.com/office/drawing/2014/main" id="{9781354B-90F9-2FA3-36C7-6F60BFA1E3D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Amplification</a:t>
            </a:r>
            <a:endParaRPr/>
          </a:p>
        </p:txBody>
      </p:sp>
      <p:sp>
        <p:nvSpPr>
          <p:cNvPr id="93" name="Google Shape;93;p1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500" dirty="0"/>
              <a:t>It means that a very bright intense beam of light can be created.</a:t>
            </a:r>
            <a:endParaRPr sz="1500" dirty="0"/>
          </a:p>
          <a:p>
            <a:pPr marL="0" lvl="0" indent="0" algn="l" rtl="0">
              <a:spcBef>
                <a:spcPts val="1200"/>
              </a:spcBef>
              <a:spcAft>
                <a:spcPts val="0"/>
              </a:spcAft>
              <a:buNone/>
            </a:pPr>
            <a:r>
              <a:rPr lang="en-GB" sz="1500" dirty="0"/>
              <a:t>The laser may be activated by a few photons, but then many, more are generated.</a:t>
            </a:r>
            <a:endParaRPr sz="1500" dirty="0"/>
          </a:p>
          <a:p>
            <a:pPr marL="0" lvl="0" indent="0" algn="l" rtl="0">
              <a:spcBef>
                <a:spcPts val="1200"/>
              </a:spcBef>
              <a:spcAft>
                <a:spcPts val="1200"/>
              </a:spcAft>
              <a:buNone/>
            </a:pPr>
            <a:r>
              <a:rPr lang="en-GB" sz="1550" b="1" dirty="0">
                <a:highlight>
                  <a:srgbClr val="FFFFFF"/>
                </a:highlight>
              </a:rPr>
              <a:t>Population inversion</a:t>
            </a:r>
            <a:r>
              <a:rPr lang="en-GB" sz="1550" dirty="0">
                <a:highlight>
                  <a:srgbClr val="FFFFFF"/>
                </a:highlight>
              </a:rPr>
              <a:t> occurs while a </a:t>
            </a:r>
            <a:r>
              <a:rPr lang="en-GB" sz="1550" dirty="0">
                <a:solidFill>
                  <a:srgbClr val="695D46"/>
                </a:solidFill>
                <a:highlight>
                  <a:srgbClr val="FFFFFF"/>
                </a:highlight>
                <a:uFill>
                  <a:noFill/>
                </a:uFill>
                <a:hlinkClick r:id="rId3">
                  <a:extLst>
                    <a:ext uri="{A12FA001-AC4F-418D-AE19-62706E023703}">
                      <ahyp:hlinkClr xmlns:ahyp="http://schemas.microsoft.com/office/drawing/2018/hyperlinkcolor" val="tx"/>
                    </a:ext>
                  </a:extLst>
                </a:hlinkClick>
              </a:rPr>
              <a:t>system</a:t>
            </a:r>
            <a:r>
              <a:rPr lang="en-GB" sz="1550" dirty="0">
                <a:solidFill>
                  <a:srgbClr val="695D46"/>
                </a:solidFill>
                <a:highlight>
                  <a:srgbClr val="FFFFFF"/>
                </a:highlight>
              </a:rPr>
              <a:t> (such as a group of </a:t>
            </a:r>
            <a:r>
              <a:rPr lang="en-GB" sz="1550" dirty="0">
                <a:solidFill>
                  <a:srgbClr val="695D46"/>
                </a:solidFill>
                <a:highlight>
                  <a:srgbClr val="FFFFFF"/>
                </a:highlight>
                <a:uFill>
                  <a:noFill/>
                </a:uFill>
                <a:hlinkClick r:id="rId4">
                  <a:extLst>
                    <a:ext uri="{A12FA001-AC4F-418D-AE19-62706E023703}">
                      <ahyp:hlinkClr xmlns:ahyp="http://schemas.microsoft.com/office/drawing/2018/hyperlinkcolor" val="tx"/>
                    </a:ext>
                  </a:extLst>
                </a:hlinkClick>
              </a:rPr>
              <a:t>atoms</a:t>
            </a:r>
            <a:r>
              <a:rPr lang="en-GB" sz="1550" dirty="0">
                <a:solidFill>
                  <a:srgbClr val="695D46"/>
                </a:solidFill>
                <a:highlight>
                  <a:srgbClr val="FFFFFF"/>
                </a:highlight>
              </a:rPr>
              <a:t> or </a:t>
            </a:r>
            <a:r>
              <a:rPr lang="en-GB" sz="1550" dirty="0">
                <a:solidFill>
                  <a:srgbClr val="695D46"/>
                </a:solidFill>
                <a:highlight>
                  <a:srgbClr val="FFFFFF"/>
                </a:highlight>
                <a:uFill>
                  <a:noFill/>
                </a:uFill>
                <a:hlinkClick r:id="rId5">
                  <a:extLst>
                    <a:ext uri="{A12FA001-AC4F-418D-AE19-62706E023703}">
                      <ahyp:hlinkClr xmlns:ahyp="http://schemas.microsoft.com/office/drawing/2018/hyperlinkcolor" val="tx"/>
                    </a:ext>
                  </a:extLst>
                </a:hlinkClick>
              </a:rPr>
              <a:t>molecules</a:t>
            </a:r>
            <a:r>
              <a:rPr lang="en-GB" sz="1550" dirty="0">
                <a:solidFill>
                  <a:srgbClr val="695D46"/>
                </a:solidFill>
                <a:highlight>
                  <a:srgbClr val="FFFFFF"/>
                </a:highlight>
              </a:rPr>
              <a:t>) exists in a state in which more members of the system are in higher, </a:t>
            </a:r>
            <a:r>
              <a:rPr lang="en-GB" sz="1550" dirty="0">
                <a:solidFill>
                  <a:srgbClr val="695D46"/>
                </a:solidFill>
                <a:highlight>
                  <a:srgbClr val="FFFFFF"/>
                </a:highlight>
                <a:uFill>
                  <a:noFill/>
                </a:uFill>
                <a:hlinkClick r:id="rId6">
                  <a:extLst>
                    <a:ext uri="{A12FA001-AC4F-418D-AE19-62706E023703}">
                      <ahyp:hlinkClr xmlns:ahyp="http://schemas.microsoft.com/office/drawing/2018/hyperlinkcolor" val="tx"/>
                    </a:ext>
                  </a:extLst>
                </a:hlinkClick>
              </a:rPr>
              <a:t>excited states</a:t>
            </a:r>
            <a:r>
              <a:rPr lang="en-GB" sz="1550" dirty="0">
                <a:solidFill>
                  <a:srgbClr val="695D46"/>
                </a:solidFill>
                <a:highlight>
                  <a:srgbClr val="FFFFFF"/>
                </a:highlight>
              </a:rPr>
              <a:t> than in lower, unexcited </a:t>
            </a:r>
            <a:r>
              <a:rPr lang="en-GB" sz="1550" dirty="0">
                <a:solidFill>
                  <a:srgbClr val="695D46"/>
                </a:solidFill>
                <a:highlight>
                  <a:srgbClr val="FFFFFF"/>
                </a:highlight>
                <a:uFill>
                  <a:noFill/>
                </a:uFill>
                <a:hlinkClick r:id="rId7">
                  <a:extLst>
                    <a:ext uri="{A12FA001-AC4F-418D-AE19-62706E023703}">
                      <ahyp:hlinkClr xmlns:ahyp="http://schemas.microsoft.com/office/drawing/2018/hyperlinkcolor" val="tx"/>
                    </a:ext>
                  </a:extLst>
                </a:hlinkClick>
              </a:rPr>
              <a:t>energy states</a:t>
            </a:r>
            <a:r>
              <a:rPr lang="en-GB" sz="1550" dirty="0">
                <a:solidFill>
                  <a:srgbClr val="695D46"/>
                </a:solidFill>
                <a:highlight>
                  <a:srgbClr val="FFFFFF"/>
                </a:highlight>
              </a:rPr>
              <a:t>.</a:t>
            </a:r>
            <a:endParaRPr sz="2300" dirty="0">
              <a:solidFill>
                <a:srgbClr val="695D46"/>
              </a:solidFill>
            </a:endParaRPr>
          </a:p>
        </p:txBody>
      </p:sp>
      <p:pic>
        <p:nvPicPr>
          <p:cNvPr id="94" name="Google Shape;94;p17"/>
          <p:cNvPicPr preferRelativeResize="0"/>
          <p:nvPr/>
        </p:nvPicPr>
        <p:blipFill rotWithShape="1">
          <a:blip r:embed="rId8">
            <a:alphaModFix/>
          </a:blip>
          <a:srcRect b="5006"/>
          <a:stretch/>
        </p:blipFill>
        <p:spPr>
          <a:xfrm>
            <a:off x="5645675" y="2774550"/>
            <a:ext cx="3006125" cy="2223275"/>
          </a:xfrm>
          <a:prstGeom prst="rect">
            <a:avLst/>
          </a:prstGeom>
          <a:noFill/>
          <a:ln>
            <a:noFill/>
          </a:ln>
        </p:spPr>
      </p:pic>
      <p:sp>
        <p:nvSpPr>
          <p:cNvPr id="2" name="Slide Number Placeholder 1">
            <a:extLst>
              <a:ext uri="{FF2B5EF4-FFF2-40B4-BE49-F238E27FC236}">
                <a16:creationId xmlns:a16="http://schemas.microsoft.com/office/drawing/2014/main" id="{43CA993D-5D16-6896-71CA-5B4B13FE86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a:t>
            </a:fld>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Stimulated</a:t>
            </a:r>
            <a:endParaRPr/>
          </a:p>
        </p:txBody>
      </p:sp>
      <p:sp>
        <p:nvSpPr>
          <p:cNvPr id="100" name="Google Shape;100;p1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500"/>
              <a:t>It means that the photons are amplified by stimulating an atom to release more photons.</a:t>
            </a:r>
            <a:endParaRPr sz="1500"/>
          </a:p>
          <a:p>
            <a:pPr marL="0" lvl="0" indent="0" algn="l" rtl="0">
              <a:spcBef>
                <a:spcPts val="1200"/>
              </a:spcBef>
              <a:spcAft>
                <a:spcPts val="0"/>
              </a:spcAft>
              <a:buNone/>
            </a:pPr>
            <a:r>
              <a:rPr lang="en-GB" sz="1500"/>
              <a:t>• An atom can exist in an excited state, similar to a bow when it is stretched.</a:t>
            </a:r>
            <a:endParaRPr sz="1500"/>
          </a:p>
          <a:p>
            <a:pPr marL="0" lvl="0" indent="0" algn="l" rtl="0">
              <a:spcBef>
                <a:spcPts val="1200"/>
              </a:spcBef>
              <a:spcAft>
                <a:spcPts val="0"/>
              </a:spcAft>
              <a:buNone/>
            </a:pPr>
            <a:r>
              <a:rPr lang="en-GB" sz="1500"/>
              <a:t>• When the atom relaxes it emits a photon.</a:t>
            </a:r>
            <a:endParaRPr sz="1500"/>
          </a:p>
          <a:p>
            <a:pPr marL="0" lvl="0" indent="0" algn="l" rtl="0">
              <a:spcBef>
                <a:spcPts val="1200"/>
              </a:spcBef>
              <a:spcAft>
                <a:spcPts val="1200"/>
              </a:spcAft>
              <a:buNone/>
            </a:pPr>
            <a:endParaRPr/>
          </a:p>
        </p:txBody>
      </p:sp>
      <p:pic>
        <p:nvPicPr>
          <p:cNvPr id="101" name="Google Shape;101;p18"/>
          <p:cNvPicPr preferRelativeResize="0"/>
          <p:nvPr/>
        </p:nvPicPr>
        <p:blipFill>
          <a:blip r:embed="rId5">
            <a:alphaModFix/>
          </a:blip>
          <a:stretch>
            <a:fillRect/>
          </a:stretch>
        </p:blipFill>
        <p:spPr>
          <a:xfrm>
            <a:off x="4091775" y="2516350"/>
            <a:ext cx="4609574" cy="2441675"/>
          </a:xfrm>
          <a:prstGeom prst="rect">
            <a:avLst/>
          </a:prstGeom>
          <a:noFill/>
          <a:ln>
            <a:noFill/>
          </a:ln>
        </p:spPr>
      </p:pic>
      <p:sp>
        <p:nvSpPr>
          <p:cNvPr id="2" name="Slide Number Placeholder 1">
            <a:extLst>
              <a:ext uri="{FF2B5EF4-FFF2-40B4-BE49-F238E27FC236}">
                <a16:creationId xmlns:a16="http://schemas.microsoft.com/office/drawing/2014/main" id="{A2103487-68AD-1BCB-F45A-2236A04FE2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a:t>
            </a:fld>
            <a:endParaRPr lang="en-GB"/>
          </a:p>
        </p:txBody>
      </p:sp>
      <p:pic>
        <p:nvPicPr>
          <p:cNvPr id="3" name="RPReplay-Final1665596817">
            <a:hlinkClick r:id="" action="ppaction://media"/>
            <a:extLst>
              <a:ext uri="{FF2B5EF4-FFF2-40B4-BE49-F238E27FC236}">
                <a16:creationId xmlns:a16="http://schemas.microsoft.com/office/drawing/2014/main" id="{34D730F0-9459-EF74-206D-EF86F1B164D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8425" y="98425"/>
            <a:ext cx="9144000" cy="4229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Emission</a:t>
            </a:r>
            <a:endParaRPr/>
          </a:p>
        </p:txBody>
      </p:sp>
      <p:sp>
        <p:nvSpPr>
          <p:cNvPr id="107" name="Google Shape;107;p1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500"/>
              <a:t>It refers to the giving off of photons.</a:t>
            </a:r>
            <a:endParaRPr sz="1500"/>
          </a:p>
          <a:p>
            <a:pPr marL="0" lvl="0" indent="0" algn="l" rtl="0">
              <a:spcBef>
                <a:spcPts val="1200"/>
              </a:spcBef>
              <a:spcAft>
                <a:spcPts val="0"/>
              </a:spcAft>
              <a:buNone/>
            </a:pPr>
            <a:r>
              <a:rPr lang="en-GB" sz="1500"/>
              <a:t>The excited atom emits a photon when another photon comes by.</a:t>
            </a:r>
            <a:endParaRPr sz="1500"/>
          </a:p>
          <a:p>
            <a:pPr marL="0" lvl="0" indent="0" algn="l" rtl="0">
              <a:spcBef>
                <a:spcPts val="1200"/>
              </a:spcBef>
              <a:spcAft>
                <a:spcPts val="0"/>
              </a:spcAft>
              <a:buNone/>
            </a:pPr>
            <a:r>
              <a:rPr lang="en-GB" sz="1500"/>
              <a:t>In 1917, Einstein described this process as Stimulated Emission</a:t>
            </a:r>
            <a:endParaRPr sz="1500"/>
          </a:p>
          <a:p>
            <a:pPr marL="0" lvl="0" indent="0" algn="l" rtl="0">
              <a:spcBef>
                <a:spcPts val="1200"/>
              </a:spcBef>
              <a:spcAft>
                <a:spcPts val="1200"/>
              </a:spcAft>
              <a:buNone/>
            </a:pPr>
            <a:endParaRPr/>
          </a:p>
        </p:txBody>
      </p:sp>
      <p:pic>
        <p:nvPicPr>
          <p:cNvPr id="108" name="Google Shape;108;p19"/>
          <p:cNvPicPr preferRelativeResize="0"/>
          <p:nvPr/>
        </p:nvPicPr>
        <p:blipFill>
          <a:blip r:embed="rId3">
            <a:alphaModFix/>
          </a:blip>
          <a:stretch>
            <a:fillRect/>
          </a:stretch>
        </p:blipFill>
        <p:spPr>
          <a:xfrm>
            <a:off x="4813175" y="2571750"/>
            <a:ext cx="3719700" cy="2347800"/>
          </a:xfrm>
          <a:prstGeom prst="rect">
            <a:avLst/>
          </a:prstGeom>
          <a:noFill/>
          <a:ln>
            <a:noFill/>
          </a:ln>
        </p:spPr>
      </p:pic>
      <p:sp>
        <p:nvSpPr>
          <p:cNvPr id="2" name="Slide Number Placeholder 1">
            <a:extLst>
              <a:ext uri="{FF2B5EF4-FFF2-40B4-BE49-F238E27FC236}">
                <a16:creationId xmlns:a16="http://schemas.microsoft.com/office/drawing/2014/main" id="{DDD7D456-0367-28FA-6581-7E10EE85CB5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Radiation</a:t>
            </a:r>
            <a:endParaRPr/>
          </a:p>
        </p:txBody>
      </p:sp>
      <p:sp>
        <p:nvSpPr>
          <p:cNvPr id="114" name="Google Shape;114;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sz="1500"/>
              <a:t>It is a term for anything that is radiated, or given off by an object.</a:t>
            </a:r>
            <a:endParaRPr sz="1500"/>
          </a:p>
          <a:p>
            <a:pPr marL="0" lvl="0" indent="0" algn="l" rtl="0">
              <a:spcBef>
                <a:spcPts val="1200"/>
              </a:spcBef>
              <a:spcAft>
                <a:spcPts val="0"/>
              </a:spcAft>
              <a:buNone/>
            </a:pPr>
            <a:r>
              <a:rPr lang="en-GB" sz="1500"/>
              <a:t>For lasers, radiation refers to the PHOTONS which are being emitted.</a:t>
            </a:r>
            <a:endParaRPr sz="1500"/>
          </a:p>
          <a:p>
            <a:pPr marL="0" lvl="0" indent="0" algn="l" rtl="0">
              <a:spcBef>
                <a:spcPts val="1200"/>
              </a:spcBef>
              <a:spcAft>
                <a:spcPts val="1200"/>
              </a:spcAft>
              <a:buNone/>
            </a:pPr>
            <a:endParaRPr/>
          </a:p>
        </p:txBody>
      </p:sp>
      <p:pic>
        <p:nvPicPr>
          <p:cNvPr id="115" name="Google Shape;115;p20"/>
          <p:cNvPicPr preferRelativeResize="0"/>
          <p:nvPr/>
        </p:nvPicPr>
        <p:blipFill>
          <a:blip r:embed="rId3">
            <a:alphaModFix/>
          </a:blip>
          <a:stretch>
            <a:fillRect/>
          </a:stretch>
        </p:blipFill>
        <p:spPr>
          <a:xfrm>
            <a:off x="2665900" y="2193925"/>
            <a:ext cx="6032100" cy="2844301"/>
          </a:xfrm>
          <a:prstGeom prst="rect">
            <a:avLst/>
          </a:prstGeom>
          <a:noFill/>
          <a:ln>
            <a:noFill/>
          </a:ln>
        </p:spPr>
      </p:pic>
      <p:sp>
        <p:nvSpPr>
          <p:cNvPr id="2" name="Slide Number Placeholder 1">
            <a:extLst>
              <a:ext uri="{FF2B5EF4-FFF2-40B4-BE49-F238E27FC236}">
                <a16:creationId xmlns:a16="http://schemas.microsoft.com/office/drawing/2014/main" id="{D8424548-A5CC-4461-8513-D65CFA9A2FF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a:t>
            </a:fld>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History of Lasers</a:t>
            </a:r>
          </a:p>
        </p:txBody>
      </p:sp>
      <p:sp>
        <p:nvSpPr>
          <p:cNvPr id="121" name="Google Shape;121;p21"/>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pic>
        <p:nvPicPr>
          <p:cNvPr id="3" name="Picture 2">
            <a:extLst>
              <a:ext uri="{FF2B5EF4-FFF2-40B4-BE49-F238E27FC236}">
                <a16:creationId xmlns:a16="http://schemas.microsoft.com/office/drawing/2014/main" id="{B04954EA-187D-8660-F4D4-2796C8D8781D}"/>
              </a:ext>
            </a:extLst>
          </p:cNvPr>
          <p:cNvPicPr>
            <a:picLocks noChangeAspect="1"/>
          </p:cNvPicPr>
          <p:nvPr/>
        </p:nvPicPr>
        <p:blipFill rotWithShape="1">
          <a:blip r:embed="rId3"/>
          <a:srcRect l="8516" t="12804" r="6817"/>
          <a:stretch/>
        </p:blipFill>
        <p:spPr>
          <a:xfrm>
            <a:off x="701034" y="1152425"/>
            <a:ext cx="7741931" cy="3684279"/>
          </a:xfrm>
          <a:prstGeom prst="rect">
            <a:avLst/>
          </a:prstGeom>
        </p:spPr>
      </p:pic>
      <p:sp>
        <p:nvSpPr>
          <p:cNvPr id="2" name="Slide Number Placeholder 1">
            <a:extLst>
              <a:ext uri="{FF2B5EF4-FFF2-40B4-BE49-F238E27FC236}">
                <a16:creationId xmlns:a16="http://schemas.microsoft.com/office/drawing/2014/main" id="{1E127425-AA12-0B57-401F-55C9428A850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8</a:t>
            </a:fld>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AF0F4-E50F-80E7-3BB6-AA0DE6B31F58}"/>
              </a:ext>
            </a:extLst>
          </p:cNvPr>
          <p:cNvSpPr>
            <a:spLocks noGrp="1"/>
          </p:cNvSpPr>
          <p:nvPr>
            <p:ph type="title"/>
          </p:nvPr>
        </p:nvSpPr>
        <p:spPr/>
        <p:txBody>
          <a:bodyPr>
            <a:normAutofit fontScale="90000"/>
          </a:bodyPr>
          <a:lstStyle/>
          <a:p>
            <a:endParaRPr lang="en-US"/>
          </a:p>
        </p:txBody>
      </p:sp>
      <p:sp>
        <p:nvSpPr>
          <p:cNvPr id="3" name="Text Placeholder 2">
            <a:extLst>
              <a:ext uri="{FF2B5EF4-FFF2-40B4-BE49-F238E27FC236}">
                <a16:creationId xmlns:a16="http://schemas.microsoft.com/office/drawing/2014/main" id="{39D83F7E-C710-173F-C396-DF74253B23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816E0A-842C-4923-5954-A5E24CA2A88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9</a:t>
            </a:fld>
            <a:endParaRPr lang="en-GB"/>
          </a:p>
        </p:txBody>
      </p:sp>
      <p:graphicFrame>
        <p:nvGraphicFramePr>
          <p:cNvPr id="5" name="Table 4">
            <a:extLst>
              <a:ext uri="{FF2B5EF4-FFF2-40B4-BE49-F238E27FC236}">
                <a16:creationId xmlns:a16="http://schemas.microsoft.com/office/drawing/2014/main" id="{AFA2D151-B235-587E-CD1E-788593CB44B0}"/>
              </a:ext>
            </a:extLst>
          </p:cNvPr>
          <p:cNvGraphicFramePr>
            <a:graphicFrameLocks noGrp="1"/>
          </p:cNvGraphicFramePr>
          <p:nvPr>
            <p:extLst>
              <p:ext uri="{D42A27DB-BD31-4B8C-83A1-F6EECF244321}">
                <p14:modId xmlns:p14="http://schemas.microsoft.com/office/powerpoint/2010/main" val="270239492"/>
              </p:ext>
            </p:extLst>
          </p:nvPr>
        </p:nvGraphicFramePr>
        <p:xfrm>
          <a:off x="342893" y="281734"/>
          <a:ext cx="4614862" cy="4639884"/>
        </p:xfrm>
        <a:graphic>
          <a:graphicData uri="http://schemas.openxmlformats.org/drawingml/2006/table">
            <a:tbl>
              <a:tblPr>
                <a:tableStyleId>{5C22544A-7EE6-4342-B048-85BDC9FD1C3A}</a:tableStyleId>
              </a:tblPr>
              <a:tblGrid>
                <a:gridCol w="1455335">
                  <a:extLst>
                    <a:ext uri="{9D8B030D-6E8A-4147-A177-3AD203B41FA5}">
                      <a16:colId xmlns:a16="http://schemas.microsoft.com/office/drawing/2014/main" val="872801876"/>
                    </a:ext>
                  </a:extLst>
                </a:gridCol>
                <a:gridCol w="1494801">
                  <a:extLst>
                    <a:ext uri="{9D8B030D-6E8A-4147-A177-3AD203B41FA5}">
                      <a16:colId xmlns:a16="http://schemas.microsoft.com/office/drawing/2014/main" val="1901939462"/>
                    </a:ext>
                  </a:extLst>
                </a:gridCol>
                <a:gridCol w="1664726">
                  <a:extLst>
                    <a:ext uri="{9D8B030D-6E8A-4147-A177-3AD203B41FA5}">
                      <a16:colId xmlns:a16="http://schemas.microsoft.com/office/drawing/2014/main" val="1444283032"/>
                    </a:ext>
                  </a:extLst>
                </a:gridCol>
              </a:tblGrid>
              <a:tr h="135536">
                <a:tc>
                  <a:txBody>
                    <a:bodyPr/>
                    <a:lstStyle/>
                    <a:p>
                      <a:pPr marL="62230" marR="0">
                        <a:lnSpc>
                          <a:spcPct val="133000"/>
                        </a:lnSpc>
                        <a:spcBef>
                          <a:spcPts val="0"/>
                        </a:spcBef>
                        <a:spcAft>
                          <a:spcPts val="0"/>
                        </a:spcAft>
                      </a:pPr>
                      <a:r>
                        <a:rPr lang="en-US" sz="1000" dirty="0">
                          <a:solidFill>
                            <a:srgbClr val="002060"/>
                          </a:solidFill>
                          <a:effectLst/>
                          <a:latin typeface="Cambria" panose="02040503050406030204" pitchFamily="18" charset="0"/>
                          <a:ea typeface="Cambria" panose="02040503050406030204" pitchFamily="18" charset="0"/>
                        </a:rPr>
                        <a:t>Date</a:t>
                      </a:r>
                    </a:p>
                  </a:txBody>
                  <a:tcPr marL="28446" marR="28446" marT="0" marB="0"/>
                </a:tc>
                <a:tc>
                  <a:txBody>
                    <a:bodyPr/>
                    <a:lstStyle/>
                    <a:p>
                      <a:pPr marL="60325" marR="0">
                        <a:lnSpc>
                          <a:spcPct val="133000"/>
                        </a:lnSpc>
                        <a:spcBef>
                          <a:spcPts val="0"/>
                        </a:spcBef>
                        <a:spcAft>
                          <a:spcPts val="0"/>
                        </a:spcAft>
                      </a:pPr>
                      <a:r>
                        <a:rPr lang="en-US" sz="1000">
                          <a:solidFill>
                            <a:srgbClr val="002060"/>
                          </a:solidFill>
                          <a:effectLst/>
                          <a:latin typeface="Cambria" panose="02040503050406030204" pitchFamily="18" charset="0"/>
                          <a:ea typeface="Cambria" panose="02040503050406030204" pitchFamily="18" charset="0"/>
                        </a:rPr>
                        <a:t>Name</a:t>
                      </a:r>
                    </a:p>
                  </a:txBody>
                  <a:tcPr marL="28446" marR="28446" marT="0" marB="0"/>
                </a:tc>
                <a:tc>
                  <a:txBody>
                    <a:bodyPr/>
                    <a:lstStyle/>
                    <a:p>
                      <a:pPr marL="60325" marR="0">
                        <a:lnSpc>
                          <a:spcPct val="133000"/>
                        </a:lnSpc>
                        <a:spcBef>
                          <a:spcPts val="0"/>
                        </a:spcBef>
                        <a:spcAft>
                          <a:spcPts val="0"/>
                        </a:spcAft>
                      </a:pPr>
                      <a:r>
                        <a:rPr lang="en-US" sz="1000">
                          <a:solidFill>
                            <a:srgbClr val="002060"/>
                          </a:solidFill>
                          <a:effectLst/>
                          <a:latin typeface="Cambria" panose="02040503050406030204" pitchFamily="18" charset="0"/>
                          <a:ea typeface="Cambria" panose="02040503050406030204" pitchFamily="18" charset="0"/>
                        </a:rPr>
                        <a:t>Achievement</a:t>
                      </a:r>
                    </a:p>
                  </a:txBody>
                  <a:tcPr marL="28446" marR="28446" marT="0" marB="0"/>
                </a:tc>
                <a:extLst>
                  <a:ext uri="{0D108BD9-81ED-4DB2-BD59-A6C34878D82A}">
                    <a16:rowId xmlns:a16="http://schemas.microsoft.com/office/drawing/2014/main" val="1693864554"/>
                  </a:ext>
                </a:extLst>
              </a:tr>
              <a:tr h="364731">
                <a:tc>
                  <a:txBody>
                    <a:bodyPr/>
                    <a:lstStyle/>
                    <a:p>
                      <a:pPr marL="62230" marR="0">
                        <a:lnSpc>
                          <a:spcPct val="113000"/>
                        </a:lnSpc>
                        <a:spcBef>
                          <a:spcPts val="0"/>
                        </a:spcBef>
                        <a:spcAft>
                          <a:spcPts val="0"/>
                        </a:spcAft>
                      </a:pPr>
                      <a:r>
                        <a:rPr lang="en-US" sz="1000" dirty="0">
                          <a:solidFill>
                            <a:srgbClr val="002060"/>
                          </a:solidFill>
                          <a:effectLst/>
                          <a:latin typeface="Cambria" panose="02040503050406030204" pitchFamily="18" charset="0"/>
                          <a:ea typeface="Cambria" panose="02040503050406030204" pitchFamily="18" charset="0"/>
                        </a:rPr>
                        <a:t>1916</a:t>
                      </a:r>
                    </a:p>
                  </a:txBody>
                  <a:tcPr marL="28446" marR="28446" marT="0" marB="0"/>
                </a:tc>
                <a:tc>
                  <a:txBody>
                    <a:bodyPr/>
                    <a:lstStyle/>
                    <a:p>
                      <a:pPr marL="60325" marR="0">
                        <a:lnSpc>
                          <a:spcPct val="113000"/>
                        </a:lnSpc>
                        <a:spcBef>
                          <a:spcPts val="0"/>
                        </a:spcBef>
                        <a:spcAft>
                          <a:spcPts val="0"/>
                        </a:spcAft>
                      </a:pPr>
                      <a:r>
                        <a:rPr lang="en-US" sz="1000" dirty="0">
                          <a:solidFill>
                            <a:srgbClr val="002060"/>
                          </a:solidFill>
                          <a:effectLst/>
                          <a:latin typeface="Cambria" panose="02040503050406030204" pitchFamily="18" charset="0"/>
                          <a:ea typeface="Cambria" panose="02040503050406030204" pitchFamily="18" charset="0"/>
                        </a:rPr>
                        <a:t>Albert Einstein</a:t>
                      </a:r>
                    </a:p>
                  </a:txBody>
                  <a:tcPr marL="28446" marR="28446" marT="0" marB="0"/>
                </a:tc>
                <a:tc>
                  <a:txBody>
                    <a:bodyPr/>
                    <a:lstStyle/>
                    <a:p>
                      <a:pPr marL="66675" marR="64135" indent="-6350" algn="just">
                        <a:lnSpc>
                          <a:spcPct val="150000"/>
                        </a:lnSpc>
                        <a:spcBef>
                          <a:spcPts val="0"/>
                        </a:spcBef>
                        <a:spcAft>
                          <a:spcPts val="0"/>
                        </a:spcAft>
                      </a:pPr>
                      <a:r>
                        <a:rPr lang="en-US" sz="1000">
                          <a:solidFill>
                            <a:srgbClr val="002060"/>
                          </a:solidFill>
                          <a:effectLst/>
                          <a:latin typeface="Cambria" panose="02040503050406030204" pitchFamily="18" charset="0"/>
                          <a:ea typeface="Cambria" panose="02040503050406030204" pitchFamily="18" charset="0"/>
                        </a:rPr>
                        <a:t>Theory of light emission. Concept of stimulated emission</a:t>
                      </a:r>
                    </a:p>
                  </a:txBody>
                  <a:tcPr marL="28446" marR="28446" marT="0" marB="0"/>
                </a:tc>
                <a:extLst>
                  <a:ext uri="{0D108BD9-81ED-4DB2-BD59-A6C34878D82A}">
                    <a16:rowId xmlns:a16="http://schemas.microsoft.com/office/drawing/2014/main" val="330080736"/>
                  </a:ext>
                </a:extLst>
              </a:tr>
              <a:tr h="1114186">
                <a:tc>
                  <a:txBody>
                    <a:bodyPr/>
                    <a:lstStyle/>
                    <a:p>
                      <a:pPr marL="62230" marR="0">
                        <a:lnSpc>
                          <a:spcPct val="112000"/>
                        </a:lnSpc>
                        <a:spcBef>
                          <a:spcPts val="0"/>
                        </a:spcBef>
                        <a:spcAft>
                          <a:spcPts val="0"/>
                        </a:spcAft>
                      </a:pPr>
                      <a:r>
                        <a:rPr lang="en-US" sz="1000" dirty="0">
                          <a:solidFill>
                            <a:srgbClr val="002060"/>
                          </a:solidFill>
                          <a:effectLst/>
                          <a:latin typeface="Cambria" panose="02040503050406030204" pitchFamily="18" charset="0"/>
                          <a:ea typeface="Cambria" panose="02040503050406030204" pitchFamily="18" charset="0"/>
                        </a:rPr>
                        <a:t>1951</a:t>
                      </a:r>
                    </a:p>
                  </a:txBody>
                  <a:tcPr marL="28446" marR="28446" marT="0" marB="0"/>
                </a:tc>
                <a:tc>
                  <a:txBody>
                    <a:bodyPr/>
                    <a:lstStyle/>
                    <a:p>
                      <a:pPr marL="60325" marR="0">
                        <a:lnSpc>
                          <a:spcPct val="112000"/>
                        </a:lnSpc>
                        <a:spcBef>
                          <a:spcPts val="0"/>
                        </a:spcBef>
                        <a:spcAft>
                          <a:spcPts val="0"/>
                        </a:spcAft>
                      </a:pPr>
                      <a:r>
                        <a:rPr lang="en-US" sz="1000" dirty="0">
                          <a:solidFill>
                            <a:srgbClr val="002060"/>
                          </a:solidFill>
                          <a:effectLst/>
                          <a:latin typeface="Cambria" panose="02040503050406030204" pitchFamily="18" charset="0"/>
                          <a:ea typeface="Cambria" panose="02040503050406030204" pitchFamily="18" charset="0"/>
                        </a:rPr>
                        <a:t>Charles H Townes</a:t>
                      </a:r>
                    </a:p>
                  </a:txBody>
                  <a:tcPr marL="28446" marR="28446" marT="0" marB="0"/>
                </a:tc>
                <a:tc>
                  <a:txBody>
                    <a:bodyPr/>
                    <a:lstStyle/>
                    <a:p>
                      <a:pPr marL="66675" marR="62230" indent="-6350" algn="just">
                        <a:lnSpc>
                          <a:spcPct val="150000"/>
                        </a:lnSpc>
                        <a:spcBef>
                          <a:spcPts val="0"/>
                        </a:spcBef>
                        <a:spcAft>
                          <a:spcPts val="0"/>
                        </a:spcAft>
                      </a:pPr>
                      <a:r>
                        <a:rPr lang="en-US" sz="1000">
                          <a:solidFill>
                            <a:srgbClr val="002060"/>
                          </a:solidFill>
                          <a:effectLst/>
                          <a:latin typeface="Cambria" panose="02040503050406030204" pitchFamily="18" charset="0"/>
                          <a:ea typeface="Cambria" panose="02040503050406030204" pitchFamily="18" charset="0"/>
                        </a:rPr>
                        <a:t>The inventor of the MASER (Microwave Amplification of Stimulated Emission of Radiation) at Columbia University - First device based on stimulated emission, awarded Nobel prize 1964</a:t>
                      </a:r>
                    </a:p>
                  </a:txBody>
                  <a:tcPr marL="28446" marR="28446" marT="0" marB="0"/>
                </a:tc>
                <a:extLst>
                  <a:ext uri="{0D108BD9-81ED-4DB2-BD59-A6C34878D82A}">
                    <a16:rowId xmlns:a16="http://schemas.microsoft.com/office/drawing/2014/main" val="561157522"/>
                  </a:ext>
                </a:extLst>
              </a:tr>
              <a:tr h="552094">
                <a:tc>
                  <a:txBody>
                    <a:bodyPr/>
                    <a:lstStyle/>
                    <a:p>
                      <a:pPr marL="62230" marR="0">
                        <a:lnSpc>
                          <a:spcPct val="112000"/>
                        </a:lnSpc>
                        <a:spcBef>
                          <a:spcPts val="0"/>
                        </a:spcBef>
                        <a:spcAft>
                          <a:spcPts val="0"/>
                        </a:spcAft>
                      </a:pPr>
                      <a:r>
                        <a:rPr lang="en-US" sz="1000" dirty="0">
                          <a:solidFill>
                            <a:srgbClr val="002060"/>
                          </a:solidFill>
                          <a:effectLst/>
                          <a:latin typeface="Cambria" panose="02040503050406030204" pitchFamily="18" charset="0"/>
                          <a:ea typeface="Cambria" panose="02040503050406030204" pitchFamily="18" charset="0"/>
                        </a:rPr>
                        <a:t>1957</a:t>
                      </a:r>
                    </a:p>
                  </a:txBody>
                  <a:tcPr marL="28446" marR="28446" marT="0" marB="0"/>
                </a:tc>
                <a:tc>
                  <a:txBody>
                    <a:bodyPr/>
                    <a:lstStyle/>
                    <a:p>
                      <a:pPr marL="60325" marR="0">
                        <a:lnSpc>
                          <a:spcPct val="112000"/>
                        </a:lnSpc>
                        <a:spcBef>
                          <a:spcPts val="0"/>
                        </a:spcBef>
                        <a:spcAft>
                          <a:spcPts val="0"/>
                        </a:spcAft>
                      </a:pPr>
                      <a:r>
                        <a:rPr lang="en-US" sz="1000">
                          <a:solidFill>
                            <a:srgbClr val="002060"/>
                          </a:solidFill>
                          <a:effectLst/>
                          <a:latin typeface="Cambria" panose="02040503050406030204" pitchFamily="18" charset="0"/>
                          <a:ea typeface="Cambria" panose="02040503050406030204" pitchFamily="18" charset="0"/>
                        </a:rPr>
                        <a:t>Gordon Gould</a:t>
                      </a:r>
                    </a:p>
                  </a:txBody>
                  <a:tcPr marL="28446" marR="28446" marT="0" marB="0"/>
                </a:tc>
                <a:tc>
                  <a:txBody>
                    <a:bodyPr/>
                    <a:lstStyle/>
                    <a:p>
                      <a:pPr marL="66675" marR="61595" indent="-6350" algn="just">
                        <a:lnSpc>
                          <a:spcPct val="150000"/>
                        </a:lnSpc>
                        <a:spcBef>
                          <a:spcPts val="0"/>
                        </a:spcBef>
                        <a:spcAft>
                          <a:spcPts val="0"/>
                        </a:spcAft>
                      </a:pPr>
                      <a:r>
                        <a:rPr lang="en-US" sz="1000" dirty="0">
                          <a:solidFill>
                            <a:srgbClr val="002060"/>
                          </a:solidFill>
                          <a:effectLst/>
                          <a:latin typeface="Cambria" panose="02040503050406030204" pitchFamily="18" charset="0"/>
                          <a:ea typeface="Cambria" panose="02040503050406030204" pitchFamily="18" charset="0"/>
                        </a:rPr>
                        <a:t>First document defining a LASER; notarized by a candy store owner. Credited with patent rights in the 1970s.</a:t>
                      </a:r>
                    </a:p>
                  </a:txBody>
                  <a:tcPr marL="28446" marR="28446" marT="0" marB="0"/>
                </a:tc>
                <a:extLst>
                  <a:ext uri="{0D108BD9-81ED-4DB2-BD59-A6C34878D82A}">
                    <a16:rowId xmlns:a16="http://schemas.microsoft.com/office/drawing/2014/main" val="1102590676"/>
                  </a:ext>
                </a:extLst>
              </a:tr>
              <a:tr h="552094">
                <a:tc>
                  <a:txBody>
                    <a:bodyPr/>
                    <a:lstStyle/>
                    <a:p>
                      <a:pPr marL="62230" marR="0">
                        <a:lnSpc>
                          <a:spcPct val="112000"/>
                        </a:lnSpc>
                        <a:spcBef>
                          <a:spcPts val="0"/>
                        </a:spcBef>
                        <a:spcAft>
                          <a:spcPts val="0"/>
                        </a:spcAft>
                      </a:pPr>
                      <a:r>
                        <a:rPr lang="en-US" sz="1000" dirty="0">
                          <a:solidFill>
                            <a:srgbClr val="002060"/>
                          </a:solidFill>
                          <a:effectLst/>
                          <a:latin typeface="Cambria" panose="02040503050406030204" pitchFamily="18" charset="0"/>
                          <a:ea typeface="Cambria" panose="02040503050406030204" pitchFamily="18" charset="0"/>
                        </a:rPr>
                        <a:t>1960</a:t>
                      </a:r>
                    </a:p>
                  </a:txBody>
                  <a:tcPr marL="28446" marR="28446" marT="0" marB="0"/>
                </a:tc>
                <a:tc>
                  <a:txBody>
                    <a:bodyPr/>
                    <a:lstStyle/>
                    <a:p>
                      <a:pPr marL="60325" marR="0">
                        <a:lnSpc>
                          <a:spcPct val="112000"/>
                        </a:lnSpc>
                        <a:spcBef>
                          <a:spcPts val="0"/>
                        </a:spcBef>
                        <a:spcAft>
                          <a:spcPts val="0"/>
                        </a:spcAft>
                      </a:pPr>
                      <a:r>
                        <a:rPr lang="en-US" sz="1000">
                          <a:solidFill>
                            <a:srgbClr val="002060"/>
                          </a:solidFill>
                          <a:effectLst/>
                          <a:latin typeface="Cambria" panose="02040503050406030204" pitchFamily="18" charset="0"/>
                          <a:ea typeface="Cambria" panose="02040503050406030204" pitchFamily="18" charset="0"/>
                        </a:rPr>
                        <a:t>Theodore Maiman</a:t>
                      </a:r>
                    </a:p>
                  </a:txBody>
                  <a:tcPr marL="28446" marR="28446" marT="0" marB="0"/>
                </a:tc>
                <a:tc>
                  <a:txBody>
                    <a:bodyPr/>
                    <a:lstStyle/>
                    <a:p>
                      <a:pPr marL="66675" marR="63500" indent="-6350" algn="just">
                        <a:lnSpc>
                          <a:spcPct val="150000"/>
                        </a:lnSpc>
                        <a:spcBef>
                          <a:spcPts val="0"/>
                        </a:spcBef>
                        <a:spcAft>
                          <a:spcPts val="0"/>
                        </a:spcAft>
                      </a:pPr>
                      <a:r>
                        <a:rPr lang="en-US" sz="1000" dirty="0">
                          <a:solidFill>
                            <a:srgbClr val="002060"/>
                          </a:solidFill>
                          <a:effectLst/>
                          <a:latin typeface="Cambria" panose="02040503050406030204" pitchFamily="18" charset="0"/>
                          <a:ea typeface="Cambria" panose="02040503050406030204" pitchFamily="18" charset="0"/>
                        </a:rPr>
                        <a:t>Invented first working LASER based on Ruby. May 16th 1960, Hughes Research Laboratories.</a:t>
                      </a:r>
                    </a:p>
                  </a:txBody>
                  <a:tcPr marL="28446" marR="28446" marT="0" marB="0"/>
                </a:tc>
                <a:extLst>
                  <a:ext uri="{0D108BD9-81ED-4DB2-BD59-A6C34878D82A}">
                    <a16:rowId xmlns:a16="http://schemas.microsoft.com/office/drawing/2014/main" val="4137713883"/>
                  </a:ext>
                </a:extLst>
              </a:tr>
            </a:tbl>
          </a:graphicData>
        </a:graphic>
      </p:graphicFrame>
      <p:graphicFrame>
        <p:nvGraphicFramePr>
          <p:cNvPr id="6" name="Table 5">
            <a:extLst>
              <a:ext uri="{FF2B5EF4-FFF2-40B4-BE49-F238E27FC236}">
                <a16:creationId xmlns:a16="http://schemas.microsoft.com/office/drawing/2014/main" id="{1B38BA08-F552-C1A8-C31D-7A3CB7713911}"/>
              </a:ext>
            </a:extLst>
          </p:cNvPr>
          <p:cNvGraphicFramePr>
            <a:graphicFrameLocks noGrp="1"/>
          </p:cNvGraphicFramePr>
          <p:nvPr>
            <p:extLst>
              <p:ext uri="{D42A27DB-BD31-4B8C-83A1-F6EECF244321}">
                <p14:modId xmlns:p14="http://schemas.microsoft.com/office/powerpoint/2010/main" val="3660187914"/>
              </p:ext>
            </p:extLst>
          </p:nvPr>
        </p:nvGraphicFramePr>
        <p:xfrm>
          <a:off x="4988947" y="281734"/>
          <a:ext cx="3874545" cy="4639883"/>
        </p:xfrm>
        <a:graphic>
          <a:graphicData uri="http://schemas.openxmlformats.org/drawingml/2006/table">
            <a:tbl>
              <a:tblPr>
                <a:tableStyleId>{5C22544A-7EE6-4342-B048-85BDC9FD1C3A}</a:tableStyleId>
              </a:tblPr>
              <a:tblGrid>
                <a:gridCol w="1221870">
                  <a:extLst>
                    <a:ext uri="{9D8B030D-6E8A-4147-A177-3AD203B41FA5}">
                      <a16:colId xmlns:a16="http://schemas.microsoft.com/office/drawing/2014/main" val="3927291902"/>
                    </a:ext>
                  </a:extLst>
                </a:gridCol>
                <a:gridCol w="1255004">
                  <a:extLst>
                    <a:ext uri="{9D8B030D-6E8A-4147-A177-3AD203B41FA5}">
                      <a16:colId xmlns:a16="http://schemas.microsoft.com/office/drawing/2014/main" val="4147761360"/>
                    </a:ext>
                  </a:extLst>
                </a:gridCol>
                <a:gridCol w="1397671">
                  <a:extLst>
                    <a:ext uri="{9D8B030D-6E8A-4147-A177-3AD203B41FA5}">
                      <a16:colId xmlns:a16="http://schemas.microsoft.com/office/drawing/2014/main" val="1855289755"/>
                    </a:ext>
                  </a:extLst>
                </a:gridCol>
              </a:tblGrid>
              <a:tr h="1910325">
                <a:tc>
                  <a:txBody>
                    <a:bodyPr/>
                    <a:lstStyle/>
                    <a:p>
                      <a:pPr marL="62230" marR="0">
                        <a:lnSpc>
                          <a:spcPct val="112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1961</a:t>
                      </a:r>
                    </a:p>
                  </a:txBody>
                  <a:tcPr marL="46046" marR="46046" marT="0" marB="0"/>
                </a:tc>
                <a:tc>
                  <a:txBody>
                    <a:bodyPr/>
                    <a:lstStyle/>
                    <a:p>
                      <a:pPr marL="60325" marR="0">
                        <a:lnSpc>
                          <a:spcPct val="112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Lloyd G. Cross</a:t>
                      </a:r>
                    </a:p>
                  </a:txBody>
                  <a:tcPr marL="46046" marR="46046" marT="0" marB="0"/>
                </a:tc>
                <a:tc>
                  <a:txBody>
                    <a:bodyPr/>
                    <a:lstStyle/>
                    <a:p>
                      <a:pPr marL="66675" marR="63500" indent="-6350" algn="just">
                        <a:lnSpc>
                          <a:spcPct val="150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First commercial laser company, Trion Instruments, Third Ruby Laser, Trion became Lear-Siegler, Laser Systems Center in 1962</a:t>
                      </a:r>
                    </a:p>
                  </a:txBody>
                  <a:tcPr marL="46046" marR="46046" marT="0" marB="0"/>
                </a:tc>
                <a:extLst>
                  <a:ext uri="{0D108BD9-81ED-4DB2-BD59-A6C34878D82A}">
                    <a16:rowId xmlns:a16="http://schemas.microsoft.com/office/drawing/2014/main" val="104264000"/>
                  </a:ext>
                </a:extLst>
              </a:tr>
              <a:tr h="842357">
                <a:tc>
                  <a:txBody>
                    <a:bodyPr/>
                    <a:lstStyle/>
                    <a:p>
                      <a:pPr marL="62230" marR="0">
                        <a:lnSpc>
                          <a:spcPct val="112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1964</a:t>
                      </a:r>
                    </a:p>
                  </a:txBody>
                  <a:tcPr marL="46046" marR="46046" marT="0" marB="0"/>
                </a:tc>
                <a:tc>
                  <a:txBody>
                    <a:bodyPr/>
                    <a:lstStyle/>
                    <a:p>
                      <a:pPr marL="66675" marR="63500" indent="-6350" algn="just">
                        <a:lnSpc>
                          <a:spcPct val="150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J.E.Geusic, H. M. Markos, L.G.Van Uiteit, Bob Thomas</a:t>
                      </a:r>
                    </a:p>
                  </a:txBody>
                  <a:tcPr marL="46046" marR="46046" marT="0" marB="0"/>
                </a:tc>
                <a:tc>
                  <a:txBody>
                    <a:bodyPr/>
                    <a:lstStyle/>
                    <a:p>
                      <a:pPr marL="66675" marR="64135" indent="-6350" algn="just">
                        <a:lnSpc>
                          <a:spcPct val="150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Inventor of first working Nd:YAG LASER at Bell Labs</a:t>
                      </a:r>
                    </a:p>
                  </a:txBody>
                  <a:tcPr marL="46046" marR="46046" marT="0" marB="0"/>
                </a:tc>
                <a:extLst>
                  <a:ext uri="{0D108BD9-81ED-4DB2-BD59-A6C34878D82A}">
                    <a16:rowId xmlns:a16="http://schemas.microsoft.com/office/drawing/2014/main" val="2304221260"/>
                  </a:ext>
                </a:extLst>
              </a:tr>
              <a:tr h="621359">
                <a:tc>
                  <a:txBody>
                    <a:bodyPr/>
                    <a:lstStyle/>
                    <a:p>
                      <a:pPr marL="62230" marR="0">
                        <a:lnSpc>
                          <a:spcPct val="113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1964</a:t>
                      </a:r>
                    </a:p>
                  </a:txBody>
                  <a:tcPr marL="46046" marR="46046" marT="0" marB="0"/>
                </a:tc>
                <a:tc>
                  <a:txBody>
                    <a:bodyPr/>
                    <a:lstStyle/>
                    <a:p>
                      <a:pPr marL="60325" marR="0">
                        <a:lnSpc>
                          <a:spcPct val="113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Kumar N. Patel</a:t>
                      </a:r>
                    </a:p>
                  </a:txBody>
                  <a:tcPr marL="46046" marR="46046" marT="0" marB="0"/>
                </a:tc>
                <a:tc>
                  <a:txBody>
                    <a:bodyPr/>
                    <a:lstStyle/>
                    <a:p>
                      <a:pPr marL="66675" marR="0" indent="-6350">
                        <a:lnSpc>
                          <a:spcPct val="150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Inventor of CO2 LASER at Bell Labs.</a:t>
                      </a:r>
                    </a:p>
                  </a:txBody>
                  <a:tcPr marL="46046" marR="46046" marT="0" marB="0"/>
                </a:tc>
                <a:extLst>
                  <a:ext uri="{0D108BD9-81ED-4DB2-BD59-A6C34878D82A}">
                    <a16:rowId xmlns:a16="http://schemas.microsoft.com/office/drawing/2014/main" val="3226556392"/>
                  </a:ext>
                </a:extLst>
              </a:tr>
              <a:tr h="1265842">
                <a:tc>
                  <a:txBody>
                    <a:bodyPr/>
                    <a:lstStyle/>
                    <a:p>
                      <a:pPr marL="62230" marR="0">
                        <a:lnSpc>
                          <a:spcPct val="113000"/>
                        </a:lnSpc>
                        <a:spcBef>
                          <a:spcPts val="0"/>
                        </a:spcBef>
                        <a:spcAft>
                          <a:spcPts val="0"/>
                        </a:spcAft>
                      </a:pPr>
                      <a:r>
                        <a:rPr lang="en-US" sz="1000">
                          <a:solidFill>
                            <a:srgbClr val="2E4579"/>
                          </a:solidFill>
                          <a:effectLst/>
                          <a:latin typeface="Cambria" panose="02040503050406030204" pitchFamily="18" charset="0"/>
                          <a:ea typeface="Cambria" panose="02040503050406030204" pitchFamily="18" charset="0"/>
                        </a:rPr>
                        <a:t>1964</a:t>
                      </a:r>
                    </a:p>
                  </a:txBody>
                  <a:tcPr marL="46046" marR="46046" marT="0" marB="0"/>
                </a:tc>
                <a:tc>
                  <a:txBody>
                    <a:bodyPr/>
                    <a:lstStyle/>
                    <a:p>
                      <a:pPr marL="60325" marR="0">
                        <a:lnSpc>
                          <a:spcPct val="113000"/>
                        </a:lnSpc>
                        <a:spcBef>
                          <a:spcPts val="0"/>
                        </a:spcBef>
                        <a:spcAft>
                          <a:spcPts val="0"/>
                        </a:spcAft>
                      </a:pPr>
                      <a:r>
                        <a:rPr lang="en-US" sz="1000" dirty="0">
                          <a:solidFill>
                            <a:srgbClr val="2E4579"/>
                          </a:solidFill>
                          <a:effectLst/>
                          <a:latin typeface="Cambria" panose="02040503050406030204" pitchFamily="18" charset="0"/>
                          <a:ea typeface="Cambria" panose="02040503050406030204" pitchFamily="18" charset="0"/>
                        </a:rPr>
                        <a:t>William Bridges</a:t>
                      </a:r>
                    </a:p>
                  </a:txBody>
                  <a:tcPr marL="46046" marR="46046" marT="0" marB="0"/>
                </a:tc>
                <a:tc>
                  <a:txBody>
                    <a:bodyPr/>
                    <a:lstStyle/>
                    <a:p>
                      <a:pPr marL="66675" marR="65405" indent="-6350">
                        <a:lnSpc>
                          <a:spcPct val="150000"/>
                        </a:lnSpc>
                        <a:spcBef>
                          <a:spcPts val="0"/>
                        </a:spcBef>
                        <a:spcAft>
                          <a:spcPts val="0"/>
                        </a:spcAft>
                        <a:tabLst>
                          <a:tab pos="808355" algn="l"/>
                          <a:tab pos="1099185" algn="l"/>
                          <a:tab pos="1654810" algn="l"/>
                        </a:tabLst>
                      </a:pPr>
                      <a:r>
                        <a:rPr lang="en-US" sz="1000" dirty="0">
                          <a:solidFill>
                            <a:srgbClr val="2E4579"/>
                          </a:solidFill>
                          <a:effectLst/>
                          <a:latin typeface="Cambria" panose="02040503050406030204" pitchFamily="18" charset="0"/>
                          <a:ea typeface="Cambria" panose="02040503050406030204" pitchFamily="18" charset="0"/>
                        </a:rPr>
                        <a:t>Invention of Argon Ion LASER at Hughes Labs</a:t>
                      </a:r>
                    </a:p>
                  </a:txBody>
                  <a:tcPr marL="46046" marR="46046" marT="0" marB="0"/>
                </a:tc>
                <a:extLst>
                  <a:ext uri="{0D108BD9-81ED-4DB2-BD59-A6C34878D82A}">
                    <a16:rowId xmlns:a16="http://schemas.microsoft.com/office/drawing/2014/main" val="3618182450"/>
                  </a:ext>
                </a:extLst>
              </a:tr>
            </a:tbl>
          </a:graphicData>
        </a:graphic>
      </p:graphicFrame>
    </p:spTree>
    <p:extLst>
      <p:ext uri="{BB962C8B-B14F-4D97-AF65-F5344CB8AC3E}">
        <p14:creationId xmlns:p14="http://schemas.microsoft.com/office/powerpoint/2010/main" val="1988814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Components of Laser</a:t>
            </a:r>
          </a:p>
        </p:txBody>
      </p:sp>
      <p:sp>
        <p:nvSpPr>
          <p:cNvPr id="127" name="Google Shape;127;p2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graphicFrame>
        <p:nvGraphicFramePr>
          <p:cNvPr id="2" name="Diagram 1">
            <a:extLst>
              <a:ext uri="{FF2B5EF4-FFF2-40B4-BE49-F238E27FC236}">
                <a16:creationId xmlns:a16="http://schemas.microsoft.com/office/drawing/2014/main" id="{805B45D3-CF84-E98B-26F3-9D02C8F97CD5}"/>
              </a:ext>
            </a:extLst>
          </p:cNvPr>
          <p:cNvGraphicFramePr/>
          <p:nvPr>
            <p:extLst>
              <p:ext uri="{D42A27DB-BD31-4B8C-83A1-F6EECF244321}">
                <p14:modId xmlns:p14="http://schemas.microsoft.com/office/powerpoint/2010/main" val="1236002621"/>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2A963A26-F494-FD98-2C07-45855561D1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10</a:t>
            </a:fld>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Active Medium</a:t>
            </a:r>
            <a:endParaRPr dirty="0"/>
          </a:p>
        </p:txBody>
      </p:sp>
      <p:sp>
        <p:nvSpPr>
          <p:cNvPr id="133" name="Google Shape;133;p2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114300" indent="0" algn="l">
              <a:buNone/>
            </a:pPr>
            <a:r>
              <a:rPr lang="en-US" sz="1800" b="0" i="0" u="none" strike="noStrike" dirty="0">
                <a:solidFill>
                  <a:srgbClr val="695D46"/>
                </a:solidFill>
                <a:effectLst/>
                <a:latin typeface="Cambria" panose="02040503050406030204" pitchFamily="18" charset="0"/>
                <a:ea typeface="Cambria" panose="02040503050406030204" pitchFamily="18" charset="0"/>
              </a:rPr>
              <a:t>Active Medium is the material in the core of the laser, can be gas, solid, liquid, or crystals and are usually the name of the laser.</a:t>
            </a:r>
          </a:p>
          <a:p>
            <a:pPr marL="114300" indent="0" algn="l">
              <a:buNone/>
            </a:pPr>
            <a:r>
              <a:rPr lang="en-US" sz="1800" b="0" i="0" u="none" strike="noStrike" baseline="0" dirty="0">
                <a:latin typeface="Cambria" panose="02040503050406030204" pitchFamily="18" charset="0"/>
              </a:rPr>
              <a:t>A material, capable of absorbing the energy produced by an external extension source through the subatomic configuration of its component molecules, atoms or ions which can subsequently give off this excess energy as photons of light.</a:t>
            </a:r>
          </a:p>
          <a:p>
            <a:pPr marL="114300" indent="0" algn="l">
              <a:buNone/>
            </a:pPr>
            <a:r>
              <a:rPr lang="en-US" sz="1800" b="1" i="0" u="none" strike="noStrike" dirty="0">
                <a:solidFill>
                  <a:srgbClr val="695D46"/>
                </a:solidFill>
                <a:effectLst/>
                <a:latin typeface="Cambria" panose="02040503050406030204" pitchFamily="18" charset="0"/>
                <a:ea typeface="Cambria" panose="02040503050406030204" pitchFamily="18" charset="0"/>
              </a:rPr>
              <a:t>Gas</a:t>
            </a:r>
            <a:r>
              <a:rPr lang="en-US" sz="1800" b="0" i="0" u="none" strike="noStrike" dirty="0">
                <a:solidFill>
                  <a:srgbClr val="695D46"/>
                </a:solidFill>
                <a:effectLst/>
                <a:latin typeface="Cambria" panose="02040503050406030204" pitchFamily="18" charset="0"/>
                <a:ea typeface="Cambria" panose="02040503050406030204" pitchFamily="18" charset="0"/>
              </a:rPr>
              <a:t> lasers use carbon dioxide, argon, krypton, and mixtures, such as helium-neon.</a:t>
            </a:r>
            <a:endParaRPr lang="en-US" dirty="0">
              <a:solidFill>
                <a:srgbClr val="695D46"/>
              </a:solidFill>
              <a:latin typeface="Cambria" panose="02040503050406030204" pitchFamily="18" charset="0"/>
              <a:ea typeface="Cambria" panose="02040503050406030204" pitchFamily="18" charset="0"/>
            </a:endParaRPr>
          </a:p>
          <a:p>
            <a:pPr marL="114300" indent="0" algn="l">
              <a:buNone/>
            </a:pPr>
            <a:r>
              <a:rPr lang="en-US" sz="1800" b="1" i="0" u="none" strike="noStrike" dirty="0">
                <a:solidFill>
                  <a:srgbClr val="695D46"/>
                </a:solidFill>
                <a:effectLst/>
                <a:latin typeface="Cambria" panose="02040503050406030204" pitchFamily="18" charset="0"/>
                <a:ea typeface="Cambria" panose="02040503050406030204" pitchFamily="18" charset="0"/>
              </a:rPr>
              <a:t>Solid</a:t>
            </a:r>
            <a:r>
              <a:rPr lang="en-US" sz="1800" b="0" i="0" u="none" strike="noStrike" dirty="0">
                <a:solidFill>
                  <a:srgbClr val="695D46"/>
                </a:solidFill>
                <a:effectLst/>
                <a:latin typeface="Cambria" panose="02040503050406030204" pitchFamily="18" charset="0"/>
                <a:ea typeface="Cambria" panose="02040503050406030204" pitchFamily="18" charset="0"/>
              </a:rPr>
              <a:t> lasers use crystals and glasses.</a:t>
            </a:r>
            <a:endParaRPr lang="en-US" dirty="0">
              <a:solidFill>
                <a:srgbClr val="695D46"/>
              </a:solidFill>
              <a:latin typeface="Cambria" panose="02040503050406030204" pitchFamily="18" charset="0"/>
              <a:ea typeface="Cambria" panose="02040503050406030204" pitchFamily="18" charset="0"/>
            </a:endParaRPr>
          </a:p>
          <a:p>
            <a:pPr marL="114300" indent="0" algn="l">
              <a:buNone/>
            </a:pPr>
            <a:r>
              <a:rPr lang="en-US" sz="1800" b="1" i="0" u="none" strike="noStrike" dirty="0">
                <a:solidFill>
                  <a:srgbClr val="695D46"/>
                </a:solidFill>
                <a:effectLst/>
                <a:latin typeface="Cambria" panose="02040503050406030204" pitchFamily="18" charset="0"/>
                <a:ea typeface="Cambria" panose="02040503050406030204" pitchFamily="18" charset="0"/>
              </a:rPr>
              <a:t>Liquid</a:t>
            </a:r>
            <a:r>
              <a:rPr lang="en-US" sz="1800" b="0" i="0" u="none" strike="noStrike" dirty="0">
                <a:solidFill>
                  <a:srgbClr val="695D46"/>
                </a:solidFill>
                <a:effectLst/>
                <a:latin typeface="Cambria" panose="02040503050406030204" pitchFamily="18" charset="0"/>
                <a:ea typeface="Cambria" panose="02040503050406030204" pitchFamily="18" charset="0"/>
              </a:rPr>
              <a:t> lasers use liquid dye.</a:t>
            </a:r>
            <a:endParaRPr dirty="0">
              <a:solidFill>
                <a:srgbClr val="695D46"/>
              </a:solidFill>
              <a:latin typeface="Cambria" panose="02040503050406030204" pitchFamily="18" charset="0"/>
              <a:ea typeface="Cambria" panose="02040503050406030204" pitchFamily="18" charset="0"/>
            </a:endParaRPr>
          </a:p>
        </p:txBody>
      </p:sp>
      <p:sp>
        <p:nvSpPr>
          <p:cNvPr id="2" name="Slide Number Placeholder 1">
            <a:extLst>
              <a:ext uri="{FF2B5EF4-FFF2-40B4-BE49-F238E27FC236}">
                <a16:creationId xmlns:a16="http://schemas.microsoft.com/office/drawing/2014/main" id="{2D956CED-E48D-6FDB-7CE6-6B17FBCE1B9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11</a:t>
            </a:fld>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Pumping Mechanism</a:t>
            </a:r>
            <a:endParaRPr dirty="0"/>
          </a:p>
        </p:txBody>
      </p:sp>
      <p:sp>
        <p:nvSpPr>
          <p:cNvPr id="139" name="Google Shape;139;p2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114300" indent="0">
              <a:buNone/>
            </a:pPr>
            <a:r>
              <a:rPr lang="en-US" sz="1800" b="0" i="0" u="none" strike="noStrike" baseline="0" dirty="0">
                <a:latin typeface="Cambria" panose="02040503050406030204" pitchFamily="18" charset="0"/>
              </a:rPr>
              <a:t>An energy source is used to excite or pump the atoms in the lasing medium. (Flash light, arc light, diode laser unit, electromagnetic coil)</a:t>
            </a:r>
            <a:endParaRPr dirty="0"/>
          </a:p>
        </p:txBody>
      </p:sp>
      <p:pic>
        <p:nvPicPr>
          <p:cNvPr id="3" name="Picture 2">
            <a:extLst>
              <a:ext uri="{FF2B5EF4-FFF2-40B4-BE49-F238E27FC236}">
                <a16:creationId xmlns:a16="http://schemas.microsoft.com/office/drawing/2014/main" id="{E6E9C5D8-CB2E-9D82-6D55-FBD8925BBF63}"/>
              </a:ext>
            </a:extLst>
          </p:cNvPr>
          <p:cNvPicPr>
            <a:picLocks noChangeAspect="1"/>
          </p:cNvPicPr>
          <p:nvPr/>
        </p:nvPicPr>
        <p:blipFill>
          <a:blip r:embed="rId3"/>
          <a:stretch>
            <a:fillRect/>
          </a:stretch>
        </p:blipFill>
        <p:spPr>
          <a:xfrm>
            <a:off x="2928937" y="2089148"/>
            <a:ext cx="3286126" cy="2665416"/>
          </a:xfrm>
          <a:prstGeom prst="rect">
            <a:avLst/>
          </a:prstGeom>
        </p:spPr>
      </p:pic>
      <p:sp>
        <p:nvSpPr>
          <p:cNvPr id="2" name="Slide Number Placeholder 1">
            <a:extLst>
              <a:ext uri="{FF2B5EF4-FFF2-40B4-BE49-F238E27FC236}">
                <a16:creationId xmlns:a16="http://schemas.microsoft.com/office/drawing/2014/main" id="{D62C04BB-49FF-376E-8466-6566BDCCEDF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12</a:t>
            </a:fld>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Optical Resonator </a:t>
            </a:r>
            <a:endParaRPr dirty="0"/>
          </a:p>
        </p:txBody>
      </p:sp>
      <p:sp>
        <p:nvSpPr>
          <p:cNvPr id="145" name="Google Shape;145;p2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114300" indent="0" algn="l">
              <a:buNone/>
            </a:pPr>
            <a:r>
              <a:rPr lang="en-US" sz="1800" b="0" i="0" u="none" strike="noStrike" baseline="0" dirty="0">
                <a:latin typeface="Cambria" panose="02040503050406030204" pitchFamily="18" charset="0"/>
              </a:rPr>
              <a:t>Laser light produced by the stimulated active medium is bounced back and forth through the axis of the laser cavity, using two mirrors placed at either end, thus amplifying the power. The distal mirror is partially transmissive, so that at a given energy density, laser light will escape to be transmitted to the target tissue.</a:t>
            </a:r>
            <a:endParaRPr dirty="0"/>
          </a:p>
        </p:txBody>
      </p:sp>
      <p:pic>
        <p:nvPicPr>
          <p:cNvPr id="3" name="Picture 2">
            <a:extLst>
              <a:ext uri="{FF2B5EF4-FFF2-40B4-BE49-F238E27FC236}">
                <a16:creationId xmlns:a16="http://schemas.microsoft.com/office/drawing/2014/main" id="{97D30D5C-E989-869D-798F-82E803255BA0}"/>
              </a:ext>
            </a:extLst>
          </p:cNvPr>
          <p:cNvPicPr>
            <a:picLocks noChangeAspect="1"/>
          </p:cNvPicPr>
          <p:nvPr/>
        </p:nvPicPr>
        <p:blipFill rotWithShape="1">
          <a:blip r:embed="rId3"/>
          <a:srcRect l="974" t="1608"/>
          <a:stretch/>
        </p:blipFill>
        <p:spPr>
          <a:xfrm>
            <a:off x="2414587" y="2828925"/>
            <a:ext cx="4357687" cy="1948420"/>
          </a:xfrm>
          <a:prstGeom prst="rect">
            <a:avLst/>
          </a:prstGeom>
        </p:spPr>
      </p:pic>
      <p:sp>
        <p:nvSpPr>
          <p:cNvPr id="2" name="Slide Number Placeholder 1">
            <a:extLst>
              <a:ext uri="{FF2B5EF4-FFF2-40B4-BE49-F238E27FC236}">
                <a16:creationId xmlns:a16="http://schemas.microsoft.com/office/drawing/2014/main" id="{B64A0B43-792D-28E1-8598-AEB5E44D2E8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13</a:t>
            </a:fld>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Properties of Laser Beam</a:t>
            </a:r>
            <a:endParaRPr dirty="0"/>
          </a:p>
        </p:txBody>
      </p:sp>
      <p:sp>
        <p:nvSpPr>
          <p:cNvPr id="151" name="Google Shape;151;p2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graphicFrame>
        <p:nvGraphicFramePr>
          <p:cNvPr id="2" name="Diagram 1">
            <a:extLst>
              <a:ext uri="{FF2B5EF4-FFF2-40B4-BE49-F238E27FC236}">
                <a16:creationId xmlns:a16="http://schemas.microsoft.com/office/drawing/2014/main" id="{D10E27F1-AA5E-13BC-EB4F-790ADB6FAE46}"/>
              </a:ext>
            </a:extLst>
          </p:cNvPr>
          <p:cNvGraphicFramePr/>
          <p:nvPr>
            <p:extLst>
              <p:ext uri="{D42A27DB-BD31-4B8C-83A1-F6EECF244321}">
                <p14:modId xmlns:p14="http://schemas.microsoft.com/office/powerpoint/2010/main" val="2758630323"/>
              </p:ext>
            </p:extLst>
          </p:nvPr>
        </p:nvGraphicFramePr>
        <p:xfrm>
          <a:off x="1078706" y="798725"/>
          <a:ext cx="7272338"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D0B13035-E40A-6544-D9FF-FA650A6DF01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14</a:t>
            </a:fld>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Monochromaticity</a:t>
            </a:r>
            <a:endParaRPr dirty="0"/>
          </a:p>
        </p:txBody>
      </p:sp>
      <p:sp>
        <p:nvSpPr>
          <p:cNvPr id="157" name="Google Shape;157;p2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It means that all the light waves have the same wavelength &amp; frequency when they are emitted from the same source.</a:t>
            </a:r>
            <a:endParaRPr dirty="0">
              <a:solidFill>
                <a:srgbClr val="695D46"/>
              </a:solidFill>
              <a:latin typeface="Cambria" panose="02040503050406030204" pitchFamily="18" charset="0"/>
              <a:ea typeface="Cambria" panose="02040503050406030204" pitchFamily="18" charset="0"/>
            </a:endParaRPr>
          </a:p>
        </p:txBody>
      </p:sp>
      <p:pic>
        <p:nvPicPr>
          <p:cNvPr id="1026" name="Picture 2" descr="QSI">
            <a:extLst>
              <a:ext uri="{FF2B5EF4-FFF2-40B4-BE49-F238E27FC236}">
                <a16:creationId xmlns:a16="http://schemas.microsoft.com/office/drawing/2014/main" id="{CB0CC549-D7A4-649A-3B47-34C7F4D3A1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568"/>
          <a:stretch/>
        </p:blipFill>
        <p:spPr bwMode="auto">
          <a:xfrm>
            <a:off x="1114426" y="2317320"/>
            <a:ext cx="6915148" cy="171175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62327B47-049F-2B34-55B6-CF82C7B8BE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15</a:t>
            </a:fld>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Coherence</a:t>
            </a:r>
            <a:endParaRPr dirty="0"/>
          </a:p>
        </p:txBody>
      </p:sp>
      <p:sp>
        <p:nvSpPr>
          <p:cNvPr id="163" name="Google Shape;163;p2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When two waves are exactly ―in step with each other &amp; remain exactly ―in step with each other; they are said to be coherent.</a:t>
            </a:r>
            <a:endParaRPr dirty="0">
              <a:solidFill>
                <a:srgbClr val="695D46"/>
              </a:solidFill>
              <a:latin typeface="Cambria" panose="02040503050406030204" pitchFamily="18" charset="0"/>
              <a:ea typeface="Cambria" panose="02040503050406030204" pitchFamily="18" charset="0"/>
            </a:endParaRPr>
          </a:p>
        </p:txBody>
      </p:sp>
      <p:pic>
        <p:nvPicPr>
          <p:cNvPr id="2050" name="Picture 2">
            <a:extLst>
              <a:ext uri="{FF2B5EF4-FFF2-40B4-BE49-F238E27FC236}">
                <a16:creationId xmlns:a16="http://schemas.microsoft.com/office/drawing/2014/main" id="{16ADBD05-B187-D3B4-BB78-C907268BC5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972" t="3724" r="16895"/>
          <a:stretch/>
        </p:blipFill>
        <p:spPr bwMode="auto">
          <a:xfrm>
            <a:off x="714375" y="2107311"/>
            <a:ext cx="3257550" cy="27147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oherence - Why is a laser beam monochromatic and coherent? - Physics Stack  Exchange">
            <a:extLst>
              <a:ext uri="{FF2B5EF4-FFF2-40B4-BE49-F238E27FC236}">
                <a16:creationId xmlns:a16="http://schemas.microsoft.com/office/drawing/2014/main" id="{B1F1894D-F352-9FF6-23BF-3FA51829467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22" t="3820" r="3693" b="3993"/>
          <a:stretch/>
        </p:blipFill>
        <p:spPr bwMode="auto">
          <a:xfrm>
            <a:off x="4381910" y="2162815"/>
            <a:ext cx="4040404" cy="260370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70506B74-A687-2B6F-3493-B7B1D796981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16</a:t>
            </a:fld>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Directionality</a:t>
            </a:r>
            <a:endParaRPr dirty="0"/>
          </a:p>
        </p:txBody>
      </p:sp>
      <p:sp>
        <p:nvSpPr>
          <p:cNvPr id="169" name="Google Shape;169;p2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114300" indent="0" algn="just" rtl="0">
              <a:spcBef>
                <a:spcPts val="0"/>
              </a:spcBef>
              <a:spcAft>
                <a:spcPts val="1000"/>
              </a:spcAft>
              <a:buNone/>
            </a:pPr>
            <a:r>
              <a:rPr lang="en-US" b="0" i="0" u="none" strike="noStrike" dirty="0">
                <a:solidFill>
                  <a:srgbClr val="695D46"/>
                </a:solidFill>
                <a:effectLst/>
                <a:latin typeface="Cambria" panose="02040503050406030204" pitchFamily="18" charset="0"/>
                <a:ea typeface="Cambria" panose="02040503050406030204" pitchFamily="18" charset="0"/>
              </a:rPr>
              <a:t>Laser beam is highly directional, which implies laser light is of very small divergence. This is a direct consequence of the fact that laser beams come from the resonant cavity, and only waves propagating along the optical axis can be sustained in the cavity.</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1000"/>
              </a:spcAft>
              <a:buNone/>
            </a:pPr>
            <a:r>
              <a:rPr lang="en-US" b="0" i="0" u="none" strike="noStrike" dirty="0">
                <a:solidFill>
                  <a:srgbClr val="695D46"/>
                </a:solidFill>
                <a:effectLst/>
                <a:latin typeface="Cambria" panose="02040503050406030204" pitchFamily="18" charset="0"/>
                <a:ea typeface="Cambria" panose="02040503050406030204" pitchFamily="18" charset="0"/>
              </a:rPr>
              <a:t>Directionality of the laser correlates with the emission of an extremely narrow beam of light that spreads slowly. Within the laser apparatus, efficient collimation of photons into a narrow path results in a divergence factor of approximately 1 mm for every meter traveled. Directionality allows the laser beam to be focused on a very small spot size.</a:t>
            </a:r>
            <a:endParaRPr dirty="0">
              <a:solidFill>
                <a:srgbClr val="695D46"/>
              </a:solidFill>
              <a:latin typeface="Cambria" panose="02040503050406030204" pitchFamily="18" charset="0"/>
              <a:ea typeface="Cambria" panose="02040503050406030204" pitchFamily="18" charset="0"/>
            </a:endParaRPr>
          </a:p>
        </p:txBody>
      </p:sp>
      <p:sp>
        <p:nvSpPr>
          <p:cNvPr id="2" name="Slide Number Placeholder 1">
            <a:extLst>
              <a:ext uri="{FF2B5EF4-FFF2-40B4-BE49-F238E27FC236}">
                <a16:creationId xmlns:a16="http://schemas.microsoft.com/office/drawing/2014/main" id="{7B19884E-3757-41BD-4B63-E5A7E60357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17</a:t>
            </a:fld>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A8AD-998F-A6FB-41C6-82F6CBB9E3EF}"/>
              </a:ext>
            </a:extLst>
          </p:cNvPr>
          <p:cNvSpPr>
            <a:spLocks noGrp="1"/>
          </p:cNvSpPr>
          <p:nvPr>
            <p:ph type="title"/>
          </p:nvPr>
        </p:nvSpPr>
        <p:spPr/>
        <p:txBody>
          <a:bodyPr>
            <a:normAutofit fontScale="90000"/>
          </a:bodyPr>
          <a:lstStyle/>
          <a:p>
            <a:r>
              <a:rPr lang="en-US" dirty="0"/>
              <a:t>Brightness</a:t>
            </a:r>
          </a:p>
        </p:txBody>
      </p:sp>
      <p:sp>
        <p:nvSpPr>
          <p:cNvPr id="3" name="Text Placeholder 2">
            <a:extLst>
              <a:ext uri="{FF2B5EF4-FFF2-40B4-BE49-F238E27FC236}">
                <a16:creationId xmlns:a16="http://schemas.microsoft.com/office/drawing/2014/main" id="{8A6DFFA6-67A4-18F3-451A-FE0C1FC4E321}"/>
              </a:ext>
            </a:extLst>
          </p:cNvPr>
          <p:cNvSpPr>
            <a:spLocks noGrp="1"/>
          </p:cNvSpPr>
          <p:nvPr>
            <p:ph type="body" idx="1"/>
          </p:nvPr>
        </p:nvSpPr>
        <p:spPr/>
        <p:txBody>
          <a:bodyPr/>
          <a:lstStyle/>
          <a:p>
            <a:pPr marL="114300" indent="0">
              <a:buNone/>
            </a:pPr>
            <a:r>
              <a:rPr lang="en-US" sz="1800" b="0" i="0" u="none" strike="noStrike" dirty="0">
                <a:solidFill>
                  <a:srgbClr val="695D46"/>
                </a:solidFill>
                <a:effectLst/>
                <a:latin typeface="Times New Roman" panose="02020603050405020304" pitchFamily="18" charset="0"/>
              </a:rPr>
              <a:t>A laser has brightness many times in magnitude greater than that of conventional source due to high directional property of laser beam.</a:t>
            </a:r>
            <a:endParaRPr lang="en-US" dirty="0">
              <a:solidFill>
                <a:srgbClr val="695D46"/>
              </a:solidFill>
            </a:endParaRPr>
          </a:p>
        </p:txBody>
      </p:sp>
      <p:sp>
        <p:nvSpPr>
          <p:cNvPr id="4" name="Slide Number Placeholder 3">
            <a:extLst>
              <a:ext uri="{FF2B5EF4-FFF2-40B4-BE49-F238E27FC236}">
                <a16:creationId xmlns:a16="http://schemas.microsoft.com/office/drawing/2014/main" id="{28784F42-386F-68D2-E072-BB024C32D36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18</a:t>
            </a:fld>
            <a:endParaRPr lang="en-GB"/>
          </a:p>
        </p:txBody>
      </p:sp>
    </p:spTree>
    <p:extLst>
      <p:ext uri="{BB962C8B-B14F-4D97-AF65-F5344CB8AC3E}">
        <p14:creationId xmlns:p14="http://schemas.microsoft.com/office/powerpoint/2010/main" val="1821012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5B9A-358E-FDEB-D13C-4179889467FF}"/>
              </a:ext>
            </a:extLst>
          </p:cNvPr>
          <p:cNvSpPr>
            <a:spLocks noGrp="1"/>
          </p:cNvSpPr>
          <p:nvPr>
            <p:ph type="title"/>
          </p:nvPr>
        </p:nvSpPr>
        <p:spPr/>
        <p:txBody>
          <a:bodyPr>
            <a:normAutofit fontScale="90000"/>
          </a:bodyPr>
          <a:lstStyle/>
          <a:p>
            <a:r>
              <a:rPr lang="en-US" dirty="0"/>
              <a:t>Laser-Tissue Interaction</a:t>
            </a:r>
          </a:p>
        </p:txBody>
      </p:sp>
      <p:sp>
        <p:nvSpPr>
          <p:cNvPr id="3" name="Text Placeholder 2">
            <a:extLst>
              <a:ext uri="{FF2B5EF4-FFF2-40B4-BE49-F238E27FC236}">
                <a16:creationId xmlns:a16="http://schemas.microsoft.com/office/drawing/2014/main" id="{5B21D4D4-518B-89E5-DD35-9C59166A80AF}"/>
              </a:ext>
            </a:extLst>
          </p:cNvPr>
          <p:cNvSpPr>
            <a:spLocks noGrp="1"/>
          </p:cNvSpPr>
          <p:nvPr>
            <p:ph type="body" idx="1"/>
          </p:nvPr>
        </p:nvSpPr>
        <p:spPr/>
        <p:txBody>
          <a:bodyPr>
            <a:normAutofit fontScale="92500" lnSpcReduction="20000"/>
          </a:bodyPr>
          <a:lstStyle/>
          <a:p>
            <a:pPr marL="114300" indent="0">
              <a:buNone/>
            </a:pPr>
            <a:r>
              <a:rPr lang="en-US" sz="1900" b="0" i="0" u="none" strike="noStrike" dirty="0">
                <a:solidFill>
                  <a:srgbClr val="695D46"/>
                </a:solidFill>
                <a:effectLst/>
                <a:latin typeface="Cambria" panose="02040503050406030204" pitchFamily="18" charset="0"/>
                <a:ea typeface="Cambria" panose="02040503050406030204" pitchFamily="18" charset="0"/>
              </a:rPr>
              <a:t>Depending on the optical properties of the tissue, the light energy from laser may have 4 different interactions with target tissue as follows:</a:t>
            </a:r>
          </a:p>
          <a:p>
            <a:pPr marL="114300" indent="0">
              <a:buNone/>
            </a:pPr>
            <a:endParaRPr lang="en-US" sz="1900" dirty="0">
              <a:solidFill>
                <a:srgbClr val="695D46"/>
              </a:solidFill>
              <a:latin typeface="Cambria" panose="02040503050406030204" pitchFamily="18" charset="0"/>
              <a:ea typeface="Cambria" panose="02040503050406030204" pitchFamily="18" charset="0"/>
            </a:endParaRPr>
          </a:p>
          <a:p>
            <a:pPr marL="114300" indent="0" algn="just" rtl="0">
              <a:spcBef>
                <a:spcPts val="0"/>
              </a:spcBef>
              <a:spcAft>
                <a:spcPts val="1515"/>
              </a:spcAft>
              <a:buNone/>
            </a:pPr>
            <a:r>
              <a:rPr lang="en-US" sz="1900" b="0" i="0" u="none" strike="noStrike" dirty="0">
                <a:solidFill>
                  <a:srgbClr val="695D46"/>
                </a:solidFill>
                <a:effectLst/>
                <a:latin typeface="Cambria" panose="02040503050406030204" pitchFamily="18" charset="0"/>
                <a:ea typeface="Cambria" panose="02040503050406030204" pitchFamily="18" charset="0"/>
              </a:rPr>
              <a:t>Reflection </a:t>
            </a:r>
            <a:endParaRPr lang="en-US" sz="1900"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1515"/>
              </a:spcAft>
              <a:buNone/>
            </a:pPr>
            <a:r>
              <a:rPr lang="en-US" sz="1900" b="0" i="0" u="none" strike="noStrike" dirty="0">
                <a:solidFill>
                  <a:srgbClr val="695D46"/>
                </a:solidFill>
                <a:effectLst/>
                <a:latin typeface="Cambria" panose="02040503050406030204" pitchFamily="18" charset="0"/>
                <a:ea typeface="Cambria" panose="02040503050406030204" pitchFamily="18" charset="0"/>
              </a:rPr>
              <a:t>Transmission </a:t>
            </a:r>
            <a:endParaRPr lang="en-US" sz="1900"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1515"/>
              </a:spcAft>
              <a:buNone/>
            </a:pPr>
            <a:r>
              <a:rPr lang="en-US" sz="1900" b="0" i="0" u="none" strike="noStrike" dirty="0">
                <a:solidFill>
                  <a:srgbClr val="695D46"/>
                </a:solidFill>
                <a:effectLst/>
                <a:latin typeface="Cambria" panose="02040503050406030204" pitchFamily="18" charset="0"/>
                <a:ea typeface="Cambria" panose="02040503050406030204" pitchFamily="18" charset="0"/>
              </a:rPr>
              <a:t>Scattering </a:t>
            </a:r>
            <a:endParaRPr lang="en-US" sz="1900"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900" b="0" i="0" u="none" strike="noStrike" dirty="0">
                <a:solidFill>
                  <a:srgbClr val="695D46"/>
                </a:solidFill>
                <a:effectLst/>
                <a:latin typeface="Cambria" panose="02040503050406030204" pitchFamily="18" charset="0"/>
                <a:ea typeface="Cambria" panose="02040503050406030204" pitchFamily="18" charset="0"/>
              </a:rPr>
              <a:t>Absorption</a:t>
            </a:r>
            <a:endParaRPr lang="en-US" sz="1900" b="0" dirty="0">
              <a:solidFill>
                <a:srgbClr val="695D46"/>
              </a:solidFill>
              <a:effectLst/>
              <a:latin typeface="Cambria" panose="02040503050406030204" pitchFamily="18" charset="0"/>
              <a:ea typeface="Cambria" panose="02040503050406030204" pitchFamily="18" charset="0"/>
            </a:endParaRPr>
          </a:p>
          <a:p>
            <a:pPr marL="114300" indent="0">
              <a:buNone/>
            </a:pPr>
            <a:br>
              <a:rPr lang="en-US" dirty="0"/>
            </a:br>
            <a:endParaRPr lang="en-US" dirty="0"/>
          </a:p>
        </p:txBody>
      </p:sp>
      <p:sp>
        <p:nvSpPr>
          <p:cNvPr id="4" name="Slide Number Placeholder 3">
            <a:extLst>
              <a:ext uri="{FF2B5EF4-FFF2-40B4-BE49-F238E27FC236}">
                <a16:creationId xmlns:a16="http://schemas.microsoft.com/office/drawing/2014/main" id="{C3A91A80-B72B-326D-68C1-C1F620A9C6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19</a:t>
            </a:fld>
            <a:endParaRPr lang="en-GB"/>
          </a:p>
        </p:txBody>
      </p:sp>
    </p:spTree>
    <p:extLst>
      <p:ext uri="{BB962C8B-B14F-4D97-AF65-F5344CB8AC3E}">
        <p14:creationId xmlns:p14="http://schemas.microsoft.com/office/powerpoint/2010/main" val="3799924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9E2E5-6975-A79C-2655-3636927DC041}"/>
              </a:ext>
            </a:extLst>
          </p:cNvPr>
          <p:cNvSpPr>
            <a:spLocks noGrp="1"/>
          </p:cNvSpPr>
          <p:nvPr>
            <p:ph type="title"/>
          </p:nvPr>
        </p:nvSpPr>
        <p:spPr/>
        <p:txBody>
          <a:bodyPr>
            <a:normAutofit fontScale="90000"/>
          </a:bodyPr>
          <a:lstStyle/>
          <a:p>
            <a:endParaRPr lang="en-US"/>
          </a:p>
        </p:txBody>
      </p:sp>
      <p:sp>
        <p:nvSpPr>
          <p:cNvPr id="3" name="Text Placeholder 2">
            <a:extLst>
              <a:ext uri="{FF2B5EF4-FFF2-40B4-BE49-F238E27FC236}">
                <a16:creationId xmlns:a16="http://schemas.microsoft.com/office/drawing/2014/main" id="{722AFC53-F405-764B-CFFE-019F206A28E2}"/>
              </a:ext>
            </a:extLst>
          </p:cNvPr>
          <p:cNvSpPr>
            <a:spLocks noGrp="1"/>
          </p:cNvSpPr>
          <p:nvPr>
            <p:ph type="body" idx="1"/>
          </p:nvPr>
        </p:nvSpPr>
        <p:spPr/>
        <p:txBody>
          <a:bodyPr/>
          <a:lstStyle/>
          <a:p>
            <a:endParaRPr lang="en-US" dirty="0"/>
          </a:p>
        </p:txBody>
      </p:sp>
      <p:pic>
        <p:nvPicPr>
          <p:cNvPr id="4098" name="Picture 2">
            <a:extLst>
              <a:ext uri="{FF2B5EF4-FFF2-40B4-BE49-F238E27FC236}">
                <a16:creationId xmlns:a16="http://schemas.microsoft.com/office/drawing/2014/main" id="{B5C1D120-0A0D-AA1F-6117-D3E35003C5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539" y="445025"/>
            <a:ext cx="5114922" cy="415847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855B1D0-F9C8-9C37-CEB7-828CA6EB1B2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20</a:t>
            </a:fld>
            <a:endParaRPr lang="en-GB"/>
          </a:p>
        </p:txBody>
      </p:sp>
    </p:spTree>
    <p:extLst>
      <p:ext uri="{BB962C8B-B14F-4D97-AF65-F5344CB8AC3E}">
        <p14:creationId xmlns:p14="http://schemas.microsoft.com/office/powerpoint/2010/main" val="3680654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CBF5E18-3D8D-B4F3-D38F-7EE6B06BA0BA}"/>
              </a:ext>
            </a:extLst>
          </p:cNvPr>
          <p:cNvSpPr>
            <a:spLocks noGrp="1"/>
          </p:cNvSpPr>
          <p:nvPr>
            <p:ph type="body" idx="1"/>
          </p:nvPr>
        </p:nvSpPr>
        <p:spPr>
          <a:xfrm>
            <a:off x="311700" y="585788"/>
            <a:ext cx="8520600" cy="3983237"/>
          </a:xfrm>
        </p:spPr>
        <p:txBody>
          <a:bodyPr/>
          <a:lstStyle/>
          <a:p>
            <a:pPr marL="114300" indent="0" algn="just" rtl="0">
              <a:spcBef>
                <a:spcPts val="0"/>
              </a:spcBef>
              <a:spcAft>
                <a:spcPts val="0"/>
              </a:spcAft>
              <a:buNone/>
            </a:pPr>
            <a:r>
              <a:rPr lang="en-US" sz="1800" b="1" i="0" u="none" strike="noStrike" dirty="0">
                <a:solidFill>
                  <a:srgbClr val="695D46"/>
                </a:solidFill>
                <a:effectLst/>
                <a:latin typeface="Cambria" panose="02040503050406030204" pitchFamily="18" charset="0"/>
                <a:ea typeface="Cambria" panose="02040503050406030204" pitchFamily="18" charset="0"/>
              </a:rPr>
              <a:t>REFLECTION:</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80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Here the beam is being redirected off the surface with no effect on target tissue. Laser beam generally becomes more reflective as the distance from the handpiece increases.</a:t>
            </a:r>
          </a:p>
          <a:p>
            <a:pPr marL="114300" indent="0" algn="just" rtl="0">
              <a:spcBef>
                <a:spcPts val="0"/>
              </a:spcBef>
              <a:spcAft>
                <a:spcPts val="800"/>
              </a:spcAft>
              <a:buNone/>
            </a:pPr>
            <a:endParaRPr lang="en-US" sz="1800" b="0" i="0" u="none" strike="noStrike"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800"/>
              </a:spcAft>
              <a:buNone/>
            </a:pPr>
            <a:endParaRPr lang="en-US" dirty="0">
              <a:solidFill>
                <a:srgbClr val="695D46"/>
              </a:solidFill>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1" i="0" u="none" strike="noStrike" dirty="0">
                <a:solidFill>
                  <a:srgbClr val="695D46"/>
                </a:solidFill>
                <a:effectLst/>
                <a:latin typeface="Cambria" panose="02040503050406030204" pitchFamily="18" charset="0"/>
                <a:ea typeface="Cambria" panose="02040503050406030204" pitchFamily="18" charset="0"/>
              </a:rPr>
              <a:t>TRANSMISSION:</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Here laser energy is transmitted directly through the tissue with no effect on target tissue. This effect is highly dependent on the wavelength of laser light. </a:t>
            </a:r>
            <a:endParaRPr lang="en-US" b="0" dirty="0">
              <a:solidFill>
                <a:srgbClr val="695D46"/>
              </a:solidFill>
              <a:effectLst/>
              <a:latin typeface="Cambria" panose="02040503050406030204" pitchFamily="18" charset="0"/>
              <a:ea typeface="Cambria" panose="02040503050406030204" pitchFamily="18" charset="0"/>
            </a:endParaRPr>
          </a:p>
          <a:p>
            <a:pPr marL="114300" indent="0">
              <a:buNone/>
            </a:pPr>
            <a:br>
              <a:rPr lang="en-US" dirty="0"/>
            </a:br>
            <a:endParaRPr lang="en-US" b="0" dirty="0">
              <a:solidFill>
                <a:srgbClr val="695D46"/>
              </a:solidFill>
              <a:effectLst/>
              <a:latin typeface="Cambria" panose="02040503050406030204" pitchFamily="18" charset="0"/>
              <a:ea typeface="Cambria" panose="02040503050406030204" pitchFamily="18" charset="0"/>
            </a:endParaRPr>
          </a:p>
          <a:p>
            <a:pPr marL="114300" indent="0">
              <a:buNone/>
            </a:pPr>
            <a:endParaRPr lang="en-US" dirty="0"/>
          </a:p>
        </p:txBody>
      </p:sp>
      <p:sp>
        <p:nvSpPr>
          <p:cNvPr id="2" name="Slide Number Placeholder 1">
            <a:extLst>
              <a:ext uri="{FF2B5EF4-FFF2-40B4-BE49-F238E27FC236}">
                <a16:creationId xmlns:a16="http://schemas.microsoft.com/office/drawing/2014/main" id="{D1F6ABB9-D6D4-B033-DF5E-7D907E839AF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21</a:t>
            </a:fld>
            <a:endParaRPr lang="en-GB"/>
          </a:p>
        </p:txBody>
      </p:sp>
    </p:spTree>
    <p:extLst>
      <p:ext uri="{BB962C8B-B14F-4D97-AF65-F5344CB8AC3E}">
        <p14:creationId xmlns:p14="http://schemas.microsoft.com/office/powerpoint/2010/main" val="3264787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272C844-12A5-76A3-C86F-27186EA4C76E}"/>
              </a:ext>
            </a:extLst>
          </p:cNvPr>
          <p:cNvSpPr>
            <a:spLocks noGrp="1"/>
          </p:cNvSpPr>
          <p:nvPr>
            <p:ph type="body" idx="1"/>
          </p:nvPr>
        </p:nvSpPr>
        <p:spPr>
          <a:xfrm>
            <a:off x="311700" y="364331"/>
            <a:ext cx="8520600" cy="4204694"/>
          </a:xfrm>
        </p:spPr>
        <p:txBody>
          <a:bodyPr>
            <a:normAutofit/>
          </a:bodyPr>
          <a:lstStyle/>
          <a:p>
            <a:pPr marL="114300" indent="0" algn="just" rtl="0">
              <a:spcBef>
                <a:spcPts val="0"/>
              </a:spcBef>
              <a:spcAft>
                <a:spcPts val="0"/>
              </a:spcAft>
              <a:buNone/>
            </a:pPr>
            <a:r>
              <a:rPr lang="en-US" b="1" i="0" u="none" strike="noStrike" dirty="0">
                <a:solidFill>
                  <a:srgbClr val="695D46"/>
                </a:solidFill>
                <a:effectLst/>
                <a:latin typeface="Cambria" panose="02040503050406030204" pitchFamily="18" charset="0"/>
                <a:ea typeface="Cambria" panose="02040503050406030204" pitchFamily="18" charset="0"/>
              </a:rPr>
              <a:t>SCATTERING:</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b="0" i="0" u="none" strike="noStrike" dirty="0">
                <a:solidFill>
                  <a:srgbClr val="695D46"/>
                </a:solidFill>
                <a:effectLst/>
                <a:latin typeface="Cambria" panose="02040503050406030204" pitchFamily="18" charset="0"/>
                <a:ea typeface="Cambria" panose="02040503050406030204" pitchFamily="18" charset="0"/>
              </a:rPr>
              <a:t>Scattering causes the photons to change directions, leading to increased chances of interactions with predominant chromophores of those wavelengths. Scattering of laser beam could also cause heat transfer to tissue adjacent to the surgical site and cause unwanted damage. </a:t>
            </a:r>
          </a:p>
          <a:p>
            <a:pPr marL="114300" indent="0" algn="just" rtl="0">
              <a:spcBef>
                <a:spcPts val="0"/>
              </a:spcBef>
              <a:spcAft>
                <a:spcPts val="0"/>
              </a:spcAft>
              <a:buNone/>
            </a:pPr>
            <a:endParaRPr lang="en-US" dirty="0">
              <a:solidFill>
                <a:srgbClr val="695D46"/>
              </a:solidFill>
              <a:latin typeface="Cambria" panose="02040503050406030204" pitchFamily="18" charset="0"/>
              <a:ea typeface="Cambria" panose="02040503050406030204" pitchFamily="18" charset="0"/>
            </a:endParaRPr>
          </a:p>
          <a:p>
            <a:pPr marL="114300" indent="0" algn="just" rtl="0">
              <a:spcBef>
                <a:spcPts val="0"/>
              </a:spcBef>
              <a:spcAft>
                <a:spcPts val="0"/>
              </a:spcAft>
              <a:buNone/>
            </a:pP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b="1" i="0" u="none" strike="noStrike" dirty="0">
                <a:solidFill>
                  <a:srgbClr val="695D46"/>
                </a:solidFill>
                <a:effectLst/>
                <a:latin typeface="Cambria" panose="02040503050406030204" pitchFamily="18" charset="0"/>
                <a:ea typeface="Cambria" panose="02040503050406030204" pitchFamily="18" charset="0"/>
              </a:rPr>
              <a:t>ABSORPTION:</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800"/>
              </a:spcAft>
              <a:buNone/>
            </a:pPr>
            <a:r>
              <a:rPr lang="en-US" b="0" i="0" u="none" strike="noStrike" dirty="0">
                <a:solidFill>
                  <a:srgbClr val="695D46"/>
                </a:solidFill>
                <a:effectLst/>
                <a:latin typeface="Cambria" panose="02040503050406030204" pitchFamily="18" charset="0"/>
                <a:ea typeface="Cambria" panose="02040503050406030204" pitchFamily="18" charset="0"/>
              </a:rPr>
              <a:t>Absorption of laser energy by intended target tissue is the usual desirable effect. Amount of energy absorbed by the tissue depends on tissue characteristics such as pigmentation and water content</a:t>
            </a:r>
            <a:r>
              <a:rPr lang="en-US" sz="2100" b="0" i="0" u="none" strike="noStrike" dirty="0">
                <a:solidFill>
                  <a:srgbClr val="000000"/>
                </a:solidFill>
                <a:effectLst/>
                <a:latin typeface="Cambria" panose="02040503050406030204" pitchFamily="18" charset="0"/>
                <a:ea typeface="Cambria" panose="02040503050406030204" pitchFamily="18" charset="0"/>
              </a:rPr>
              <a:t>.</a:t>
            </a:r>
            <a:endParaRPr lang="en-US" sz="2100" b="0" dirty="0">
              <a:effectLst/>
              <a:latin typeface="Cambria" panose="02040503050406030204" pitchFamily="18" charset="0"/>
              <a:ea typeface="Cambria" panose="02040503050406030204" pitchFamily="18" charset="0"/>
            </a:endParaRPr>
          </a:p>
          <a:p>
            <a:pPr marL="114300" indent="0">
              <a:buNone/>
            </a:pPr>
            <a:endParaRPr lang="en-US" sz="2100" b="0" dirty="0">
              <a:solidFill>
                <a:srgbClr val="695D46"/>
              </a:solidFill>
              <a:effectLst/>
              <a:latin typeface="Cambria" panose="02040503050406030204" pitchFamily="18" charset="0"/>
              <a:ea typeface="Cambria" panose="02040503050406030204" pitchFamily="18" charset="0"/>
            </a:endParaRPr>
          </a:p>
        </p:txBody>
      </p:sp>
      <p:sp>
        <p:nvSpPr>
          <p:cNvPr id="2" name="Slide Number Placeholder 1">
            <a:extLst>
              <a:ext uri="{FF2B5EF4-FFF2-40B4-BE49-F238E27FC236}">
                <a16:creationId xmlns:a16="http://schemas.microsoft.com/office/drawing/2014/main" id="{8C9D7164-4323-6005-93A0-5EE274BC39D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22</a:t>
            </a:fld>
            <a:endParaRPr lang="en-GB"/>
          </a:p>
        </p:txBody>
      </p:sp>
    </p:spTree>
    <p:extLst>
      <p:ext uri="{BB962C8B-B14F-4D97-AF65-F5344CB8AC3E}">
        <p14:creationId xmlns:p14="http://schemas.microsoft.com/office/powerpoint/2010/main" val="2073236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38E22-4AFA-0F42-C2F4-5C38BA11EF09}"/>
              </a:ext>
            </a:extLst>
          </p:cNvPr>
          <p:cNvSpPr>
            <a:spLocks noGrp="1"/>
          </p:cNvSpPr>
          <p:nvPr>
            <p:ph type="title"/>
          </p:nvPr>
        </p:nvSpPr>
        <p:spPr/>
        <p:txBody>
          <a:bodyPr>
            <a:normAutofit fontScale="90000"/>
          </a:bodyPr>
          <a:lstStyle/>
          <a:p>
            <a:r>
              <a:rPr lang="en-US" dirty="0"/>
              <a:t>Categories of Interaction</a:t>
            </a:r>
          </a:p>
        </p:txBody>
      </p:sp>
      <p:sp>
        <p:nvSpPr>
          <p:cNvPr id="3" name="Text Placeholder 2">
            <a:extLst>
              <a:ext uri="{FF2B5EF4-FFF2-40B4-BE49-F238E27FC236}">
                <a16:creationId xmlns:a16="http://schemas.microsoft.com/office/drawing/2014/main" id="{7818C2C6-012D-C65E-36CD-C453106B919B}"/>
              </a:ext>
            </a:extLst>
          </p:cNvPr>
          <p:cNvSpPr>
            <a:spLocks noGrp="1"/>
          </p:cNvSpPr>
          <p:nvPr>
            <p:ph type="body" idx="1"/>
          </p:nvPr>
        </p:nvSpPr>
        <p:spPr/>
        <p:txBody>
          <a:bodyPr/>
          <a:lstStyle/>
          <a:p>
            <a:endParaRPr lang="en-US" dirty="0"/>
          </a:p>
        </p:txBody>
      </p:sp>
      <p:graphicFrame>
        <p:nvGraphicFramePr>
          <p:cNvPr id="4" name="Diagram 3">
            <a:extLst>
              <a:ext uri="{FF2B5EF4-FFF2-40B4-BE49-F238E27FC236}">
                <a16:creationId xmlns:a16="http://schemas.microsoft.com/office/drawing/2014/main" id="{7335C886-63CA-7671-E7D1-8EA6E378FDEF}"/>
              </a:ext>
            </a:extLst>
          </p:cNvPr>
          <p:cNvGraphicFramePr/>
          <p:nvPr>
            <p:extLst>
              <p:ext uri="{D42A27DB-BD31-4B8C-83A1-F6EECF244321}">
                <p14:modId xmlns:p14="http://schemas.microsoft.com/office/powerpoint/2010/main" val="2772661107"/>
              </p:ext>
            </p:extLst>
          </p:nvPr>
        </p:nvGraphicFramePr>
        <p:xfrm>
          <a:off x="787001" y="946943"/>
          <a:ext cx="757118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3D4CD191-F45D-0B81-CA17-12D744304B5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23</a:t>
            </a:fld>
            <a:endParaRPr lang="en-GB"/>
          </a:p>
        </p:txBody>
      </p:sp>
    </p:spTree>
    <p:extLst>
      <p:ext uri="{BB962C8B-B14F-4D97-AF65-F5344CB8AC3E}">
        <p14:creationId xmlns:p14="http://schemas.microsoft.com/office/powerpoint/2010/main" val="3888171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1E61A-1C39-FE4D-B265-ABA4EEDAF69F}"/>
              </a:ext>
            </a:extLst>
          </p:cNvPr>
          <p:cNvSpPr>
            <a:spLocks noGrp="1"/>
          </p:cNvSpPr>
          <p:nvPr>
            <p:ph type="title"/>
          </p:nvPr>
        </p:nvSpPr>
        <p:spPr/>
        <p:txBody>
          <a:bodyPr>
            <a:normAutofit fontScale="90000"/>
          </a:bodyPr>
          <a:lstStyle/>
          <a:p>
            <a:r>
              <a:rPr lang="en-US" dirty="0"/>
              <a:t>Photochemical</a:t>
            </a:r>
          </a:p>
        </p:txBody>
      </p:sp>
      <p:sp>
        <p:nvSpPr>
          <p:cNvPr id="3" name="Text Placeholder 2">
            <a:extLst>
              <a:ext uri="{FF2B5EF4-FFF2-40B4-BE49-F238E27FC236}">
                <a16:creationId xmlns:a16="http://schemas.microsoft.com/office/drawing/2014/main" id="{BEA67A1E-07F0-CDA5-8AF3-84C23D3B01DC}"/>
              </a:ext>
            </a:extLst>
          </p:cNvPr>
          <p:cNvSpPr>
            <a:spLocks noGrp="1"/>
          </p:cNvSpPr>
          <p:nvPr>
            <p:ph type="body" idx="1"/>
          </p:nvPr>
        </p:nvSpPr>
        <p:spPr/>
        <p:txBody>
          <a:bodyPr/>
          <a:lstStyle/>
          <a:p>
            <a:pPr marL="114300" indent="0">
              <a:buNone/>
            </a:pPr>
            <a:r>
              <a:rPr lang="en-US" dirty="0">
                <a:solidFill>
                  <a:srgbClr val="000000"/>
                </a:solidFill>
                <a:latin typeface="Cambria" panose="02040503050406030204" pitchFamily="18" charset="0"/>
                <a:ea typeface="Cambria" panose="02040503050406030204" pitchFamily="18" charset="0"/>
              </a:rPr>
              <a:t>P</a:t>
            </a:r>
            <a:r>
              <a:rPr lang="en-US" sz="1800" b="0" i="0" u="none" strike="noStrike" dirty="0">
                <a:solidFill>
                  <a:srgbClr val="000000"/>
                </a:solidFill>
                <a:effectLst/>
                <a:latin typeface="Cambria" panose="02040503050406030204" pitchFamily="18" charset="0"/>
                <a:ea typeface="Cambria" panose="02040503050406030204" pitchFamily="18" charset="0"/>
              </a:rPr>
              <a:t>hotons excite molecules or atoms, making the molecules more likely to undergo chemical reactions with other molecules. In photodynamic therapy, for instance, a photosensitizers (a molecule that becomes reactive when it absorbs light and can therefore induce chemical reactions within other molecules or tissue) causes the formation of reactive oxygen species which lead to both necrosis (cell death) and apoptosis (‘programmed’ cell death).</a:t>
            </a:r>
          </a:p>
          <a:p>
            <a:pPr marL="114300" indent="0">
              <a:buNone/>
            </a:pPr>
            <a:endParaRPr lang="en-US" sz="1800" b="0" i="0" u="none" strike="noStrike" dirty="0">
              <a:solidFill>
                <a:srgbClr val="000000"/>
              </a:solidFill>
              <a:effectLst/>
              <a:latin typeface="Cambria" panose="02040503050406030204" pitchFamily="18" charset="0"/>
              <a:ea typeface="Cambria" panose="02040503050406030204" pitchFamily="18" charset="0"/>
            </a:endParaRPr>
          </a:p>
          <a:p>
            <a:pPr marL="114300" indent="0">
              <a:buNone/>
            </a:pPr>
            <a:r>
              <a:rPr lang="en-US" sz="1800" b="0" i="0" u="none" strike="noStrike" dirty="0">
                <a:solidFill>
                  <a:srgbClr val="000000"/>
                </a:solidFill>
                <a:effectLst/>
                <a:latin typeface="Cambria" panose="02040503050406030204" pitchFamily="18" charset="0"/>
                <a:ea typeface="Cambria" panose="02040503050406030204" pitchFamily="18" charset="0"/>
              </a:rPr>
              <a:t>Photodynamic therapy is increasingly widely used in oncology to destroy cancerous tumors.</a:t>
            </a:r>
            <a:endParaRPr lang="en-US"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B816AA0E-E7FA-2395-A159-E8E9AA7AD9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24</a:t>
            </a:fld>
            <a:endParaRPr lang="en-GB"/>
          </a:p>
        </p:txBody>
      </p:sp>
    </p:spTree>
    <p:extLst>
      <p:ext uri="{BB962C8B-B14F-4D97-AF65-F5344CB8AC3E}">
        <p14:creationId xmlns:p14="http://schemas.microsoft.com/office/powerpoint/2010/main" val="2227733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EAF2-1801-BB4F-721F-78D21C33F2FD}"/>
              </a:ext>
            </a:extLst>
          </p:cNvPr>
          <p:cNvSpPr>
            <a:spLocks noGrp="1"/>
          </p:cNvSpPr>
          <p:nvPr>
            <p:ph type="title"/>
          </p:nvPr>
        </p:nvSpPr>
        <p:spPr/>
        <p:txBody>
          <a:bodyPr>
            <a:normAutofit fontScale="90000"/>
          </a:bodyPr>
          <a:lstStyle/>
          <a:p>
            <a:r>
              <a:rPr lang="en-US" dirty="0"/>
              <a:t>Photothermal</a:t>
            </a:r>
          </a:p>
        </p:txBody>
      </p:sp>
      <p:sp>
        <p:nvSpPr>
          <p:cNvPr id="3" name="Text Placeholder 2">
            <a:extLst>
              <a:ext uri="{FF2B5EF4-FFF2-40B4-BE49-F238E27FC236}">
                <a16:creationId xmlns:a16="http://schemas.microsoft.com/office/drawing/2014/main" id="{32322D43-1B9F-88C0-A82C-849E8FA8FD68}"/>
              </a:ext>
            </a:extLst>
          </p:cNvPr>
          <p:cNvSpPr>
            <a:spLocks noGrp="1"/>
          </p:cNvSpPr>
          <p:nvPr>
            <p:ph type="body" idx="1"/>
          </p:nvPr>
        </p:nvSpPr>
        <p:spPr/>
        <p:txBody>
          <a:bodyPr/>
          <a:lstStyle/>
          <a:p>
            <a:pPr marL="114300" indent="0">
              <a:buNone/>
            </a:pPr>
            <a:r>
              <a:rPr lang="en-US" dirty="0">
                <a:solidFill>
                  <a:srgbClr val="695D46"/>
                </a:solidFill>
                <a:latin typeface="Cambria" panose="02040503050406030204" pitchFamily="18" charset="0"/>
                <a:ea typeface="Cambria" panose="02040503050406030204" pitchFamily="18" charset="0"/>
              </a:rPr>
              <a:t>P</a:t>
            </a:r>
            <a:r>
              <a:rPr lang="en-US" sz="1800" b="0" i="0" u="none" strike="noStrike" dirty="0">
                <a:solidFill>
                  <a:srgbClr val="695D46"/>
                </a:solidFill>
                <a:effectLst/>
                <a:latin typeface="Cambria" panose="02040503050406030204" pitchFamily="18" charset="0"/>
                <a:ea typeface="Cambria" panose="02040503050406030204" pitchFamily="18" charset="0"/>
              </a:rPr>
              <a:t>hotons are absorbed by a chromophore (a light-absorbing molecule) and converted into heat energy, which can cause a range of thermal effects from tissue coagulation to vaporization. </a:t>
            </a:r>
          </a:p>
          <a:p>
            <a:pPr marL="114300" indent="0">
              <a:buNone/>
            </a:pPr>
            <a:endParaRPr lang="en-US" dirty="0">
              <a:solidFill>
                <a:srgbClr val="695D46"/>
              </a:solidFill>
              <a:latin typeface="Cambria" panose="02040503050406030204" pitchFamily="18" charset="0"/>
              <a:ea typeface="Cambria" panose="02040503050406030204" pitchFamily="18" charset="0"/>
            </a:endParaRPr>
          </a:p>
          <a:p>
            <a:pPr marL="114300" indent="0">
              <a:buNone/>
            </a:pPr>
            <a:r>
              <a:rPr lang="en-US" sz="1800" b="0" i="0" u="none" strike="noStrike" dirty="0">
                <a:solidFill>
                  <a:srgbClr val="695D46"/>
                </a:solidFill>
                <a:effectLst/>
                <a:latin typeface="Cambria" panose="02040503050406030204" pitchFamily="18" charset="0"/>
                <a:ea typeface="Cambria" panose="02040503050406030204" pitchFamily="18" charset="0"/>
              </a:rPr>
              <a:t>Applications include tissue cutting and welding in laser surgery.</a:t>
            </a:r>
          </a:p>
          <a:p>
            <a:endParaRPr lang="en-US" dirty="0"/>
          </a:p>
        </p:txBody>
      </p:sp>
      <p:sp>
        <p:nvSpPr>
          <p:cNvPr id="4" name="Slide Number Placeholder 3">
            <a:extLst>
              <a:ext uri="{FF2B5EF4-FFF2-40B4-BE49-F238E27FC236}">
                <a16:creationId xmlns:a16="http://schemas.microsoft.com/office/drawing/2014/main" id="{A05038DC-830A-F692-270B-9A3300DB48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25</a:t>
            </a:fld>
            <a:endParaRPr lang="en-GB"/>
          </a:p>
        </p:txBody>
      </p:sp>
    </p:spTree>
    <p:extLst>
      <p:ext uri="{BB962C8B-B14F-4D97-AF65-F5344CB8AC3E}">
        <p14:creationId xmlns:p14="http://schemas.microsoft.com/office/powerpoint/2010/main" val="1862624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F4AA8-4CEE-7153-E916-74998F588BAC}"/>
              </a:ext>
            </a:extLst>
          </p:cNvPr>
          <p:cNvSpPr>
            <a:spLocks noGrp="1"/>
          </p:cNvSpPr>
          <p:nvPr>
            <p:ph type="title"/>
          </p:nvPr>
        </p:nvSpPr>
        <p:spPr/>
        <p:txBody>
          <a:bodyPr>
            <a:normAutofit fontScale="90000"/>
          </a:bodyPr>
          <a:lstStyle/>
          <a:p>
            <a:r>
              <a:rPr lang="en-US" dirty="0"/>
              <a:t>Photoablation</a:t>
            </a:r>
          </a:p>
        </p:txBody>
      </p:sp>
      <p:sp>
        <p:nvSpPr>
          <p:cNvPr id="3" name="Text Placeholder 2">
            <a:extLst>
              <a:ext uri="{FF2B5EF4-FFF2-40B4-BE49-F238E27FC236}">
                <a16:creationId xmlns:a16="http://schemas.microsoft.com/office/drawing/2014/main" id="{3A2B88E2-36CE-AEB1-72AA-598CCC1F123D}"/>
              </a:ext>
            </a:extLst>
          </p:cNvPr>
          <p:cNvSpPr>
            <a:spLocks noGrp="1"/>
          </p:cNvSpPr>
          <p:nvPr>
            <p:ph type="body" idx="1"/>
          </p:nvPr>
        </p:nvSpPr>
        <p:spPr/>
        <p:txBody>
          <a:bodyPr/>
          <a:lstStyle/>
          <a:p>
            <a:pPr marL="114300" indent="0">
              <a:buNone/>
            </a:pPr>
            <a:r>
              <a:rPr lang="en-US" b="0" i="0" u="none" strike="noStrike" dirty="0">
                <a:solidFill>
                  <a:srgbClr val="695D46"/>
                </a:solidFill>
                <a:effectLst/>
                <a:latin typeface="Cambria" panose="02040503050406030204" pitchFamily="18" charset="0"/>
                <a:ea typeface="Cambria" panose="02040503050406030204" pitchFamily="18" charset="0"/>
              </a:rPr>
              <a:t>High-energy, ultraviolet (UV) photons are absorbed and, because they are more energetic than the chemical bonds holding the molecules together, it causes the dissociation of the molecules. This is followed by rapid expansion of the irradiated volume and ejection of the tissue from the surface. In plasma-induced photoablation a free electron is accelerated by the intense electric field in the vicinity of the laser beam. By colliding with a molecule and freeing another electron, it initiates a chain reaction of similar collisions, resulting in a plasma: a soup of ions and free electrons. </a:t>
            </a:r>
          </a:p>
          <a:p>
            <a:pPr marL="114300" indent="0">
              <a:buNone/>
            </a:pPr>
            <a:endParaRPr lang="en-US" dirty="0">
              <a:solidFill>
                <a:srgbClr val="695D46"/>
              </a:solidFill>
              <a:latin typeface="Cambria" panose="02040503050406030204" pitchFamily="18" charset="0"/>
              <a:ea typeface="Cambria" panose="02040503050406030204" pitchFamily="18" charset="0"/>
            </a:endParaRPr>
          </a:p>
          <a:p>
            <a:pPr marL="114300" indent="0">
              <a:buNone/>
            </a:pPr>
            <a:r>
              <a:rPr lang="en-US" b="0" i="0" u="none" strike="noStrike" dirty="0">
                <a:solidFill>
                  <a:srgbClr val="695D46"/>
                </a:solidFill>
                <a:effectLst/>
                <a:latin typeface="Cambria" panose="02040503050406030204" pitchFamily="18" charset="0"/>
                <a:ea typeface="Cambria" panose="02040503050406030204" pitchFamily="18" charset="0"/>
              </a:rPr>
              <a:t>This mechanism is used in corneal surgeries in Ophthalmology.</a:t>
            </a:r>
          </a:p>
          <a:p>
            <a:endParaRPr lang="en-US" dirty="0"/>
          </a:p>
        </p:txBody>
      </p:sp>
      <p:sp>
        <p:nvSpPr>
          <p:cNvPr id="4" name="Slide Number Placeholder 3">
            <a:extLst>
              <a:ext uri="{FF2B5EF4-FFF2-40B4-BE49-F238E27FC236}">
                <a16:creationId xmlns:a16="http://schemas.microsoft.com/office/drawing/2014/main" id="{9C93DDAB-A31E-9CAC-CE3F-F4ED56C150A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26</a:t>
            </a:fld>
            <a:endParaRPr lang="en-GB"/>
          </a:p>
        </p:txBody>
      </p:sp>
    </p:spTree>
    <p:extLst>
      <p:ext uri="{BB962C8B-B14F-4D97-AF65-F5344CB8AC3E}">
        <p14:creationId xmlns:p14="http://schemas.microsoft.com/office/powerpoint/2010/main" val="3117218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0B4A2-9B07-4A65-F86C-CE184DF8460A}"/>
              </a:ext>
            </a:extLst>
          </p:cNvPr>
          <p:cNvSpPr>
            <a:spLocks noGrp="1"/>
          </p:cNvSpPr>
          <p:nvPr>
            <p:ph type="title"/>
          </p:nvPr>
        </p:nvSpPr>
        <p:spPr/>
        <p:txBody>
          <a:bodyPr>
            <a:normAutofit fontScale="90000"/>
          </a:bodyPr>
          <a:lstStyle/>
          <a:p>
            <a:r>
              <a:rPr lang="en-US" dirty="0"/>
              <a:t>Photo Disruption</a:t>
            </a:r>
          </a:p>
        </p:txBody>
      </p:sp>
      <p:sp>
        <p:nvSpPr>
          <p:cNvPr id="3" name="Text Placeholder 2">
            <a:extLst>
              <a:ext uri="{FF2B5EF4-FFF2-40B4-BE49-F238E27FC236}">
                <a16:creationId xmlns:a16="http://schemas.microsoft.com/office/drawing/2014/main" id="{778873F5-7CF1-344C-F9F7-922CC1219002}"/>
              </a:ext>
            </a:extLst>
          </p:cNvPr>
          <p:cNvSpPr>
            <a:spLocks noGrp="1"/>
          </p:cNvSpPr>
          <p:nvPr>
            <p:ph type="body" idx="1"/>
          </p:nvPr>
        </p:nvSpPr>
        <p:spPr/>
        <p:txBody>
          <a:bodyPr/>
          <a:lstStyle/>
          <a:p>
            <a:pPr marL="114300" indent="0">
              <a:buNone/>
            </a:pPr>
            <a:r>
              <a:rPr lang="en-US" sz="1800" b="0" i="0" u="none" strike="noStrike" dirty="0">
                <a:solidFill>
                  <a:srgbClr val="695D46"/>
                </a:solidFill>
                <a:effectLst/>
                <a:latin typeface="Cambria" panose="02040503050406030204" pitchFamily="18" charset="0"/>
                <a:ea typeface="Cambria" panose="02040503050406030204" pitchFamily="18" charset="0"/>
              </a:rPr>
              <a:t>The final set of related mechanisms, grouped under the term </a:t>
            </a:r>
            <a:r>
              <a:rPr lang="en-US" sz="1800" i="0" u="none" strike="noStrike" dirty="0">
                <a:solidFill>
                  <a:srgbClr val="695D46"/>
                </a:solidFill>
                <a:effectLst/>
                <a:latin typeface="Cambria" panose="02040503050406030204" pitchFamily="18" charset="0"/>
                <a:ea typeface="Cambria" panose="02040503050406030204" pitchFamily="18" charset="0"/>
              </a:rPr>
              <a:t>photo disruption</a:t>
            </a:r>
            <a:r>
              <a:rPr lang="en-US" sz="1800" b="0" i="0" u="none" strike="noStrike" dirty="0">
                <a:solidFill>
                  <a:srgbClr val="695D46"/>
                </a:solidFill>
                <a:effectLst/>
                <a:latin typeface="Cambria" panose="02040503050406030204" pitchFamily="18" charset="0"/>
                <a:ea typeface="Cambria" panose="02040503050406030204" pitchFamily="18" charset="0"/>
              </a:rPr>
              <a:t>, are the mechanical effects that can accompany plasma generation, such as bubble formation, cavitation, jetting and shockwaves.</a:t>
            </a:r>
          </a:p>
          <a:p>
            <a:pPr marL="114300" indent="0">
              <a:buNone/>
            </a:pPr>
            <a:endParaRPr lang="en-US" dirty="0">
              <a:solidFill>
                <a:srgbClr val="695D46"/>
              </a:solidFill>
              <a:latin typeface="Cambria" panose="02040503050406030204" pitchFamily="18" charset="0"/>
              <a:ea typeface="Cambria" panose="02040503050406030204" pitchFamily="18" charset="0"/>
            </a:endParaRPr>
          </a:p>
          <a:p>
            <a:pPr marL="114300" indent="0">
              <a:buNone/>
            </a:pPr>
            <a:r>
              <a:rPr lang="en-US" sz="1800" b="0" i="0" u="none" strike="noStrike" dirty="0">
                <a:solidFill>
                  <a:srgbClr val="695D46"/>
                </a:solidFill>
                <a:effectLst/>
                <a:latin typeface="Cambria" panose="02040503050406030204" pitchFamily="18" charset="0"/>
                <a:ea typeface="Cambria" panose="02040503050406030204" pitchFamily="18" charset="0"/>
              </a:rPr>
              <a:t>These can be used in lithotripsy (breaking up kidney or gallstones).</a:t>
            </a:r>
          </a:p>
          <a:p>
            <a:pPr marL="114300" indent="0">
              <a:buNone/>
            </a:pPr>
            <a:endParaRPr lang="en-US" dirty="0">
              <a:solidFill>
                <a:srgbClr val="695D46"/>
              </a:solidFill>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0EF4ED2F-D19F-DD83-73DB-3ED4E96BE83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27</a:t>
            </a:fld>
            <a:endParaRPr lang="en-GB"/>
          </a:p>
        </p:txBody>
      </p:sp>
    </p:spTree>
    <p:extLst>
      <p:ext uri="{BB962C8B-B14F-4D97-AF65-F5344CB8AC3E}">
        <p14:creationId xmlns:p14="http://schemas.microsoft.com/office/powerpoint/2010/main" val="2257989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2AA63-162E-3A99-98B4-4EC71FD48CC3}"/>
              </a:ext>
            </a:extLst>
          </p:cNvPr>
          <p:cNvSpPr>
            <a:spLocks noGrp="1"/>
          </p:cNvSpPr>
          <p:nvPr>
            <p:ph type="title"/>
          </p:nvPr>
        </p:nvSpPr>
        <p:spPr/>
        <p:txBody>
          <a:bodyPr>
            <a:normAutofit fontScale="90000"/>
          </a:bodyPr>
          <a:lstStyle/>
          <a:p>
            <a:r>
              <a:rPr lang="en-US" dirty="0"/>
              <a:t>Types of Laser</a:t>
            </a:r>
          </a:p>
        </p:txBody>
      </p:sp>
      <p:sp>
        <p:nvSpPr>
          <p:cNvPr id="3" name="Text Placeholder 2">
            <a:extLst>
              <a:ext uri="{FF2B5EF4-FFF2-40B4-BE49-F238E27FC236}">
                <a16:creationId xmlns:a16="http://schemas.microsoft.com/office/drawing/2014/main" id="{AEDC3F62-04DF-6084-6BA4-141D311FE40D}"/>
              </a:ext>
            </a:extLst>
          </p:cNvPr>
          <p:cNvSpPr>
            <a:spLocks noGrp="1"/>
          </p:cNvSpPr>
          <p:nvPr>
            <p:ph type="body" idx="1"/>
          </p:nvPr>
        </p:nvSpPr>
        <p:spPr/>
        <p:txBody>
          <a:bodyPr>
            <a:normAutofit/>
          </a:bodyPr>
          <a:lstStyle/>
          <a:p>
            <a:pPr marL="114300" indent="0" algn="just" rtl="0">
              <a:spcBef>
                <a:spcPts val="0"/>
              </a:spcBef>
              <a:spcAft>
                <a:spcPts val="0"/>
              </a:spcAft>
              <a:buNone/>
            </a:pPr>
            <a:r>
              <a:rPr lang="en-US" sz="1800" b="1" i="0" u="none" strike="noStrike" dirty="0">
                <a:solidFill>
                  <a:srgbClr val="695D46"/>
                </a:solidFill>
                <a:effectLst/>
                <a:latin typeface="Cambria" panose="02040503050406030204" pitchFamily="18" charset="0"/>
                <a:ea typeface="Cambria" panose="02040503050406030204" pitchFamily="18" charset="0"/>
              </a:rPr>
              <a:t>A. According to their power</a:t>
            </a:r>
            <a:r>
              <a:rPr lang="en-US" sz="1800" b="0" i="0" u="none" strike="noStrike" dirty="0">
                <a:solidFill>
                  <a:srgbClr val="695D46"/>
                </a:solidFill>
                <a:effectLst/>
                <a:latin typeface="Cambria" panose="02040503050406030204" pitchFamily="18" charset="0"/>
                <a:ea typeface="Cambria" panose="02040503050406030204" pitchFamily="18" charset="0"/>
              </a:rPr>
              <a:t>:</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a) High power laser</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b) Medium power laser</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c) Low power laser</a:t>
            </a:r>
          </a:p>
          <a:p>
            <a:pPr marL="114300" indent="0" algn="just" rtl="0">
              <a:spcBef>
                <a:spcPts val="0"/>
              </a:spcBef>
              <a:spcAft>
                <a:spcPts val="0"/>
              </a:spcAft>
              <a:buNone/>
            </a:pPr>
            <a:endParaRPr lang="en-US" dirty="0">
              <a:solidFill>
                <a:srgbClr val="695D46"/>
              </a:solidFill>
              <a:latin typeface="Cambria" panose="02040503050406030204" pitchFamily="18" charset="0"/>
              <a:ea typeface="Cambria" panose="02040503050406030204" pitchFamily="18" charset="0"/>
            </a:endParaRPr>
          </a:p>
          <a:p>
            <a:pPr marL="0" indent="0" algn="just" rtl="0" fontAlgn="base">
              <a:spcBef>
                <a:spcPts val="0"/>
              </a:spcBef>
              <a:spcAft>
                <a:spcPts val="0"/>
              </a:spcAft>
              <a:buNone/>
            </a:pPr>
            <a:r>
              <a:rPr lang="en-US" sz="1800" b="1" i="0" u="none" strike="noStrike" dirty="0">
                <a:solidFill>
                  <a:srgbClr val="695D46"/>
                </a:solidFill>
                <a:effectLst/>
                <a:latin typeface="Cambria" panose="02040503050406030204" pitchFamily="18" charset="0"/>
                <a:ea typeface="Cambria" panose="02040503050406030204" pitchFamily="18" charset="0"/>
              </a:rPr>
              <a:t>  B. According to their mode of emission</a:t>
            </a:r>
            <a:r>
              <a:rPr lang="en-US" sz="1800" b="0" i="0" u="none" strike="noStrike" dirty="0">
                <a:solidFill>
                  <a:srgbClr val="695D46"/>
                </a:solidFill>
                <a:effectLst/>
                <a:latin typeface="Cambria" panose="02040503050406030204" pitchFamily="18" charset="0"/>
                <a:ea typeface="Cambria" panose="02040503050406030204" pitchFamily="18" charset="0"/>
              </a:rPr>
              <a:t>:</a:t>
            </a: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a) Fractioned</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b) Continuous</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c) Pulsed</a:t>
            </a:r>
          </a:p>
          <a:p>
            <a:pPr marL="114300" indent="0" algn="just" rtl="0">
              <a:spcBef>
                <a:spcPts val="0"/>
              </a:spcBef>
              <a:spcAft>
                <a:spcPts val="0"/>
              </a:spcAft>
              <a:buNone/>
            </a:pPr>
            <a:endParaRPr lang="en-US" dirty="0">
              <a:solidFill>
                <a:srgbClr val="000000"/>
              </a:solidFill>
              <a:latin typeface="Times New Roman" panose="02020603050405020304" pitchFamily="18" charset="0"/>
            </a:endParaRPr>
          </a:p>
          <a:p>
            <a:pPr marL="114300" indent="0" algn="just" rtl="0">
              <a:spcBef>
                <a:spcPts val="0"/>
              </a:spcBef>
              <a:spcAft>
                <a:spcPts val="0"/>
              </a:spcAft>
              <a:buNone/>
            </a:pPr>
            <a:endParaRPr lang="en-US" b="0" dirty="0">
              <a:effectLst/>
            </a:endParaRPr>
          </a:p>
        </p:txBody>
      </p:sp>
      <p:sp>
        <p:nvSpPr>
          <p:cNvPr id="4" name="Slide Number Placeholder 3">
            <a:extLst>
              <a:ext uri="{FF2B5EF4-FFF2-40B4-BE49-F238E27FC236}">
                <a16:creationId xmlns:a16="http://schemas.microsoft.com/office/drawing/2014/main" id="{095CCC2F-FACC-40B4-CB85-CEDDCBA0C6B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28</a:t>
            </a:fld>
            <a:endParaRPr lang="en-GB"/>
          </a:p>
        </p:txBody>
      </p:sp>
    </p:spTree>
    <p:extLst>
      <p:ext uri="{BB962C8B-B14F-4D97-AF65-F5344CB8AC3E}">
        <p14:creationId xmlns:p14="http://schemas.microsoft.com/office/powerpoint/2010/main" val="2910577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13409E-D0BE-D8CF-384E-7B03A67113EA}"/>
              </a:ext>
            </a:extLst>
          </p:cNvPr>
          <p:cNvSpPr>
            <a:spLocks noGrp="1"/>
          </p:cNvSpPr>
          <p:nvPr>
            <p:ph type="body" idx="1"/>
          </p:nvPr>
        </p:nvSpPr>
        <p:spPr>
          <a:xfrm>
            <a:off x="311700" y="478631"/>
            <a:ext cx="8520600" cy="4090394"/>
          </a:xfrm>
        </p:spPr>
        <p:txBody>
          <a:bodyPr>
            <a:normAutofit/>
          </a:bodyPr>
          <a:lstStyle/>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C. </a:t>
            </a:r>
            <a:r>
              <a:rPr lang="en-US" sz="1800" b="1" i="0" u="none" strike="noStrike" dirty="0">
                <a:solidFill>
                  <a:srgbClr val="695D46"/>
                </a:solidFill>
                <a:effectLst/>
                <a:latin typeface="Cambria" panose="02040503050406030204" pitchFamily="18" charset="0"/>
                <a:ea typeface="Cambria" panose="02040503050406030204" pitchFamily="18" charset="0"/>
              </a:rPr>
              <a:t>According to the emitting material</a:t>
            </a:r>
            <a:r>
              <a:rPr lang="en-US" sz="1800" b="0" i="0" u="none" strike="noStrike" dirty="0">
                <a:solidFill>
                  <a:srgbClr val="695D46"/>
                </a:solidFill>
                <a:effectLst/>
                <a:latin typeface="Cambria" panose="02040503050406030204" pitchFamily="18" charset="0"/>
                <a:ea typeface="Cambria" panose="02040503050406030204" pitchFamily="18" charset="0"/>
              </a:rPr>
              <a:t>:</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 a) Gas laser</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 b) Solid state laser</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 c) Dye laser</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 d) Semiconductor diode laser</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 e) Ring laser</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br>
              <a:rPr lang="en-US" dirty="0">
                <a:solidFill>
                  <a:srgbClr val="695D46"/>
                </a:solidFill>
                <a:latin typeface="Cambria" panose="02040503050406030204" pitchFamily="18" charset="0"/>
                <a:ea typeface="Cambria" panose="02040503050406030204" pitchFamily="18" charset="0"/>
              </a:rPr>
            </a:br>
            <a:r>
              <a:rPr lang="en-US" sz="1800" b="0" i="0" u="none" strike="noStrike" dirty="0">
                <a:solidFill>
                  <a:srgbClr val="695D46"/>
                </a:solidFill>
                <a:effectLst/>
                <a:latin typeface="Cambria" panose="02040503050406030204" pitchFamily="18" charset="0"/>
                <a:ea typeface="Cambria" panose="02040503050406030204" pitchFamily="18" charset="0"/>
              </a:rPr>
              <a:t>D</a:t>
            </a:r>
            <a:r>
              <a:rPr lang="en-US" sz="1800" b="1" i="0" u="none" strike="noStrike" dirty="0">
                <a:solidFill>
                  <a:srgbClr val="695D46"/>
                </a:solidFill>
                <a:effectLst/>
                <a:latin typeface="Cambria" panose="02040503050406030204" pitchFamily="18" charset="0"/>
                <a:ea typeface="Cambria" panose="02040503050406030204" pitchFamily="18" charset="0"/>
              </a:rPr>
              <a:t>. According to the wavelength (nanometers):</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a). UV (ultraviolet) range – 140 to 400 nm  </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sz="1800" b="0" i="0" u="none" strike="noStrike" dirty="0">
                <a:solidFill>
                  <a:srgbClr val="695D46"/>
                </a:solidFill>
                <a:effectLst/>
                <a:latin typeface="Cambria" panose="02040503050406030204" pitchFamily="18" charset="0"/>
                <a:ea typeface="Cambria" panose="02040503050406030204" pitchFamily="18" charset="0"/>
              </a:rPr>
              <a:t>b). VS (visible spectrum) – 400 to 700 nm  </a:t>
            </a:r>
            <a:endParaRPr lang="en-US" b="0" dirty="0">
              <a:solidFill>
                <a:srgbClr val="695D46"/>
              </a:solidFill>
              <a:effectLst/>
              <a:latin typeface="Cambria" panose="02040503050406030204" pitchFamily="18" charset="0"/>
              <a:ea typeface="Cambria" panose="02040503050406030204" pitchFamily="18" charset="0"/>
            </a:endParaRPr>
          </a:p>
          <a:p>
            <a:pPr marL="114300" indent="0">
              <a:buNone/>
            </a:pPr>
            <a:r>
              <a:rPr lang="en-US" sz="1800" b="0" i="0" u="none" strike="noStrike" dirty="0">
                <a:solidFill>
                  <a:srgbClr val="695D46"/>
                </a:solidFill>
                <a:effectLst/>
                <a:latin typeface="Cambria" panose="02040503050406030204" pitchFamily="18" charset="0"/>
                <a:ea typeface="Cambria" panose="02040503050406030204" pitchFamily="18" charset="0"/>
              </a:rPr>
              <a:t>c). IR (infrared) range</a:t>
            </a:r>
            <a:r>
              <a:rPr lang="en-US" sz="1800" b="1" i="0" u="none" strike="noStrike" dirty="0">
                <a:solidFill>
                  <a:srgbClr val="695D46"/>
                </a:solidFill>
                <a:effectLst/>
                <a:latin typeface="Cambria" panose="02040503050406030204" pitchFamily="18" charset="0"/>
                <a:ea typeface="Cambria" panose="02040503050406030204" pitchFamily="18" charset="0"/>
              </a:rPr>
              <a:t> </a:t>
            </a:r>
            <a:r>
              <a:rPr lang="en-US" sz="1800" b="0" i="0" u="none" strike="noStrike" dirty="0">
                <a:solidFill>
                  <a:srgbClr val="695D46"/>
                </a:solidFill>
                <a:effectLst/>
                <a:latin typeface="Cambria" panose="02040503050406030204" pitchFamily="18" charset="0"/>
                <a:ea typeface="Cambria" panose="02040503050406030204" pitchFamily="18" charset="0"/>
              </a:rPr>
              <a:t>– more than 700 nm.</a:t>
            </a:r>
            <a:endParaRPr lang="en-US" dirty="0">
              <a:solidFill>
                <a:srgbClr val="695D46"/>
              </a:solidFill>
              <a:latin typeface="Cambria" panose="02040503050406030204" pitchFamily="18" charset="0"/>
              <a:ea typeface="Cambria" panose="02040503050406030204" pitchFamily="18" charset="0"/>
            </a:endParaRPr>
          </a:p>
        </p:txBody>
      </p:sp>
      <p:pic>
        <p:nvPicPr>
          <p:cNvPr id="2050" name="Picture 2">
            <a:extLst>
              <a:ext uri="{FF2B5EF4-FFF2-40B4-BE49-F238E27FC236}">
                <a16:creationId xmlns:a16="http://schemas.microsoft.com/office/drawing/2014/main" id="{09851953-0226-D9CC-6133-6AF6C3AC2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3488" y="478631"/>
            <a:ext cx="3788812" cy="229552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12C6FBB-DD26-8D98-1C99-A03C79514FF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29</a:t>
            </a:fld>
            <a:endParaRPr lang="en-GB"/>
          </a:p>
        </p:txBody>
      </p:sp>
    </p:spTree>
    <p:extLst>
      <p:ext uri="{BB962C8B-B14F-4D97-AF65-F5344CB8AC3E}">
        <p14:creationId xmlns:p14="http://schemas.microsoft.com/office/powerpoint/2010/main" val="2645711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DC8A5B-9509-83CF-FC60-90E59D5A32BB}"/>
              </a:ext>
            </a:extLst>
          </p:cNvPr>
          <p:cNvSpPr>
            <a:spLocks noGrp="1"/>
          </p:cNvSpPr>
          <p:nvPr>
            <p:ph type="body" idx="1"/>
          </p:nvPr>
        </p:nvSpPr>
        <p:spPr>
          <a:xfrm>
            <a:off x="311700" y="335756"/>
            <a:ext cx="8520600" cy="4233269"/>
          </a:xfrm>
        </p:spPr>
        <p:txBody>
          <a:bodyPr>
            <a:normAutofit lnSpcReduction="10000"/>
          </a:bodyPr>
          <a:lstStyle/>
          <a:p>
            <a:pPr marL="114300" indent="0" algn="just" rtl="0">
              <a:spcBef>
                <a:spcPts val="0"/>
              </a:spcBef>
              <a:spcAft>
                <a:spcPts val="0"/>
              </a:spcAft>
              <a:buNone/>
            </a:pPr>
            <a:br>
              <a:rPr lang="en-US" b="0" dirty="0">
                <a:effectLst/>
              </a:rPr>
            </a:br>
            <a:r>
              <a:rPr lang="en-US" b="0" i="0" u="none" strike="noStrike" dirty="0">
                <a:solidFill>
                  <a:srgbClr val="695D46"/>
                </a:solidFill>
                <a:effectLst/>
                <a:latin typeface="Cambria" panose="02040503050406030204" pitchFamily="18" charset="0"/>
                <a:ea typeface="Cambria" panose="02040503050406030204" pitchFamily="18" charset="0"/>
              </a:rPr>
              <a:t>E. </a:t>
            </a:r>
            <a:r>
              <a:rPr lang="en-US" b="1" i="0" u="none" strike="noStrike" dirty="0">
                <a:solidFill>
                  <a:srgbClr val="695D46"/>
                </a:solidFill>
                <a:effectLst/>
                <a:latin typeface="Cambria" panose="02040503050406030204" pitchFamily="18" charset="0"/>
                <a:ea typeface="Cambria" panose="02040503050406030204" pitchFamily="18" charset="0"/>
              </a:rPr>
              <a:t>According to the type of tissue being acted upon:</a:t>
            </a: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br>
              <a:rPr lang="en-US" b="0" dirty="0">
                <a:solidFill>
                  <a:srgbClr val="695D46"/>
                </a:solidFill>
                <a:effectLst/>
                <a:latin typeface="Cambria" panose="02040503050406030204" pitchFamily="18" charset="0"/>
                <a:ea typeface="Cambria" panose="02040503050406030204" pitchFamily="18" charset="0"/>
              </a:rPr>
            </a:br>
            <a:r>
              <a:rPr lang="en-US" b="0" i="0" u="none" strike="noStrike" dirty="0">
                <a:solidFill>
                  <a:srgbClr val="695D46"/>
                </a:solidFill>
                <a:effectLst/>
                <a:latin typeface="Cambria" panose="02040503050406030204" pitchFamily="18" charset="0"/>
                <a:ea typeface="Cambria" panose="02040503050406030204" pitchFamily="18" charset="0"/>
              </a:rPr>
              <a:t>a) Hard tissue lasers</a:t>
            </a:r>
            <a:r>
              <a:rPr lang="en-US" b="1" i="0" u="none" strike="noStrike" dirty="0">
                <a:solidFill>
                  <a:srgbClr val="695D46"/>
                </a:solidFill>
                <a:effectLst/>
                <a:latin typeface="Cambria" panose="02040503050406030204" pitchFamily="18" charset="0"/>
                <a:ea typeface="Cambria" panose="02040503050406030204" pitchFamily="18" charset="0"/>
              </a:rPr>
              <a:t>-</a:t>
            </a:r>
            <a:r>
              <a:rPr lang="en-US" b="0" i="0" u="none" strike="noStrike" dirty="0">
                <a:solidFill>
                  <a:srgbClr val="695D46"/>
                </a:solidFill>
                <a:effectLst/>
                <a:latin typeface="Cambria" panose="02040503050406030204" pitchFamily="18" charset="0"/>
                <a:ea typeface="Cambria" panose="02040503050406030204" pitchFamily="18" charset="0"/>
              </a:rPr>
              <a:t> The hard tissue lasers are used to cut precisely into bone and teeth, to prepare teeth surfaces for bonding, to remove small amounts of tooth structure, and to repair certain worn down dental restorations.</a:t>
            </a:r>
          </a:p>
          <a:p>
            <a:pPr marL="114300" indent="0" algn="just" rtl="0">
              <a:spcBef>
                <a:spcPts val="0"/>
              </a:spcBef>
              <a:spcAft>
                <a:spcPts val="0"/>
              </a:spcAft>
              <a:buNone/>
            </a:pPr>
            <a:endParaRPr lang="en-US" b="0" dirty="0">
              <a:solidFill>
                <a:srgbClr val="695D46"/>
              </a:solidFill>
              <a:effectLst/>
              <a:latin typeface="Cambria" panose="02040503050406030204" pitchFamily="18" charset="0"/>
              <a:ea typeface="Cambria" panose="02040503050406030204" pitchFamily="18" charset="0"/>
            </a:endParaRPr>
          </a:p>
          <a:p>
            <a:pPr marL="114300" indent="0" algn="just" rtl="0">
              <a:spcBef>
                <a:spcPts val="0"/>
              </a:spcBef>
              <a:spcAft>
                <a:spcPts val="0"/>
              </a:spcAft>
              <a:buNone/>
            </a:pPr>
            <a:r>
              <a:rPr lang="en-US" b="0" i="0" u="none" strike="noStrike" dirty="0">
                <a:solidFill>
                  <a:srgbClr val="695D46"/>
                </a:solidFill>
                <a:effectLst/>
                <a:latin typeface="Cambria" panose="02040503050406030204" pitchFamily="18" charset="0"/>
                <a:ea typeface="Cambria" panose="02040503050406030204" pitchFamily="18" charset="0"/>
              </a:rPr>
              <a:t>b) Soft tissue lasers</a:t>
            </a:r>
            <a:r>
              <a:rPr lang="en-US" b="1" i="0" u="none" strike="noStrike" dirty="0">
                <a:solidFill>
                  <a:srgbClr val="695D46"/>
                </a:solidFill>
                <a:effectLst/>
                <a:latin typeface="Cambria" panose="02040503050406030204" pitchFamily="18" charset="0"/>
                <a:ea typeface="Cambria" panose="02040503050406030204" pitchFamily="18" charset="0"/>
              </a:rPr>
              <a:t>- </a:t>
            </a:r>
            <a:r>
              <a:rPr lang="en-US" b="0" i="0" u="none" strike="noStrike" dirty="0">
                <a:solidFill>
                  <a:srgbClr val="695D46"/>
                </a:solidFill>
                <a:effectLst/>
                <a:latin typeface="Cambria" panose="02040503050406030204" pitchFamily="18" charset="0"/>
                <a:ea typeface="Cambria" panose="02040503050406030204" pitchFamily="18" charset="0"/>
              </a:rPr>
              <a:t>Soft tissue lasers penetrate soft tissue while sealing blood vessels and nerve endings. This is the primary reason why many people experience virtually negligible bleeding and no postoperative pain following the use of a laser. Also, soft tissue lasers allow tissues to heal faster.</a:t>
            </a:r>
            <a:endParaRPr lang="en-US" b="0" dirty="0">
              <a:solidFill>
                <a:srgbClr val="695D46"/>
              </a:solidFill>
              <a:effectLst/>
              <a:latin typeface="Cambria" panose="02040503050406030204" pitchFamily="18" charset="0"/>
              <a:ea typeface="Cambria" panose="02040503050406030204" pitchFamily="18" charset="0"/>
            </a:endParaRPr>
          </a:p>
          <a:p>
            <a:pPr marL="114300" indent="0">
              <a:buNone/>
            </a:pPr>
            <a:br>
              <a:rPr lang="en-US" dirty="0"/>
            </a:br>
            <a:endParaRPr lang="en-US" dirty="0"/>
          </a:p>
        </p:txBody>
      </p:sp>
      <p:sp>
        <p:nvSpPr>
          <p:cNvPr id="2" name="Slide Number Placeholder 1">
            <a:extLst>
              <a:ext uri="{FF2B5EF4-FFF2-40B4-BE49-F238E27FC236}">
                <a16:creationId xmlns:a16="http://schemas.microsoft.com/office/drawing/2014/main" id="{28368E1C-4B7F-433C-80A9-B9B7D595D2F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30</a:t>
            </a:fld>
            <a:endParaRPr lang="en-GB"/>
          </a:p>
        </p:txBody>
      </p:sp>
    </p:spTree>
    <p:extLst>
      <p:ext uri="{BB962C8B-B14F-4D97-AF65-F5344CB8AC3E}">
        <p14:creationId xmlns:p14="http://schemas.microsoft.com/office/powerpoint/2010/main" val="67702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E7270-0FBD-0F76-2A3F-6ADE6134CE46}"/>
              </a:ext>
            </a:extLst>
          </p:cNvPr>
          <p:cNvSpPr>
            <a:spLocks noGrp="1"/>
          </p:cNvSpPr>
          <p:nvPr>
            <p:ph type="title"/>
          </p:nvPr>
        </p:nvSpPr>
        <p:spPr/>
        <p:txBody>
          <a:bodyPr>
            <a:normAutofit fontScale="90000"/>
          </a:bodyPr>
          <a:lstStyle/>
          <a:p>
            <a:r>
              <a:rPr lang="en-US" dirty="0"/>
              <a:t>Emission Modes</a:t>
            </a:r>
          </a:p>
        </p:txBody>
      </p:sp>
      <p:sp>
        <p:nvSpPr>
          <p:cNvPr id="3" name="Text Placeholder 2">
            <a:extLst>
              <a:ext uri="{FF2B5EF4-FFF2-40B4-BE49-F238E27FC236}">
                <a16:creationId xmlns:a16="http://schemas.microsoft.com/office/drawing/2014/main" id="{A94A43F5-8ADD-1803-14FD-95E06531CFBC}"/>
              </a:ext>
            </a:extLst>
          </p:cNvPr>
          <p:cNvSpPr>
            <a:spLocks noGrp="1"/>
          </p:cNvSpPr>
          <p:nvPr>
            <p:ph type="body" idx="1"/>
          </p:nvPr>
        </p:nvSpPr>
        <p:spPr>
          <a:xfrm>
            <a:off x="311700" y="1266324"/>
            <a:ext cx="8520600" cy="3534275"/>
          </a:xfrm>
        </p:spPr>
        <p:txBody>
          <a:bodyPr>
            <a:noAutofit/>
          </a:bodyPr>
          <a:lstStyle/>
          <a:p>
            <a:pPr marL="114300" indent="0" algn="l">
              <a:buNone/>
            </a:pPr>
            <a:r>
              <a:rPr lang="en-US" sz="1600" b="1" i="0" u="none" strike="noStrike" baseline="0" dirty="0">
                <a:solidFill>
                  <a:srgbClr val="695D46"/>
                </a:solidFill>
                <a:latin typeface="Cambria" panose="02040503050406030204" pitchFamily="18" charset="0"/>
              </a:rPr>
              <a:t>Continuous wave:</a:t>
            </a:r>
            <a:r>
              <a:rPr lang="en-US" sz="1600" b="0" i="0" u="none" strike="noStrike" baseline="0" dirty="0">
                <a:solidFill>
                  <a:srgbClr val="695D46"/>
                </a:solidFill>
                <a:latin typeface="Cambria" panose="02040503050406030204" pitchFamily="18" charset="0"/>
              </a:rPr>
              <a:t> The beam is emitted at one power level continuously as long as the device is activated by pressing the foot switch.</a:t>
            </a:r>
          </a:p>
          <a:p>
            <a:pPr marL="114300" indent="0" algn="l">
              <a:buNone/>
            </a:pPr>
            <a:endParaRPr lang="en-US" sz="1600" b="0" i="0" u="none" strike="noStrike" baseline="0" dirty="0">
              <a:solidFill>
                <a:srgbClr val="695D46"/>
              </a:solidFill>
              <a:latin typeface="Cambria" panose="02040503050406030204" pitchFamily="18" charset="0"/>
            </a:endParaRPr>
          </a:p>
          <a:p>
            <a:pPr marL="114300" indent="0" algn="l">
              <a:buNone/>
            </a:pPr>
            <a:r>
              <a:rPr lang="en-US" sz="1600" b="1" i="0" u="none" strike="noStrike" baseline="0" dirty="0">
                <a:solidFill>
                  <a:srgbClr val="695D46"/>
                </a:solidFill>
                <a:latin typeface="Cambria" panose="02040503050406030204" pitchFamily="18" charset="0"/>
              </a:rPr>
              <a:t>Gated pulse mode:</a:t>
            </a:r>
            <a:r>
              <a:rPr lang="en-US" sz="1600" b="0" i="0" u="none" strike="noStrike" baseline="0" dirty="0">
                <a:solidFill>
                  <a:srgbClr val="695D46"/>
                </a:solidFill>
                <a:latin typeface="Cambria" panose="02040503050406030204" pitchFamily="18" charset="0"/>
              </a:rPr>
              <a:t> There are periodic alterations of the laser energy being on and off, similar to a blinking light. This mode is achieved by the opening and closing of a mechanical shutter in front of the beam path of a continuous wave emission. Duration of on and off times normally is as small as a few milliseconds.</a:t>
            </a:r>
          </a:p>
          <a:p>
            <a:pPr marL="114300" indent="0" algn="l">
              <a:buNone/>
            </a:pPr>
            <a:endParaRPr lang="en-US" sz="1600" b="0" i="0" u="none" strike="noStrike" baseline="0" dirty="0">
              <a:solidFill>
                <a:srgbClr val="695D46"/>
              </a:solidFill>
              <a:latin typeface="Cambria" panose="02040503050406030204" pitchFamily="18" charset="0"/>
            </a:endParaRPr>
          </a:p>
          <a:p>
            <a:pPr marL="114300" indent="0" algn="l">
              <a:buNone/>
            </a:pPr>
            <a:r>
              <a:rPr lang="en-US" sz="1600" b="1" i="0" u="none" strike="noStrike" baseline="0" dirty="0">
                <a:solidFill>
                  <a:srgbClr val="695D46"/>
                </a:solidFill>
                <a:latin typeface="Cambria" panose="02040503050406030204" pitchFamily="18" charset="0"/>
              </a:rPr>
              <a:t>Free running pulsed mode:</a:t>
            </a:r>
            <a:r>
              <a:rPr lang="en-US" sz="1600" b="0" i="0" u="none" strike="noStrike" baseline="0" dirty="0">
                <a:solidFill>
                  <a:srgbClr val="695D46"/>
                </a:solidFill>
                <a:latin typeface="Cambria" panose="02040503050406030204" pitchFamily="18" charset="0"/>
              </a:rPr>
              <a:t> This mode is unique in that large peak energies of laser light are emitted for an extremely short time span, usually in micro seconds, followed by a relatively long time in which the laser is off.</a:t>
            </a:r>
            <a:endParaRPr lang="en-US" sz="1600" dirty="0">
              <a:solidFill>
                <a:srgbClr val="695D46"/>
              </a:solidFill>
            </a:endParaRPr>
          </a:p>
        </p:txBody>
      </p:sp>
      <p:sp>
        <p:nvSpPr>
          <p:cNvPr id="4" name="Slide Number Placeholder 3">
            <a:extLst>
              <a:ext uri="{FF2B5EF4-FFF2-40B4-BE49-F238E27FC236}">
                <a16:creationId xmlns:a16="http://schemas.microsoft.com/office/drawing/2014/main" id="{C8B39806-C195-5E73-6D7B-1100C572ED3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31</a:t>
            </a:fld>
            <a:endParaRPr lang="en-GB"/>
          </a:p>
        </p:txBody>
      </p:sp>
    </p:spTree>
    <p:extLst>
      <p:ext uri="{BB962C8B-B14F-4D97-AF65-F5344CB8AC3E}">
        <p14:creationId xmlns:p14="http://schemas.microsoft.com/office/powerpoint/2010/main" val="1539193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8D827-984F-04DA-11BD-C171E522A70A}"/>
              </a:ext>
            </a:extLst>
          </p:cNvPr>
          <p:cNvSpPr>
            <a:spLocks noGrp="1"/>
          </p:cNvSpPr>
          <p:nvPr>
            <p:ph type="title"/>
          </p:nvPr>
        </p:nvSpPr>
        <p:spPr/>
        <p:txBody>
          <a:bodyPr>
            <a:normAutofit fontScale="90000"/>
          </a:bodyPr>
          <a:lstStyle/>
          <a:p>
            <a:endParaRPr lang="en-US"/>
          </a:p>
        </p:txBody>
      </p:sp>
      <p:sp>
        <p:nvSpPr>
          <p:cNvPr id="3" name="Text Placeholder 2">
            <a:extLst>
              <a:ext uri="{FF2B5EF4-FFF2-40B4-BE49-F238E27FC236}">
                <a16:creationId xmlns:a16="http://schemas.microsoft.com/office/drawing/2014/main" id="{ADB3917F-0220-852E-50B8-1822E43B160C}"/>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9813C61B-BB49-83D9-1A57-DFA2403C8FBE}"/>
              </a:ext>
            </a:extLst>
          </p:cNvPr>
          <p:cNvPicPr>
            <a:picLocks noChangeAspect="1"/>
          </p:cNvPicPr>
          <p:nvPr/>
        </p:nvPicPr>
        <p:blipFill rotWithShape="1">
          <a:blip r:embed="rId2"/>
          <a:srcRect r="2488"/>
          <a:stretch/>
        </p:blipFill>
        <p:spPr>
          <a:xfrm>
            <a:off x="737902" y="385761"/>
            <a:ext cx="7477411" cy="4371978"/>
          </a:xfrm>
          <a:prstGeom prst="rect">
            <a:avLst/>
          </a:prstGeom>
        </p:spPr>
      </p:pic>
      <p:sp>
        <p:nvSpPr>
          <p:cNvPr id="4" name="Slide Number Placeholder 3">
            <a:extLst>
              <a:ext uri="{FF2B5EF4-FFF2-40B4-BE49-F238E27FC236}">
                <a16:creationId xmlns:a16="http://schemas.microsoft.com/office/drawing/2014/main" id="{416ECF64-9004-B8F0-CE43-94D223BA4F9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32</a:t>
            </a:fld>
            <a:endParaRPr lang="en-GB"/>
          </a:p>
        </p:txBody>
      </p:sp>
    </p:spTree>
    <p:extLst>
      <p:ext uri="{BB962C8B-B14F-4D97-AF65-F5344CB8AC3E}">
        <p14:creationId xmlns:p14="http://schemas.microsoft.com/office/powerpoint/2010/main" val="2588400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8E11A-4364-EE04-13C4-323F69124F45}"/>
              </a:ext>
            </a:extLst>
          </p:cNvPr>
          <p:cNvSpPr>
            <a:spLocks noGrp="1"/>
          </p:cNvSpPr>
          <p:nvPr>
            <p:ph type="title"/>
          </p:nvPr>
        </p:nvSpPr>
        <p:spPr/>
        <p:txBody>
          <a:bodyPr>
            <a:normAutofit fontScale="90000"/>
          </a:bodyPr>
          <a:lstStyle/>
          <a:p>
            <a:r>
              <a:rPr lang="en-US" dirty="0"/>
              <a:t>Commonly Used LASERs</a:t>
            </a:r>
          </a:p>
        </p:txBody>
      </p:sp>
      <p:sp>
        <p:nvSpPr>
          <p:cNvPr id="3" name="Text Placeholder 2">
            <a:extLst>
              <a:ext uri="{FF2B5EF4-FFF2-40B4-BE49-F238E27FC236}">
                <a16:creationId xmlns:a16="http://schemas.microsoft.com/office/drawing/2014/main" id="{3C25F6C8-10BC-D2F7-9B73-27EF9A22A5DC}"/>
              </a:ext>
            </a:extLst>
          </p:cNvPr>
          <p:cNvSpPr>
            <a:spLocks noGrp="1"/>
          </p:cNvSpPr>
          <p:nvPr>
            <p:ph type="body" idx="1"/>
          </p:nvPr>
        </p:nvSpPr>
        <p:spPr/>
        <p:txBody>
          <a:bodyPr/>
          <a:lstStyle/>
          <a:p>
            <a:pPr marL="114300" indent="0">
              <a:buNone/>
            </a:pPr>
            <a:r>
              <a:rPr lang="en-US" dirty="0">
                <a:latin typeface="Cambria" panose="02040503050406030204" pitchFamily="18" charset="0"/>
                <a:ea typeface="Cambria" panose="02040503050406030204" pitchFamily="18" charset="0"/>
              </a:rPr>
              <a:t>Argon</a:t>
            </a:r>
          </a:p>
          <a:p>
            <a:pPr marL="114300" indent="0">
              <a:buNone/>
            </a:pPr>
            <a:r>
              <a:rPr lang="en-US" dirty="0">
                <a:latin typeface="Cambria" panose="02040503050406030204" pitchFamily="18" charset="0"/>
                <a:ea typeface="Cambria" panose="02040503050406030204" pitchFamily="18" charset="0"/>
              </a:rPr>
              <a:t>Diode</a:t>
            </a:r>
          </a:p>
          <a:p>
            <a:pPr marL="114300" indent="0">
              <a:buNone/>
            </a:pPr>
            <a:r>
              <a:rPr lang="en-US" dirty="0">
                <a:latin typeface="Cambria" panose="02040503050406030204" pitchFamily="18" charset="0"/>
                <a:ea typeface="Cambria" panose="02040503050406030204" pitchFamily="18" charset="0"/>
              </a:rPr>
              <a:t>Erbium Family</a:t>
            </a:r>
          </a:p>
          <a:p>
            <a:pPr marL="114300" indent="0">
              <a:buNone/>
            </a:pPr>
            <a:r>
              <a:rPr lang="en-US" dirty="0">
                <a:latin typeface="Cambria" panose="02040503050406030204" pitchFamily="18" charset="0"/>
                <a:ea typeface="Cambria" panose="02040503050406030204" pitchFamily="18" charset="0"/>
              </a:rPr>
              <a:t>Carbon Dioxide</a:t>
            </a:r>
          </a:p>
          <a:p>
            <a:pPr marL="114300" indent="0">
              <a:buNone/>
            </a:pPr>
            <a:r>
              <a:rPr lang="en-US" b="0" i="0" u="none" strike="noStrike" dirty="0" err="1">
                <a:solidFill>
                  <a:srgbClr val="695D46"/>
                </a:solidFill>
                <a:effectLst/>
                <a:latin typeface="Cambria" panose="02040503050406030204" pitchFamily="18" charset="0"/>
                <a:ea typeface="Cambria" panose="02040503050406030204" pitchFamily="18" charset="0"/>
              </a:rPr>
              <a:t>Neodymium:YAG</a:t>
            </a:r>
            <a:endParaRPr lang="en-US" b="0" dirty="0">
              <a:solidFill>
                <a:srgbClr val="695D46"/>
              </a:solidFill>
              <a:effectLst/>
              <a:latin typeface="Cambria" panose="02040503050406030204" pitchFamily="18" charset="0"/>
              <a:ea typeface="Cambria" panose="02040503050406030204" pitchFamily="18" charset="0"/>
            </a:endParaRPr>
          </a:p>
          <a:p>
            <a:pPr marL="114300" indent="0">
              <a:buNone/>
            </a:pPr>
            <a:br>
              <a:rPr lang="en-US" dirty="0">
                <a:solidFill>
                  <a:srgbClr val="695D46"/>
                </a:solidFill>
                <a:latin typeface="Cambria" panose="02040503050406030204" pitchFamily="18" charset="0"/>
                <a:ea typeface="Cambria" panose="02040503050406030204" pitchFamily="18" charset="0"/>
              </a:rPr>
            </a:br>
            <a:endParaRPr lang="en-US" dirty="0">
              <a:solidFill>
                <a:srgbClr val="695D46"/>
              </a:solidFill>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513E85FF-C2A0-7943-A7A1-B21D92DC65C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33</a:t>
            </a:fld>
            <a:endParaRPr lang="en-GB"/>
          </a:p>
        </p:txBody>
      </p:sp>
    </p:spTree>
    <p:extLst>
      <p:ext uri="{BB962C8B-B14F-4D97-AF65-F5344CB8AC3E}">
        <p14:creationId xmlns:p14="http://schemas.microsoft.com/office/powerpoint/2010/main" val="3655765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2531C-C9A9-9DCD-A20E-DA55C0CD11F8}"/>
              </a:ext>
            </a:extLst>
          </p:cNvPr>
          <p:cNvSpPr>
            <a:spLocks noGrp="1"/>
          </p:cNvSpPr>
          <p:nvPr>
            <p:ph type="title"/>
          </p:nvPr>
        </p:nvSpPr>
        <p:spPr/>
        <p:txBody>
          <a:bodyPr>
            <a:normAutofit fontScale="90000"/>
          </a:bodyPr>
          <a:lstStyle/>
          <a:p>
            <a:r>
              <a:rPr lang="en-US" dirty="0"/>
              <a:t>Argon</a:t>
            </a:r>
          </a:p>
        </p:txBody>
      </p:sp>
      <p:sp>
        <p:nvSpPr>
          <p:cNvPr id="3" name="Text Placeholder 2">
            <a:extLst>
              <a:ext uri="{FF2B5EF4-FFF2-40B4-BE49-F238E27FC236}">
                <a16:creationId xmlns:a16="http://schemas.microsoft.com/office/drawing/2014/main" id="{DF834B7A-CF75-3C5A-45D6-83B4052F39BE}"/>
              </a:ext>
            </a:extLst>
          </p:cNvPr>
          <p:cNvSpPr>
            <a:spLocks noGrp="1"/>
          </p:cNvSpPr>
          <p:nvPr>
            <p:ph type="body" idx="1"/>
          </p:nvPr>
        </p:nvSpPr>
        <p:spPr/>
        <p:txBody>
          <a:bodyPr/>
          <a:lstStyle/>
          <a:p>
            <a:r>
              <a:rPr lang="en-US" sz="1800" b="0" i="0" u="none" strike="noStrike" dirty="0">
                <a:solidFill>
                  <a:srgbClr val="695D46"/>
                </a:solidFill>
                <a:effectLst/>
                <a:latin typeface="Cambria" panose="02040503050406030204" pitchFamily="18" charset="0"/>
                <a:ea typeface="Cambria" panose="02040503050406030204" pitchFamily="18" charset="0"/>
              </a:rPr>
              <a:t>Argon is a laser with an active medium of argon gas.</a:t>
            </a:r>
          </a:p>
          <a:p>
            <a:endParaRPr lang="en-US" sz="1800" b="0" i="0" u="none" strike="noStrike" dirty="0">
              <a:solidFill>
                <a:srgbClr val="695D46"/>
              </a:solidFill>
              <a:effectLst/>
              <a:latin typeface="Cambria" panose="02040503050406030204" pitchFamily="18" charset="0"/>
              <a:ea typeface="Cambria" panose="02040503050406030204" pitchFamily="18" charset="0"/>
            </a:endParaRPr>
          </a:p>
          <a:p>
            <a:r>
              <a:rPr lang="en-US" sz="1800" b="0" i="0" u="none" strike="noStrike" dirty="0">
                <a:solidFill>
                  <a:srgbClr val="695D46"/>
                </a:solidFill>
                <a:effectLst/>
                <a:latin typeface="Cambria" panose="02040503050406030204" pitchFamily="18" charset="0"/>
                <a:ea typeface="Cambria" panose="02040503050406030204" pitchFamily="18" charset="0"/>
              </a:rPr>
              <a:t>It is fiber optically delivered in </a:t>
            </a:r>
            <a:r>
              <a:rPr lang="en-US" sz="1800" b="1" i="0" u="none" strike="noStrike" dirty="0">
                <a:solidFill>
                  <a:srgbClr val="695D46"/>
                </a:solidFill>
                <a:effectLst/>
                <a:latin typeface="Cambria" panose="02040503050406030204" pitchFamily="18" charset="0"/>
                <a:ea typeface="Cambria" panose="02040503050406030204" pitchFamily="18" charset="0"/>
              </a:rPr>
              <a:t>continuous wave</a:t>
            </a:r>
            <a:r>
              <a:rPr lang="en-US" sz="1800" b="0" i="0" u="none" strike="noStrike" dirty="0">
                <a:solidFill>
                  <a:srgbClr val="695D46"/>
                </a:solidFill>
                <a:effectLst/>
                <a:latin typeface="Cambria" panose="02040503050406030204" pitchFamily="18" charset="0"/>
                <a:ea typeface="Cambria" panose="02040503050406030204" pitchFamily="18" charset="0"/>
              </a:rPr>
              <a:t> and </a:t>
            </a:r>
            <a:r>
              <a:rPr lang="en-US" sz="1800" b="1" i="0" u="none" strike="noStrike" dirty="0">
                <a:solidFill>
                  <a:srgbClr val="695D46"/>
                </a:solidFill>
                <a:effectLst/>
                <a:latin typeface="Cambria" panose="02040503050406030204" pitchFamily="18" charset="0"/>
                <a:ea typeface="Cambria" panose="02040503050406030204" pitchFamily="18" charset="0"/>
              </a:rPr>
              <a:t>gated pulsed</a:t>
            </a:r>
            <a:r>
              <a:rPr lang="en-US" sz="1800" b="0" i="0" u="none" strike="noStrike" dirty="0">
                <a:solidFill>
                  <a:srgbClr val="695D46"/>
                </a:solidFill>
                <a:effectLst/>
                <a:latin typeface="Cambria" panose="02040503050406030204" pitchFamily="18" charset="0"/>
                <a:ea typeface="Cambria" panose="02040503050406030204" pitchFamily="18" charset="0"/>
              </a:rPr>
              <a:t> modes.</a:t>
            </a:r>
          </a:p>
          <a:p>
            <a:endParaRPr lang="en-US" sz="1800" b="0" i="0" u="none" strike="noStrike" dirty="0">
              <a:solidFill>
                <a:srgbClr val="695D46"/>
              </a:solidFill>
              <a:effectLst/>
              <a:latin typeface="Cambria" panose="02040503050406030204" pitchFamily="18" charset="0"/>
              <a:ea typeface="Cambria" panose="02040503050406030204" pitchFamily="18" charset="0"/>
            </a:endParaRPr>
          </a:p>
          <a:p>
            <a:r>
              <a:rPr lang="en-US" dirty="0">
                <a:solidFill>
                  <a:srgbClr val="695D46"/>
                </a:solidFill>
                <a:latin typeface="Cambria" panose="02040503050406030204" pitchFamily="18" charset="0"/>
                <a:ea typeface="Cambria" panose="02040503050406030204" pitchFamily="18" charset="0"/>
              </a:rPr>
              <a:t>It is</a:t>
            </a:r>
            <a:r>
              <a:rPr lang="en-US" sz="1800" b="0" i="0" u="none" strike="noStrike" dirty="0">
                <a:solidFill>
                  <a:srgbClr val="695D46"/>
                </a:solidFill>
                <a:effectLst/>
                <a:latin typeface="Cambria" panose="02040503050406030204" pitchFamily="18" charset="0"/>
                <a:ea typeface="Cambria" panose="02040503050406030204" pitchFamily="18" charset="0"/>
              </a:rPr>
              <a:t> surgical laser device whose light is radiated in the </a:t>
            </a:r>
            <a:r>
              <a:rPr lang="en-US" sz="1800" b="1" i="0" u="none" strike="noStrike" dirty="0">
                <a:solidFill>
                  <a:srgbClr val="695D46"/>
                </a:solidFill>
                <a:effectLst/>
                <a:latin typeface="Cambria" panose="02040503050406030204" pitchFamily="18" charset="0"/>
                <a:ea typeface="Cambria" panose="02040503050406030204" pitchFamily="18" charset="0"/>
              </a:rPr>
              <a:t>visible spectrum</a:t>
            </a:r>
            <a:r>
              <a:rPr lang="en-US" sz="1800" b="0" i="0" u="none" strike="noStrike" dirty="0">
                <a:solidFill>
                  <a:srgbClr val="695D46"/>
                </a:solidFill>
                <a:effectLst/>
                <a:latin typeface="Cambria" panose="02040503050406030204" pitchFamily="18" charset="0"/>
                <a:ea typeface="Cambria" panose="02040503050406030204" pitchFamily="18" charset="0"/>
              </a:rPr>
              <a:t>.</a:t>
            </a:r>
          </a:p>
          <a:p>
            <a:endParaRPr lang="en-US" dirty="0">
              <a:solidFill>
                <a:srgbClr val="695D46"/>
              </a:solidFill>
              <a:latin typeface="Cambria" panose="02040503050406030204" pitchFamily="18" charset="0"/>
              <a:ea typeface="Cambria" panose="02040503050406030204" pitchFamily="18" charset="0"/>
            </a:endParaRPr>
          </a:p>
          <a:p>
            <a:r>
              <a:rPr lang="en-US" sz="1800" b="0" i="0" u="none" strike="noStrike" dirty="0">
                <a:solidFill>
                  <a:srgbClr val="695D46"/>
                </a:solidFill>
                <a:effectLst/>
                <a:latin typeface="Cambria" panose="02040503050406030204" pitchFamily="18" charset="0"/>
                <a:ea typeface="Cambria" panose="02040503050406030204" pitchFamily="18" charset="0"/>
              </a:rPr>
              <a:t>There are two emission wavelengths used in dentistry: </a:t>
            </a:r>
            <a:r>
              <a:rPr lang="en-US" sz="1800" b="1" i="0" u="none" strike="noStrike" dirty="0">
                <a:solidFill>
                  <a:srgbClr val="695D46"/>
                </a:solidFill>
                <a:effectLst/>
                <a:latin typeface="Cambria" panose="02040503050406030204" pitchFamily="18" charset="0"/>
                <a:ea typeface="Cambria" panose="02040503050406030204" pitchFamily="18" charset="0"/>
              </a:rPr>
              <a:t>488 nm</a:t>
            </a:r>
            <a:r>
              <a:rPr lang="en-US" sz="1800" b="0" i="0" u="none" strike="noStrike" dirty="0">
                <a:solidFill>
                  <a:srgbClr val="695D46"/>
                </a:solidFill>
                <a:effectLst/>
                <a:latin typeface="Cambria" panose="02040503050406030204" pitchFamily="18" charset="0"/>
                <a:ea typeface="Cambria" panose="02040503050406030204" pitchFamily="18" charset="0"/>
              </a:rPr>
              <a:t>, which is blue in color, and </a:t>
            </a:r>
            <a:r>
              <a:rPr lang="en-US" sz="1800" b="1" i="0" u="none" strike="noStrike" dirty="0">
                <a:solidFill>
                  <a:srgbClr val="695D46"/>
                </a:solidFill>
                <a:effectLst/>
                <a:latin typeface="Cambria" panose="02040503050406030204" pitchFamily="18" charset="0"/>
                <a:ea typeface="Cambria" panose="02040503050406030204" pitchFamily="18" charset="0"/>
              </a:rPr>
              <a:t>514 nm</a:t>
            </a:r>
            <a:r>
              <a:rPr lang="en-US" sz="1800" b="0" i="0" u="none" strike="noStrike" dirty="0">
                <a:solidFill>
                  <a:srgbClr val="695D46"/>
                </a:solidFill>
                <a:effectLst/>
                <a:latin typeface="Cambria" panose="02040503050406030204" pitchFamily="18" charset="0"/>
                <a:ea typeface="Cambria" panose="02040503050406030204" pitchFamily="18" charset="0"/>
              </a:rPr>
              <a:t>, which is blue green.</a:t>
            </a:r>
            <a:endParaRPr lang="en-US" dirty="0">
              <a:solidFill>
                <a:srgbClr val="695D46"/>
              </a:solidFill>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F7829412-2FFC-2291-E36C-13415158AC4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34</a:t>
            </a:fld>
            <a:endParaRPr lang="en-GB"/>
          </a:p>
        </p:txBody>
      </p:sp>
    </p:spTree>
    <p:extLst>
      <p:ext uri="{BB962C8B-B14F-4D97-AF65-F5344CB8AC3E}">
        <p14:creationId xmlns:p14="http://schemas.microsoft.com/office/powerpoint/2010/main" val="33299309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BFE117-40E9-F66A-6934-E14AA0AF68DA}"/>
              </a:ext>
            </a:extLst>
          </p:cNvPr>
          <p:cNvSpPr>
            <a:spLocks noGrp="1"/>
          </p:cNvSpPr>
          <p:nvPr>
            <p:ph type="body" idx="1"/>
          </p:nvPr>
        </p:nvSpPr>
        <p:spPr>
          <a:xfrm>
            <a:off x="311700" y="278606"/>
            <a:ext cx="8520600" cy="4290419"/>
          </a:xfrm>
        </p:spPr>
        <p:txBody>
          <a:bodyPr/>
          <a:lstStyle/>
          <a:p>
            <a:r>
              <a:rPr lang="en-US" sz="1800" b="0" i="0" u="none" strike="noStrike" dirty="0">
                <a:solidFill>
                  <a:srgbClr val="695D46"/>
                </a:solidFill>
                <a:effectLst/>
                <a:latin typeface="Cambria" panose="02040503050406030204" pitchFamily="18" charset="0"/>
                <a:ea typeface="Cambria" panose="02040503050406030204" pitchFamily="18" charset="0"/>
              </a:rPr>
              <a:t>The 514-nm wavelength has its peak absorption in tissues containing hemoglobin, hemosiderin, and melanin; thus, it has excellent hemostatic capabilities.</a:t>
            </a:r>
          </a:p>
          <a:p>
            <a:endParaRPr lang="en-US" sz="1800" b="0" i="0" u="none" strike="noStrike" dirty="0">
              <a:solidFill>
                <a:srgbClr val="695D46"/>
              </a:solidFill>
              <a:effectLst/>
              <a:latin typeface="Cambria" panose="02040503050406030204" pitchFamily="18" charset="0"/>
              <a:ea typeface="Cambria" panose="02040503050406030204" pitchFamily="18" charset="0"/>
            </a:endParaRPr>
          </a:p>
          <a:p>
            <a:r>
              <a:rPr lang="en-US" sz="1800" b="0" i="0" u="none" strike="noStrike" dirty="0">
                <a:solidFill>
                  <a:srgbClr val="695D46"/>
                </a:solidFill>
                <a:effectLst/>
                <a:latin typeface="Cambria" panose="02040503050406030204" pitchFamily="18" charset="0"/>
                <a:ea typeface="Cambria" panose="02040503050406030204" pitchFamily="18" charset="0"/>
              </a:rPr>
              <a:t>Acute inflammatory periodontal disease and highly vascularized lesions, such as a hemangioma, are ideally suited for treatment by the argon laser.</a:t>
            </a:r>
          </a:p>
          <a:p>
            <a:endParaRPr lang="en-US" dirty="0">
              <a:solidFill>
                <a:srgbClr val="695D46"/>
              </a:solidFill>
              <a:latin typeface="Cambria" panose="02040503050406030204" pitchFamily="18" charset="0"/>
              <a:ea typeface="Cambria" panose="02040503050406030204" pitchFamily="18" charset="0"/>
            </a:endParaRPr>
          </a:p>
          <a:p>
            <a:r>
              <a:rPr lang="en-US" sz="1800" b="0" i="0" u="none" strike="noStrike" dirty="0">
                <a:solidFill>
                  <a:srgbClr val="695D46"/>
                </a:solidFill>
                <a:effectLst/>
                <a:latin typeface="Cambria" panose="02040503050406030204" pitchFamily="18" charset="0"/>
                <a:ea typeface="Cambria" panose="02040503050406030204" pitchFamily="18" charset="0"/>
              </a:rPr>
              <a:t>The wavelength is poorly absorbed in both dental hard tissues and in water. The poor absorption into enamel and dentin is advantageous when using this laser for cutting and sculpting gingival tissues because there is minimal interaction and thus no damage to the tooth surface during those procedures.</a:t>
            </a:r>
            <a:endParaRPr lang="en-US" dirty="0">
              <a:solidFill>
                <a:srgbClr val="695D46"/>
              </a:solidFill>
              <a:latin typeface="Cambria" panose="02040503050406030204" pitchFamily="18" charset="0"/>
              <a:ea typeface="Cambria" panose="02040503050406030204" pitchFamily="18" charset="0"/>
            </a:endParaRPr>
          </a:p>
        </p:txBody>
      </p:sp>
      <p:sp>
        <p:nvSpPr>
          <p:cNvPr id="2" name="Slide Number Placeholder 1">
            <a:extLst>
              <a:ext uri="{FF2B5EF4-FFF2-40B4-BE49-F238E27FC236}">
                <a16:creationId xmlns:a16="http://schemas.microsoft.com/office/drawing/2014/main" id="{036AA4A9-F160-FCA0-9C48-81B18F8C8F2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35</a:t>
            </a:fld>
            <a:endParaRPr lang="en-GB"/>
          </a:p>
        </p:txBody>
      </p:sp>
    </p:spTree>
    <p:extLst>
      <p:ext uri="{BB962C8B-B14F-4D97-AF65-F5344CB8AC3E}">
        <p14:creationId xmlns:p14="http://schemas.microsoft.com/office/powerpoint/2010/main" val="27025551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604E9-7CE4-A8C4-1221-770D0005960A}"/>
              </a:ext>
            </a:extLst>
          </p:cNvPr>
          <p:cNvSpPr>
            <a:spLocks noGrp="1"/>
          </p:cNvSpPr>
          <p:nvPr>
            <p:ph type="title"/>
          </p:nvPr>
        </p:nvSpPr>
        <p:spPr/>
        <p:txBody>
          <a:bodyPr>
            <a:normAutofit fontScale="90000"/>
          </a:bodyPr>
          <a:lstStyle/>
          <a:p>
            <a:r>
              <a:rPr lang="en-US" dirty="0"/>
              <a:t>DIODE</a:t>
            </a:r>
          </a:p>
        </p:txBody>
      </p:sp>
      <p:sp>
        <p:nvSpPr>
          <p:cNvPr id="3" name="Text Placeholder 2">
            <a:extLst>
              <a:ext uri="{FF2B5EF4-FFF2-40B4-BE49-F238E27FC236}">
                <a16:creationId xmlns:a16="http://schemas.microsoft.com/office/drawing/2014/main" id="{42B43A55-2F25-CF1E-7CC8-2F11C64E7074}"/>
              </a:ext>
            </a:extLst>
          </p:cNvPr>
          <p:cNvSpPr>
            <a:spLocks noGrp="1"/>
          </p:cNvSpPr>
          <p:nvPr>
            <p:ph type="body" idx="1"/>
          </p:nvPr>
        </p:nvSpPr>
        <p:spPr/>
        <p:txBody>
          <a:bodyPr>
            <a:normAutofit fontScale="92500"/>
          </a:bodyPr>
          <a:lstStyle/>
          <a:p>
            <a:r>
              <a:rPr lang="en-US" sz="1800" dirty="0">
                <a:solidFill>
                  <a:srgbClr val="695D46"/>
                </a:solidFill>
                <a:effectLst/>
                <a:latin typeface="Cambria" panose="02040503050406030204" pitchFamily="18" charset="0"/>
                <a:ea typeface="Cambria" panose="02040503050406030204" pitchFamily="18" charset="0"/>
              </a:rPr>
              <a:t>Diode is a solid active medium laser, manufactured from semiconductor crystals using some combination </a:t>
            </a:r>
            <a:r>
              <a:rPr lang="en-US" sz="1800" b="1" dirty="0">
                <a:solidFill>
                  <a:srgbClr val="695D46"/>
                </a:solidFill>
                <a:effectLst/>
                <a:latin typeface="Cambria" panose="02040503050406030204" pitchFamily="18" charset="0"/>
                <a:ea typeface="Cambria" panose="02040503050406030204" pitchFamily="18" charset="0"/>
              </a:rPr>
              <a:t>of aluminum or indium, gallium, and arsenic</a:t>
            </a:r>
            <a:r>
              <a:rPr lang="en-US" sz="1800" dirty="0">
                <a:solidFill>
                  <a:srgbClr val="695D46"/>
                </a:solidFill>
                <a:effectLst/>
                <a:latin typeface="Cambria" panose="02040503050406030204" pitchFamily="18" charset="0"/>
                <a:ea typeface="Cambria" panose="02040503050406030204" pitchFamily="18" charset="0"/>
              </a:rPr>
              <a:t>.</a:t>
            </a:r>
          </a:p>
          <a:p>
            <a:r>
              <a:rPr lang="en-US" sz="1800" dirty="0">
                <a:solidFill>
                  <a:srgbClr val="695D46"/>
                </a:solidFill>
                <a:effectLst/>
                <a:latin typeface="Cambria" panose="02040503050406030204" pitchFamily="18" charset="0"/>
                <a:ea typeface="Cambria" panose="02040503050406030204" pitchFamily="18" charset="0"/>
              </a:rPr>
              <a:t>The available wavelengths for dental use range from about </a:t>
            </a:r>
            <a:r>
              <a:rPr lang="en-US" sz="1800" b="1" dirty="0">
                <a:solidFill>
                  <a:srgbClr val="695D46"/>
                </a:solidFill>
                <a:effectLst/>
                <a:latin typeface="Cambria" panose="02040503050406030204" pitchFamily="18" charset="0"/>
                <a:ea typeface="Cambria" panose="02040503050406030204" pitchFamily="18" charset="0"/>
              </a:rPr>
              <a:t>800 nm</a:t>
            </a:r>
            <a:r>
              <a:rPr lang="en-US" sz="1800" dirty="0">
                <a:solidFill>
                  <a:srgbClr val="695D46"/>
                </a:solidFill>
                <a:effectLst/>
                <a:latin typeface="Cambria" panose="02040503050406030204" pitchFamily="18" charset="0"/>
                <a:ea typeface="Cambria" panose="02040503050406030204" pitchFamily="18" charset="0"/>
              </a:rPr>
              <a:t> for the active medium containing aluminum to </a:t>
            </a:r>
            <a:r>
              <a:rPr lang="en-US" sz="1800" b="1" dirty="0">
                <a:solidFill>
                  <a:srgbClr val="695D46"/>
                </a:solidFill>
                <a:effectLst/>
                <a:latin typeface="Cambria" panose="02040503050406030204" pitchFamily="18" charset="0"/>
                <a:ea typeface="Cambria" panose="02040503050406030204" pitchFamily="18" charset="0"/>
              </a:rPr>
              <a:t>980 nm</a:t>
            </a:r>
            <a:r>
              <a:rPr lang="en-US" sz="1800" dirty="0">
                <a:solidFill>
                  <a:srgbClr val="695D46"/>
                </a:solidFill>
                <a:effectLst/>
                <a:latin typeface="Cambria" panose="02040503050406030204" pitchFamily="18" charset="0"/>
                <a:ea typeface="Cambria" panose="02040503050406030204" pitchFamily="18" charset="0"/>
              </a:rPr>
              <a:t> for the active medium composed of indium.</a:t>
            </a:r>
          </a:p>
          <a:p>
            <a:r>
              <a:rPr lang="en-US" sz="1800" dirty="0">
                <a:solidFill>
                  <a:srgbClr val="695D46"/>
                </a:solidFill>
                <a:effectLst/>
                <a:latin typeface="Cambria" panose="02040503050406030204" pitchFamily="18" charset="0"/>
                <a:ea typeface="Cambria" panose="02040503050406030204" pitchFamily="18" charset="0"/>
              </a:rPr>
              <a:t>Each machine delivers laser energy fiber optically in </a:t>
            </a:r>
            <a:r>
              <a:rPr lang="en-US" sz="1800" b="1" dirty="0">
                <a:solidFill>
                  <a:srgbClr val="695D46"/>
                </a:solidFill>
                <a:effectLst/>
                <a:latin typeface="Cambria" panose="02040503050406030204" pitchFamily="18" charset="0"/>
                <a:ea typeface="Cambria" panose="02040503050406030204" pitchFamily="18" charset="0"/>
              </a:rPr>
              <a:t>continuous wave and gated pulsed modes</a:t>
            </a:r>
            <a:r>
              <a:rPr lang="en-US" sz="1800" dirty="0">
                <a:solidFill>
                  <a:srgbClr val="695D46"/>
                </a:solidFill>
                <a:effectLst/>
                <a:latin typeface="Cambria" panose="02040503050406030204" pitchFamily="18" charset="0"/>
                <a:ea typeface="Cambria" panose="02040503050406030204" pitchFamily="18" charset="0"/>
              </a:rPr>
              <a:t> and is used in contact with soft tissue for surgery or out of contact for deeper coagulation.</a:t>
            </a:r>
            <a:endParaRPr lang="en-US" dirty="0">
              <a:solidFill>
                <a:srgbClr val="695D46"/>
              </a:solidFill>
              <a:latin typeface="Cambria" panose="02040503050406030204" pitchFamily="18" charset="0"/>
              <a:ea typeface="Cambria" panose="02040503050406030204" pitchFamily="18" charset="0"/>
            </a:endParaRPr>
          </a:p>
          <a:p>
            <a:r>
              <a:rPr lang="en-US" sz="1800" dirty="0">
                <a:solidFill>
                  <a:srgbClr val="695D46"/>
                </a:solidFill>
                <a:effectLst/>
                <a:latin typeface="Cambria" panose="02040503050406030204" pitchFamily="18" charset="0"/>
                <a:ea typeface="Cambria" panose="02040503050406030204" pitchFamily="18" charset="0"/>
              </a:rPr>
              <a:t>Some clinicians prefer to initiate the end of the fiber with a small amount of carbon pigment and refer to this as a ‘‘hot tip.’’ This method focuses a large amount of laser energy at the contact point and accelerates tissue incisions.</a:t>
            </a:r>
            <a:endParaRPr lang="en-US" dirty="0">
              <a:solidFill>
                <a:srgbClr val="695D46"/>
              </a:solidFill>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2B8CF9E5-9C6E-0B67-52F8-7EC53A4FBD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36</a:t>
            </a:fld>
            <a:endParaRPr lang="en-GB"/>
          </a:p>
        </p:txBody>
      </p:sp>
    </p:spTree>
    <p:extLst>
      <p:ext uri="{BB962C8B-B14F-4D97-AF65-F5344CB8AC3E}">
        <p14:creationId xmlns:p14="http://schemas.microsoft.com/office/powerpoint/2010/main" val="3394798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ACBDF7-DF79-05D3-1830-6B4AA6951880}"/>
              </a:ext>
            </a:extLst>
          </p:cNvPr>
          <p:cNvSpPr>
            <a:spLocks noGrp="1"/>
          </p:cNvSpPr>
          <p:nvPr>
            <p:ph type="body" idx="1"/>
          </p:nvPr>
        </p:nvSpPr>
        <p:spPr>
          <a:xfrm>
            <a:off x="311700" y="371475"/>
            <a:ext cx="8520600" cy="4197550"/>
          </a:xfrm>
        </p:spPr>
        <p:txBody>
          <a:bodyPr/>
          <a:lstStyle/>
          <a:p>
            <a:r>
              <a:rPr lang="en-US" sz="1800" dirty="0">
                <a:solidFill>
                  <a:srgbClr val="695D46"/>
                </a:solidFill>
                <a:effectLst/>
                <a:latin typeface="Cambria" panose="02040503050406030204" pitchFamily="18" charset="0"/>
                <a:ea typeface="Cambria" panose="02040503050406030204" pitchFamily="18" charset="0"/>
              </a:rPr>
              <a:t>All of the diode wavelengths are highly absorbed by pigmented tissue and are deeply penetrating, although hemostasis is not as rapid as with the argon laser. </a:t>
            </a:r>
          </a:p>
          <a:p>
            <a:r>
              <a:rPr lang="en-US" sz="1800" dirty="0">
                <a:solidFill>
                  <a:srgbClr val="695D46"/>
                </a:solidFill>
                <a:effectLst/>
                <a:latin typeface="Cambria" panose="02040503050406030204" pitchFamily="18" charset="0"/>
                <a:ea typeface="Cambria" panose="02040503050406030204" pitchFamily="18" charset="0"/>
              </a:rPr>
              <a:t>The diode is an excellent soft tissue surgical laser and is indicated for cutting and coagulating gingiva and mucosa and for sulcular debridement. </a:t>
            </a:r>
          </a:p>
          <a:p>
            <a:r>
              <a:rPr lang="en-US" sz="1800" dirty="0">
                <a:solidFill>
                  <a:srgbClr val="695D46"/>
                </a:solidFill>
                <a:effectLst/>
                <a:latin typeface="Cambria" panose="02040503050406030204" pitchFamily="18" charset="0"/>
                <a:ea typeface="Cambria" panose="02040503050406030204" pitchFamily="18" charset="0"/>
              </a:rPr>
              <a:t>The chief advantage of the diode lasers is one of a smaller size, portable instrument.</a:t>
            </a:r>
            <a:endParaRPr lang="en-US" dirty="0">
              <a:solidFill>
                <a:srgbClr val="695D46"/>
              </a:solidFill>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87C3F464-A8C9-1F10-84BC-AE6FF05805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37</a:t>
            </a:fld>
            <a:endParaRPr lang="en-GB"/>
          </a:p>
        </p:txBody>
      </p:sp>
      <p:pic>
        <p:nvPicPr>
          <p:cNvPr id="5" name="image4.png">
            <a:extLst>
              <a:ext uri="{FF2B5EF4-FFF2-40B4-BE49-F238E27FC236}">
                <a16:creationId xmlns:a16="http://schemas.microsoft.com/office/drawing/2014/main" id="{366AF608-966E-3424-E553-7B3CA6D845D3}"/>
              </a:ext>
            </a:extLst>
          </p:cNvPr>
          <p:cNvPicPr/>
          <p:nvPr/>
        </p:nvPicPr>
        <p:blipFill>
          <a:blip r:embed="rId2"/>
          <a:srcRect/>
          <a:stretch>
            <a:fillRect/>
          </a:stretch>
        </p:blipFill>
        <p:spPr>
          <a:xfrm>
            <a:off x="2664618" y="2167534"/>
            <a:ext cx="3814764" cy="2697362"/>
          </a:xfrm>
          <a:prstGeom prst="rect">
            <a:avLst/>
          </a:prstGeom>
          <a:ln/>
        </p:spPr>
      </p:pic>
    </p:spTree>
    <p:extLst>
      <p:ext uri="{BB962C8B-B14F-4D97-AF65-F5344CB8AC3E}">
        <p14:creationId xmlns:p14="http://schemas.microsoft.com/office/powerpoint/2010/main" val="3795222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0260-1F50-8BFD-9661-E2C80DBE3EC0}"/>
              </a:ext>
            </a:extLst>
          </p:cNvPr>
          <p:cNvSpPr>
            <a:spLocks noGrp="1"/>
          </p:cNvSpPr>
          <p:nvPr>
            <p:ph type="title"/>
          </p:nvPr>
        </p:nvSpPr>
        <p:spPr/>
        <p:txBody>
          <a:bodyPr>
            <a:normAutofit fontScale="90000"/>
          </a:bodyPr>
          <a:lstStyle/>
          <a:p>
            <a:r>
              <a:rPr lang="en-US" dirty="0"/>
              <a:t>NEODYMIUM:YAG</a:t>
            </a:r>
          </a:p>
        </p:txBody>
      </p:sp>
      <p:sp>
        <p:nvSpPr>
          <p:cNvPr id="3" name="Text Placeholder 2">
            <a:extLst>
              <a:ext uri="{FF2B5EF4-FFF2-40B4-BE49-F238E27FC236}">
                <a16:creationId xmlns:a16="http://schemas.microsoft.com/office/drawing/2014/main" id="{F71AF88A-D656-43DA-59E4-CF5A198E0A31}"/>
              </a:ext>
            </a:extLst>
          </p:cNvPr>
          <p:cNvSpPr>
            <a:spLocks noGrp="1"/>
          </p:cNvSpPr>
          <p:nvPr>
            <p:ph type="body" idx="1"/>
          </p:nvPr>
        </p:nvSpPr>
        <p:spPr>
          <a:xfrm>
            <a:off x="311700" y="1266324"/>
            <a:ext cx="8520600" cy="3548563"/>
          </a:xfrm>
        </p:spPr>
        <p:txBody>
          <a:bodyPr>
            <a:noAutofit/>
          </a:bodyPr>
          <a:lstStyle/>
          <a:p>
            <a:r>
              <a:rPr lang="en-US" dirty="0">
                <a:solidFill>
                  <a:srgbClr val="695D46"/>
                </a:solidFill>
                <a:effectLst/>
                <a:latin typeface="Cambria" panose="02040503050406030204" pitchFamily="18" charset="0"/>
                <a:ea typeface="Cambria" panose="02040503050406030204" pitchFamily="18" charset="0"/>
              </a:rPr>
              <a:t>Nd: YAG has a solid active medium, which is a garnet crystal combined with rare earth elements yttrium and aluminum, doped with neodymium ions.</a:t>
            </a:r>
          </a:p>
          <a:p>
            <a:r>
              <a:rPr lang="en-US" dirty="0">
                <a:solidFill>
                  <a:srgbClr val="695D46"/>
                </a:solidFill>
                <a:effectLst/>
                <a:latin typeface="Cambria" panose="02040503050406030204" pitchFamily="18" charset="0"/>
                <a:ea typeface="Cambria" panose="02040503050406030204" pitchFamily="18" charset="0"/>
              </a:rPr>
              <a:t>The available dental models have an emission wavelength of </a:t>
            </a:r>
            <a:r>
              <a:rPr lang="en-US" b="1" dirty="0">
                <a:solidFill>
                  <a:srgbClr val="695D46"/>
                </a:solidFill>
                <a:effectLst/>
                <a:latin typeface="Cambria" panose="02040503050406030204" pitchFamily="18" charset="0"/>
                <a:ea typeface="Cambria" panose="02040503050406030204" pitchFamily="18" charset="0"/>
              </a:rPr>
              <a:t>1064 nm</a:t>
            </a:r>
            <a:r>
              <a:rPr lang="en-US" dirty="0">
                <a:solidFill>
                  <a:srgbClr val="695D46"/>
                </a:solidFill>
                <a:effectLst/>
                <a:latin typeface="Cambria" panose="02040503050406030204" pitchFamily="18" charset="0"/>
                <a:ea typeface="Cambria" panose="02040503050406030204" pitchFamily="18" charset="0"/>
              </a:rPr>
              <a:t>, which is in the invisible near-infrared portion of the electromagnetic spectrum.</a:t>
            </a:r>
          </a:p>
          <a:p>
            <a:r>
              <a:rPr lang="en-US" dirty="0">
                <a:solidFill>
                  <a:srgbClr val="695D46"/>
                </a:solidFill>
                <a:effectLst/>
                <a:latin typeface="Cambria" panose="02040503050406030204" pitchFamily="18" charset="0"/>
                <a:ea typeface="Cambria" panose="02040503050406030204" pitchFamily="18" charset="0"/>
              </a:rPr>
              <a:t>These instruments operate only in a </a:t>
            </a:r>
            <a:r>
              <a:rPr lang="en-US" b="1" dirty="0">
                <a:solidFill>
                  <a:srgbClr val="695D46"/>
                </a:solidFill>
                <a:effectLst/>
                <a:latin typeface="Cambria" panose="02040503050406030204" pitchFamily="18" charset="0"/>
                <a:ea typeface="Cambria" panose="02040503050406030204" pitchFamily="18" charset="0"/>
              </a:rPr>
              <a:t>free-running pulsed mode</a:t>
            </a:r>
            <a:r>
              <a:rPr lang="en-US" dirty="0">
                <a:solidFill>
                  <a:srgbClr val="695D46"/>
                </a:solidFill>
                <a:effectLst/>
                <a:latin typeface="Cambria" panose="02040503050406030204" pitchFamily="18" charset="0"/>
                <a:ea typeface="Cambria" panose="02040503050406030204" pitchFamily="18" charset="0"/>
              </a:rPr>
              <a:t>.</a:t>
            </a:r>
          </a:p>
          <a:p>
            <a:r>
              <a:rPr lang="en-US" dirty="0">
                <a:solidFill>
                  <a:srgbClr val="695D46"/>
                </a:solidFill>
                <a:effectLst/>
                <a:latin typeface="Cambria" panose="02040503050406030204" pitchFamily="18" charset="0"/>
                <a:ea typeface="Cambria" panose="02040503050406030204" pitchFamily="18" charset="0"/>
              </a:rPr>
              <a:t>The laser energy is highly absorbed by melanin but is less absorbed by hemoglobin than the argon laser and is approximately 90% transmitted through water.</a:t>
            </a:r>
          </a:p>
          <a:p>
            <a:r>
              <a:rPr lang="en-US" dirty="0">
                <a:solidFill>
                  <a:srgbClr val="695D46"/>
                </a:solidFill>
                <a:effectLst/>
                <a:latin typeface="Cambria" panose="02040503050406030204" pitchFamily="18" charset="0"/>
                <a:ea typeface="Cambria" panose="02040503050406030204" pitchFamily="18" charset="0"/>
              </a:rPr>
              <a:t>Nd: YAG laser energy is slightly absorbed by dental hard tissue, but there is little interaction with sound tooth structure, allowing soft tissue surgery adjacent to the tooth to be safe and precise.</a:t>
            </a:r>
            <a:endParaRPr lang="en-US" dirty="0">
              <a:solidFill>
                <a:srgbClr val="695D46"/>
              </a:solidFill>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1A651727-111F-37FC-CC63-5567B38A0DA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38</a:t>
            </a:fld>
            <a:endParaRPr lang="en-GB"/>
          </a:p>
        </p:txBody>
      </p:sp>
    </p:spTree>
    <p:extLst>
      <p:ext uri="{BB962C8B-B14F-4D97-AF65-F5344CB8AC3E}">
        <p14:creationId xmlns:p14="http://schemas.microsoft.com/office/powerpoint/2010/main" val="22813618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8C32-6621-E45F-FAF4-090E34EC875B}"/>
              </a:ext>
            </a:extLst>
          </p:cNvPr>
          <p:cNvSpPr>
            <a:spLocks noGrp="1"/>
          </p:cNvSpPr>
          <p:nvPr>
            <p:ph type="title"/>
          </p:nvPr>
        </p:nvSpPr>
        <p:spPr/>
        <p:txBody>
          <a:bodyPr>
            <a:normAutofit fontScale="90000"/>
          </a:bodyPr>
          <a:lstStyle/>
          <a:p>
            <a:r>
              <a:rPr lang="en-US" dirty="0"/>
              <a:t>ERBIUM FAMILY</a:t>
            </a:r>
          </a:p>
        </p:txBody>
      </p:sp>
      <p:sp>
        <p:nvSpPr>
          <p:cNvPr id="3" name="Text Placeholder 2">
            <a:extLst>
              <a:ext uri="{FF2B5EF4-FFF2-40B4-BE49-F238E27FC236}">
                <a16:creationId xmlns:a16="http://schemas.microsoft.com/office/drawing/2014/main" id="{04FAA6EB-28F0-40C3-9AC7-955A5B6D3C69}"/>
              </a:ext>
            </a:extLst>
          </p:cNvPr>
          <p:cNvSpPr>
            <a:spLocks noGrp="1"/>
          </p:cNvSpPr>
          <p:nvPr>
            <p:ph type="body" idx="1"/>
          </p:nvPr>
        </p:nvSpPr>
        <p:spPr/>
        <p:txBody>
          <a:bodyPr/>
          <a:lstStyle/>
          <a:p>
            <a:r>
              <a:rPr lang="en-US" sz="1800" dirty="0">
                <a:solidFill>
                  <a:srgbClr val="695D46"/>
                </a:solidFill>
                <a:effectLst/>
                <a:latin typeface="Cambria" panose="02040503050406030204" pitchFamily="18" charset="0"/>
                <a:ea typeface="Cambria" panose="02040503050406030204" pitchFamily="18" charset="0"/>
              </a:rPr>
              <a:t>There are two distinct wavelengths that use erbium; </a:t>
            </a:r>
            <a:r>
              <a:rPr lang="en-US" sz="1800" b="1" dirty="0">
                <a:solidFill>
                  <a:srgbClr val="695D46"/>
                </a:solidFill>
                <a:effectLst/>
                <a:latin typeface="Cambria" panose="02040503050406030204" pitchFamily="18" charset="0"/>
                <a:ea typeface="Cambria" panose="02040503050406030204" pitchFamily="18" charset="0"/>
              </a:rPr>
              <a:t>Erbium, chromium: YSGG (2780 nm) and Erbium: YAG (2940 nm).</a:t>
            </a:r>
          </a:p>
          <a:p>
            <a:r>
              <a:rPr lang="en-US" sz="1800" dirty="0">
                <a:solidFill>
                  <a:srgbClr val="695D46"/>
                </a:solidFill>
                <a:effectLst/>
                <a:latin typeface="Cambria" panose="02040503050406030204" pitchFamily="18" charset="0"/>
                <a:ea typeface="Cambria" panose="02040503050406030204" pitchFamily="18" charset="0"/>
              </a:rPr>
              <a:t>Both of these wavelengths are placed at the beginning of the mid infrared, invisible, and nonionizing portion of the spectrum.</a:t>
            </a:r>
          </a:p>
          <a:p>
            <a:r>
              <a:rPr lang="en-US" dirty="0">
                <a:solidFill>
                  <a:srgbClr val="695D46"/>
                </a:solidFill>
                <a:latin typeface="Cambria" panose="02040503050406030204" pitchFamily="18" charset="0"/>
                <a:ea typeface="Cambria" panose="02040503050406030204" pitchFamily="18" charset="0"/>
              </a:rPr>
              <a:t>Used in </a:t>
            </a:r>
            <a:r>
              <a:rPr lang="en-US" sz="1800" b="1" dirty="0">
                <a:solidFill>
                  <a:srgbClr val="695D46"/>
                </a:solidFill>
                <a:effectLst/>
                <a:latin typeface="Cambria" panose="02040503050406030204" pitchFamily="18" charset="0"/>
                <a:ea typeface="Cambria" panose="02040503050406030204" pitchFamily="18" charset="0"/>
              </a:rPr>
              <a:t>free-running pulsed mode</a:t>
            </a:r>
            <a:r>
              <a:rPr lang="en-US" sz="1800" dirty="0">
                <a:solidFill>
                  <a:srgbClr val="695D46"/>
                </a:solidFill>
                <a:effectLst/>
                <a:latin typeface="Cambria" panose="02040503050406030204" pitchFamily="18" charset="0"/>
                <a:ea typeface="Cambria" panose="02040503050406030204" pitchFamily="18" charset="0"/>
              </a:rPr>
              <a:t>.</a:t>
            </a:r>
            <a:endParaRPr lang="en-US" dirty="0">
              <a:solidFill>
                <a:srgbClr val="695D46"/>
              </a:solidFill>
              <a:latin typeface="Cambria" panose="02040503050406030204" pitchFamily="18" charset="0"/>
              <a:ea typeface="Cambria" panose="02040503050406030204" pitchFamily="18" charset="0"/>
            </a:endParaRPr>
          </a:p>
          <a:p>
            <a:r>
              <a:rPr lang="en-US" sz="1800" dirty="0">
                <a:solidFill>
                  <a:srgbClr val="695D46"/>
                </a:solidFill>
                <a:effectLst/>
                <a:latin typeface="Cambria" panose="02040503050406030204" pitchFamily="18" charset="0"/>
                <a:ea typeface="Cambria" panose="02040503050406030204" pitchFamily="18" charset="0"/>
              </a:rPr>
              <a:t>These two wavelengths have the highest absorption in water of any dental wavelength and have a high affinity for hydroxyapatite.</a:t>
            </a:r>
          </a:p>
          <a:p>
            <a:r>
              <a:rPr lang="en-US" dirty="0">
                <a:solidFill>
                  <a:srgbClr val="695D46"/>
                </a:solidFill>
                <a:latin typeface="Cambria" panose="02040503050406030204" pitchFamily="18" charset="0"/>
                <a:ea typeface="Cambria" panose="02040503050406030204" pitchFamily="18" charset="0"/>
              </a:rPr>
              <a:t>Clinical use is caries removal, cavity preparation, osseous surgery, soft tissue debridement.</a:t>
            </a:r>
          </a:p>
        </p:txBody>
      </p:sp>
      <p:sp>
        <p:nvSpPr>
          <p:cNvPr id="4" name="Slide Number Placeholder 3">
            <a:extLst>
              <a:ext uri="{FF2B5EF4-FFF2-40B4-BE49-F238E27FC236}">
                <a16:creationId xmlns:a16="http://schemas.microsoft.com/office/drawing/2014/main" id="{B364E2D6-99CE-C6CB-4A33-372A2B4247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39</a:t>
            </a:fld>
            <a:endParaRPr lang="en-GB"/>
          </a:p>
        </p:txBody>
      </p:sp>
    </p:spTree>
    <p:extLst>
      <p:ext uri="{BB962C8B-B14F-4D97-AF65-F5344CB8AC3E}">
        <p14:creationId xmlns:p14="http://schemas.microsoft.com/office/powerpoint/2010/main" val="42207537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75B2B-3C45-30EA-D88F-AB3FDAE2609B}"/>
              </a:ext>
            </a:extLst>
          </p:cNvPr>
          <p:cNvSpPr>
            <a:spLocks noGrp="1"/>
          </p:cNvSpPr>
          <p:nvPr>
            <p:ph type="title"/>
          </p:nvPr>
        </p:nvSpPr>
        <p:spPr/>
        <p:txBody>
          <a:bodyPr>
            <a:normAutofit fontScale="90000"/>
          </a:bodyPr>
          <a:lstStyle/>
          <a:p>
            <a:r>
              <a:rPr lang="en-US" dirty="0"/>
              <a:t>CARBON DIOXIDE (CO2)</a:t>
            </a:r>
          </a:p>
        </p:txBody>
      </p:sp>
      <p:sp>
        <p:nvSpPr>
          <p:cNvPr id="3" name="Text Placeholder 2">
            <a:extLst>
              <a:ext uri="{FF2B5EF4-FFF2-40B4-BE49-F238E27FC236}">
                <a16:creationId xmlns:a16="http://schemas.microsoft.com/office/drawing/2014/main" id="{58FA3309-82D8-19CB-ED98-2C48A5CCF4B8}"/>
              </a:ext>
            </a:extLst>
          </p:cNvPr>
          <p:cNvSpPr>
            <a:spLocks noGrp="1"/>
          </p:cNvSpPr>
          <p:nvPr>
            <p:ph type="body" idx="1"/>
          </p:nvPr>
        </p:nvSpPr>
        <p:spPr>
          <a:xfrm>
            <a:off x="311700" y="1266325"/>
            <a:ext cx="8520600" cy="3555706"/>
          </a:xfrm>
        </p:spPr>
        <p:txBody>
          <a:bodyPr>
            <a:normAutofit/>
          </a:bodyPr>
          <a:lstStyle/>
          <a:p>
            <a:r>
              <a:rPr lang="en-US" sz="1800" dirty="0">
                <a:solidFill>
                  <a:srgbClr val="695D46"/>
                </a:solidFill>
                <a:effectLst/>
                <a:latin typeface="Cambria" panose="02040503050406030204" pitchFamily="18" charset="0"/>
                <a:ea typeface="Cambria" panose="02040503050406030204" pitchFamily="18" charset="0"/>
              </a:rPr>
              <a:t>The CO</a:t>
            </a:r>
            <a:r>
              <a:rPr lang="en-US" sz="1800" baseline="-25000" dirty="0">
                <a:solidFill>
                  <a:srgbClr val="695D46"/>
                </a:solidFill>
                <a:effectLst/>
                <a:latin typeface="Cambria" panose="02040503050406030204" pitchFamily="18" charset="0"/>
                <a:ea typeface="Cambria" panose="02040503050406030204" pitchFamily="18" charset="0"/>
              </a:rPr>
              <a:t>2</a:t>
            </a:r>
            <a:r>
              <a:rPr lang="en-US" sz="1800" dirty="0">
                <a:solidFill>
                  <a:srgbClr val="695D46"/>
                </a:solidFill>
                <a:effectLst/>
                <a:latin typeface="Cambria" panose="02040503050406030204" pitchFamily="18" charset="0"/>
                <a:ea typeface="Cambria" panose="02040503050406030204" pitchFamily="18" charset="0"/>
              </a:rPr>
              <a:t> laser is a gas-active medium laser that incorporates a sealed tube containing a gaseous mixture with CO</a:t>
            </a:r>
            <a:r>
              <a:rPr lang="en-US" sz="1800" baseline="-25000" dirty="0">
                <a:solidFill>
                  <a:srgbClr val="695D46"/>
                </a:solidFill>
                <a:effectLst/>
                <a:latin typeface="Cambria" panose="02040503050406030204" pitchFamily="18" charset="0"/>
                <a:ea typeface="Cambria" panose="02040503050406030204" pitchFamily="18" charset="0"/>
              </a:rPr>
              <a:t>2</a:t>
            </a:r>
            <a:r>
              <a:rPr lang="en-US" sz="1800" dirty="0">
                <a:solidFill>
                  <a:srgbClr val="695D46"/>
                </a:solidFill>
                <a:effectLst/>
                <a:latin typeface="Cambria" panose="02040503050406030204" pitchFamily="18" charset="0"/>
                <a:ea typeface="Cambria" panose="02040503050406030204" pitchFamily="18" charset="0"/>
              </a:rPr>
              <a:t> molecules pumped via electrical discharge current. </a:t>
            </a:r>
          </a:p>
          <a:p>
            <a:pPr algn="l"/>
            <a:r>
              <a:rPr lang="en-US" sz="1800" b="0" i="0" u="none" strike="noStrike" baseline="0" dirty="0">
                <a:solidFill>
                  <a:srgbClr val="695D46"/>
                </a:solidFill>
                <a:latin typeface="Cambria" panose="02040503050406030204" pitchFamily="18" charset="0"/>
                <a:ea typeface="Cambria" panose="02040503050406030204" pitchFamily="18" charset="0"/>
              </a:rPr>
              <a:t>Wavelength: </a:t>
            </a:r>
            <a:r>
              <a:rPr lang="en-US" sz="1800" b="1" i="0" u="none" strike="noStrike" baseline="0" dirty="0">
                <a:solidFill>
                  <a:srgbClr val="695D46"/>
                </a:solidFill>
                <a:latin typeface="Cambria" panose="02040503050406030204" pitchFamily="18" charset="0"/>
                <a:ea typeface="Cambria" panose="02040503050406030204" pitchFamily="18" charset="0"/>
              </a:rPr>
              <a:t>10,600nm</a:t>
            </a:r>
          </a:p>
          <a:p>
            <a:pPr algn="l"/>
            <a:r>
              <a:rPr lang="en-US" sz="1800" b="0" i="0" u="none" strike="noStrike" baseline="0" dirty="0">
                <a:solidFill>
                  <a:srgbClr val="695D46"/>
                </a:solidFill>
                <a:latin typeface="Cambria" panose="02040503050406030204" pitchFamily="18" charset="0"/>
                <a:ea typeface="Cambria" panose="02040503050406030204" pitchFamily="18" charset="0"/>
              </a:rPr>
              <a:t>Mode: </a:t>
            </a:r>
            <a:r>
              <a:rPr lang="en-US" sz="1800" b="1" i="0" u="none" strike="noStrike" baseline="0" dirty="0">
                <a:solidFill>
                  <a:srgbClr val="695D46"/>
                </a:solidFill>
                <a:latin typeface="Cambria" panose="02040503050406030204" pitchFamily="18" charset="0"/>
                <a:ea typeface="Cambria" panose="02040503050406030204" pitchFamily="18" charset="0"/>
              </a:rPr>
              <a:t>Pulsed and continuous , non-contact mode.</a:t>
            </a:r>
          </a:p>
          <a:p>
            <a:pPr algn="l"/>
            <a:r>
              <a:rPr lang="en-US" sz="1800" b="0" i="0" u="none" strike="noStrike" baseline="0" dirty="0">
                <a:solidFill>
                  <a:srgbClr val="695D46"/>
                </a:solidFill>
                <a:latin typeface="Cambria" panose="02040503050406030204" pitchFamily="18" charset="0"/>
                <a:ea typeface="Cambria" panose="02040503050406030204" pitchFamily="18" charset="0"/>
              </a:rPr>
              <a:t>Absorption by water: very effective for the surgery of soft tissues, which have a high water content.</a:t>
            </a:r>
          </a:p>
          <a:p>
            <a:pPr algn="l"/>
            <a:r>
              <a:rPr lang="en-US" sz="1800" dirty="0">
                <a:solidFill>
                  <a:srgbClr val="695D46"/>
                </a:solidFill>
                <a:effectLst/>
                <a:latin typeface="Cambria" panose="02040503050406030204" pitchFamily="18" charset="0"/>
                <a:ea typeface="Cambria" panose="02040503050406030204" pitchFamily="18" charset="0"/>
              </a:rPr>
              <a:t>This wavelength is well absorbed by water. It can easily cut and coagulate soft tissue, and it has a shallow depth of penetration into tissue, which is important when treating mucosal lesions.</a:t>
            </a:r>
            <a:endParaRPr lang="en-US" sz="1800" b="0" i="0" u="none" strike="noStrike" baseline="0" dirty="0">
              <a:solidFill>
                <a:srgbClr val="695D46"/>
              </a:solidFill>
              <a:latin typeface="Cambria" panose="02040503050406030204" pitchFamily="18" charset="0"/>
              <a:ea typeface="Cambria" panose="02040503050406030204" pitchFamily="18" charset="0"/>
            </a:endParaRPr>
          </a:p>
          <a:p>
            <a:pPr algn="l"/>
            <a:endParaRPr lang="en-US" dirty="0"/>
          </a:p>
        </p:txBody>
      </p:sp>
      <p:sp>
        <p:nvSpPr>
          <p:cNvPr id="4" name="Slide Number Placeholder 3">
            <a:extLst>
              <a:ext uri="{FF2B5EF4-FFF2-40B4-BE49-F238E27FC236}">
                <a16:creationId xmlns:a16="http://schemas.microsoft.com/office/drawing/2014/main" id="{710FB5F6-ECD9-76C5-E3F6-A3761322EA1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40</a:t>
            </a:fld>
            <a:endParaRPr lang="en-GB"/>
          </a:p>
        </p:txBody>
      </p:sp>
    </p:spTree>
    <p:extLst>
      <p:ext uri="{BB962C8B-B14F-4D97-AF65-F5344CB8AC3E}">
        <p14:creationId xmlns:p14="http://schemas.microsoft.com/office/powerpoint/2010/main" val="18453317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A5DDC-B2AF-8CD1-0D48-C17DF993E9F5}"/>
              </a:ext>
            </a:extLst>
          </p:cNvPr>
          <p:cNvSpPr>
            <a:spLocks noGrp="1"/>
          </p:cNvSpPr>
          <p:nvPr>
            <p:ph type="title"/>
          </p:nvPr>
        </p:nvSpPr>
        <p:spPr/>
        <p:txBody>
          <a:bodyPr>
            <a:normAutofit fontScale="90000"/>
          </a:bodyPr>
          <a:lstStyle/>
          <a:p>
            <a:r>
              <a:rPr lang="en-US" dirty="0"/>
              <a:t>CLINICAL APPLICATIONS</a:t>
            </a:r>
          </a:p>
        </p:txBody>
      </p:sp>
      <p:sp>
        <p:nvSpPr>
          <p:cNvPr id="3" name="Text Placeholder 2">
            <a:extLst>
              <a:ext uri="{FF2B5EF4-FFF2-40B4-BE49-F238E27FC236}">
                <a16:creationId xmlns:a16="http://schemas.microsoft.com/office/drawing/2014/main" id="{34EC9C51-82EC-5766-B5A6-E6B13D2E7410}"/>
              </a:ext>
            </a:extLst>
          </p:cNvPr>
          <p:cNvSpPr>
            <a:spLocks noGrp="1"/>
          </p:cNvSpPr>
          <p:nvPr>
            <p:ph type="body" idx="1"/>
          </p:nvPr>
        </p:nvSpPr>
        <p:spPr/>
        <p:txBody>
          <a:bodyPr>
            <a:normAutofit/>
          </a:bodyPr>
          <a:lstStyle/>
          <a:p>
            <a:pPr algn="l"/>
            <a:r>
              <a:rPr lang="en-US" sz="1800" b="0" i="0" u="none" strike="noStrike" baseline="0" dirty="0">
                <a:latin typeface="Cambria" panose="02040503050406030204" pitchFamily="18" charset="0"/>
              </a:rPr>
              <a:t>Frenectomy,</a:t>
            </a:r>
          </a:p>
          <a:p>
            <a:pPr algn="l"/>
            <a:r>
              <a:rPr lang="en-US" sz="1800" b="0" i="0" u="none" strike="noStrike" baseline="0" dirty="0">
                <a:latin typeface="Cambria" panose="02040503050406030204" pitchFamily="18" charset="0"/>
              </a:rPr>
              <a:t>Gingivectomy and Gingivoplasty,</a:t>
            </a:r>
          </a:p>
          <a:p>
            <a:pPr algn="l"/>
            <a:r>
              <a:rPr lang="en-US" sz="1800" b="0" i="0" u="none" strike="noStrike" baseline="0" dirty="0">
                <a:latin typeface="Cambria" panose="02040503050406030204" pitchFamily="18" charset="0"/>
              </a:rPr>
              <a:t>Removal of granulation tissue,</a:t>
            </a:r>
          </a:p>
          <a:p>
            <a:pPr algn="l"/>
            <a:r>
              <a:rPr lang="en-US" sz="1800" b="0" i="0" u="none" strike="noStrike" baseline="0" dirty="0">
                <a:latin typeface="Cambria" panose="02040503050406030204" pitchFamily="18" charset="0"/>
              </a:rPr>
              <a:t>Second-stage exposure of dental implants,</a:t>
            </a:r>
          </a:p>
          <a:p>
            <a:pPr algn="l"/>
            <a:r>
              <a:rPr lang="en-US" sz="1800" b="0" i="0" u="none" strike="noStrike" baseline="0" dirty="0">
                <a:latin typeface="Cambria" panose="02040503050406030204" pitchFamily="18" charset="0"/>
              </a:rPr>
              <a:t>Incisional and excisional biopsies of both benign and malignant lesions,</a:t>
            </a:r>
          </a:p>
          <a:p>
            <a:pPr algn="l"/>
            <a:r>
              <a:rPr lang="en-US" sz="1800" b="0" i="0" u="none" strike="noStrike" baseline="0" dirty="0">
                <a:latin typeface="Cambria" panose="02040503050406030204" pitchFamily="18" charset="0"/>
              </a:rPr>
              <a:t>Irradiation of aphthous ulcers,</a:t>
            </a:r>
          </a:p>
          <a:p>
            <a:pPr algn="l"/>
            <a:r>
              <a:rPr lang="en-US" sz="1800" b="0" i="0" u="none" strike="noStrike" baseline="0" dirty="0">
                <a:latin typeface="Cambria" panose="02040503050406030204" pitchFamily="18" charset="0"/>
              </a:rPr>
              <a:t>Gingival depigmentation.</a:t>
            </a:r>
          </a:p>
          <a:p>
            <a:pPr algn="l"/>
            <a:r>
              <a:rPr lang="en-US" sz="1800" b="0" i="0" u="none" strike="noStrike" baseline="0">
                <a:latin typeface="Cambria" panose="02040503050406030204" pitchFamily="18" charset="0"/>
              </a:rPr>
              <a:t>Treatment of Dentinal </a:t>
            </a:r>
            <a:r>
              <a:rPr lang="en-US" sz="1800" b="0" i="0" u="none" strike="noStrike" baseline="0" dirty="0">
                <a:latin typeface="Cambria" panose="02040503050406030204" pitchFamily="18" charset="0"/>
              </a:rPr>
              <a:t>hypersensitivity</a:t>
            </a:r>
            <a:endParaRPr lang="en-US" dirty="0"/>
          </a:p>
        </p:txBody>
      </p:sp>
      <p:sp>
        <p:nvSpPr>
          <p:cNvPr id="4" name="Slide Number Placeholder 3">
            <a:extLst>
              <a:ext uri="{FF2B5EF4-FFF2-40B4-BE49-F238E27FC236}">
                <a16:creationId xmlns:a16="http://schemas.microsoft.com/office/drawing/2014/main" id="{54D9E347-DF80-A076-CC14-202D4EA3702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41</a:t>
            </a:fld>
            <a:endParaRPr lang="en-GB"/>
          </a:p>
        </p:txBody>
      </p:sp>
    </p:spTree>
    <p:extLst>
      <p:ext uri="{BB962C8B-B14F-4D97-AF65-F5344CB8AC3E}">
        <p14:creationId xmlns:p14="http://schemas.microsoft.com/office/powerpoint/2010/main" val="3320475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8B2C-1AD5-03A6-BD14-9543F32F0C8B}"/>
              </a:ext>
            </a:extLst>
          </p:cNvPr>
          <p:cNvSpPr>
            <a:spLocks noGrp="1"/>
          </p:cNvSpPr>
          <p:nvPr>
            <p:ph type="title"/>
          </p:nvPr>
        </p:nvSpPr>
        <p:spPr/>
        <p:txBody>
          <a:bodyPr>
            <a:normAutofit fontScale="90000"/>
          </a:bodyPr>
          <a:lstStyle/>
          <a:p>
            <a:r>
              <a:rPr lang="en-US" dirty="0"/>
              <a:t>ADVANTAGES</a:t>
            </a:r>
          </a:p>
        </p:txBody>
      </p:sp>
      <p:sp>
        <p:nvSpPr>
          <p:cNvPr id="3" name="Text Placeholder 2">
            <a:extLst>
              <a:ext uri="{FF2B5EF4-FFF2-40B4-BE49-F238E27FC236}">
                <a16:creationId xmlns:a16="http://schemas.microsoft.com/office/drawing/2014/main" id="{238F016B-EF06-80DA-8FF0-509D49B07CB4}"/>
              </a:ext>
            </a:extLst>
          </p:cNvPr>
          <p:cNvSpPr>
            <a:spLocks noGrp="1"/>
          </p:cNvSpPr>
          <p:nvPr>
            <p:ph type="body" idx="1"/>
          </p:nvPr>
        </p:nvSpPr>
        <p:spPr/>
        <p:txBody>
          <a:bodyPr/>
          <a:lstStyle/>
          <a:p>
            <a:pPr algn="l"/>
            <a:r>
              <a:rPr lang="en-US" sz="1800" b="0" i="0" u="none" strike="noStrike" baseline="0" dirty="0">
                <a:latin typeface="Cambria" panose="02040503050406030204" pitchFamily="18" charset="0"/>
              </a:rPr>
              <a:t>Hemostasis</a:t>
            </a:r>
          </a:p>
          <a:p>
            <a:pPr algn="l"/>
            <a:r>
              <a:rPr lang="en-US" sz="1800" b="0" i="0" u="none" strike="noStrike" baseline="0" dirty="0">
                <a:latin typeface="Cambria" panose="02040503050406030204" pitchFamily="18" charset="0"/>
              </a:rPr>
              <a:t>Accuracy</a:t>
            </a:r>
          </a:p>
          <a:p>
            <a:pPr algn="l"/>
            <a:r>
              <a:rPr lang="en-US" sz="1800" b="0" i="0" u="none" strike="noStrike" baseline="0" dirty="0">
                <a:latin typeface="Cambria" panose="02040503050406030204" pitchFamily="18" charset="0"/>
              </a:rPr>
              <a:t>Rapid healing</a:t>
            </a:r>
          </a:p>
          <a:p>
            <a:pPr algn="l"/>
            <a:r>
              <a:rPr lang="en-US" sz="1800" b="0" i="0" u="none" strike="noStrike" baseline="0" dirty="0">
                <a:latin typeface="Cambria" panose="02040503050406030204" pitchFamily="18" charset="0"/>
              </a:rPr>
              <a:t>Reduced inflammation</a:t>
            </a:r>
          </a:p>
          <a:p>
            <a:pPr algn="l"/>
            <a:r>
              <a:rPr lang="en-US" sz="1800" b="0" i="0" u="none" strike="noStrike" baseline="0" dirty="0">
                <a:latin typeface="Cambria" panose="02040503050406030204" pitchFamily="18" charset="0"/>
              </a:rPr>
              <a:t>Lack of scar tissue formation</a:t>
            </a:r>
          </a:p>
          <a:p>
            <a:pPr algn="l"/>
            <a:r>
              <a:rPr lang="en-US" sz="1800" b="0" i="0" u="none" strike="noStrike" baseline="0" dirty="0">
                <a:latin typeface="Cambria" panose="02040503050406030204" pitchFamily="18" charset="0"/>
              </a:rPr>
              <a:t>Low level of discomfort</a:t>
            </a:r>
          </a:p>
          <a:p>
            <a:r>
              <a:rPr lang="en-US" sz="1800" b="0" i="0" u="none" strike="noStrike" baseline="0" dirty="0">
                <a:solidFill>
                  <a:srgbClr val="695D46"/>
                </a:solidFill>
                <a:latin typeface="Cambria" panose="02040503050406030204" pitchFamily="18" charset="0"/>
                <a:ea typeface="Cambria" panose="02040503050406030204" pitchFamily="18" charset="0"/>
              </a:rPr>
              <a:t>Sterilization of wound due to reduction in amount of microorganism.</a:t>
            </a:r>
            <a:r>
              <a:rPr lang="en-US" sz="1800" b="0" i="0" u="none" strike="noStrike" baseline="0" dirty="0">
                <a:solidFill>
                  <a:srgbClr val="000000"/>
                </a:solidFill>
                <a:latin typeface="Times New Roman" panose="02020603050405020304" pitchFamily="18" charset="0"/>
              </a:rPr>
              <a:t> </a:t>
            </a:r>
          </a:p>
          <a:p>
            <a:pPr algn="l"/>
            <a:endParaRPr lang="en-US" dirty="0"/>
          </a:p>
        </p:txBody>
      </p:sp>
      <p:sp>
        <p:nvSpPr>
          <p:cNvPr id="4" name="Slide Number Placeholder 3">
            <a:extLst>
              <a:ext uri="{FF2B5EF4-FFF2-40B4-BE49-F238E27FC236}">
                <a16:creationId xmlns:a16="http://schemas.microsoft.com/office/drawing/2014/main" id="{13F8CA47-8904-53C9-D059-48C294FC914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42</a:t>
            </a:fld>
            <a:endParaRPr lang="en-GB"/>
          </a:p>
        </p:txBody>
      </p:sp>
    </p:spTree>
    <p:extLst>
      <p:ext uri="{BB962C8B-B14F-4D97-AF65-F5344CB8AC3E}">
        <p14:creationId xmlns:p14="http://schemas.microsoft.com/office/powerpoint/2010/main" val="6816617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99250-7A24-40F5-036D-249DCAC6A010}"/>
              </a:ext>
            </a:extLst>
          </p:cNvPr>
          <p:cNvSpPr>
            <a:spLocks noGrp="1"/>
          </p:cNvSpPr>
          <p:nvPr>
            <p:ph type="title"/>
          </p:nvPr>
        </p:nvSpPr>
        <p:spPr/>
        <p:txBody>
          <a:bodyPr>
            <a:normAutofit fontScale="90000"/>
          </a:bodyPr>
          <a:lstStyle/>
          <a:p>
            <a:r>
              <a:rPr lang="en-US" dirty="0"/>
              <a:t>DISADVANTAGES</a:t>
            </a:r>
          </a:p>
        </p:txBody>
      </p:sp>
      <p:sp>
        <p:nvSpPr>
          <p:cNvPr id="3" name="Text Placeholder 2">
            <a:extLst>
              <a:ext uri="{FF2B5EF4-FFF2-40B4-BE49-F238E27FC236}">
                <a16:creationId xmlns:a16="http://schemas.microsoft.com/office/drawing/2014/main" id="{DD27F366-EDE7-41D6-8F2B-407F448BAFAB}"/>
              </a:ext>
            </a:extLst>
          </p:cNvPr>
          <p:cNvSpPr>
            <a:spLocks noGrp="1"/>
          </p:cNvSpPr>
          <p:nvPr>
            <p:ph type="body" idx="1"/>
          </p:nvPr>
        </p:nvSpPr>
        <p:spPr/>
        <p:txBody>
          <a:bodyPr/>
          <a:lstStyle/>
          <a:p>
            <a:pPr algn="l"/>
            <a:r>
              <a:rPr lang="en-US" sz="1800" b="0" i="0" u="none" strike="noStrike" baseline="0" dirty="0">
                <a:latin typeface="Cambria" panose="02040503050406030204" pitchFamily="18" charset="0"/>
              </a:rPr>
              <a:t>Technical difficulties</a:t>
            </a:r>
          </a:p>
          <a:p>
            <a:pPr algn="l"/>
            <a:r>
              <a:rPr lang="en-US" sz="1800" b="0" i="0" u="none" strike="noStrike" baseline="0" dirty="0">
                <a:latin typeface="Cambria" panose="02040503050406030204" pitchFamily="18" charset="0"/>
              </a:rPr>
              <a:t>Lack of precision in depth of cut</a:t>
            </a:r>
          </a:p>
          <a:p>
            <a:pPr algn="l"/>
            <a:r>
              <a:rPr lang="en-US" sz="1800" b="0" i="0" u="none" strike="noStrike" baseline="0" dirty="0">
                <a:latin typeface="Cambria" panose="02040503050406030204" pitchFamily="18" charset="0"/>
              </a:rPr>
              <a:t>Tissue not available for histopathology</a:t>
            </a:r>
          </a:p>
          <a:p>
            <a:pPr algn="l"/>
            <a:r>
              <a:rPr lang="en-US" sz="1800" b="0" i="0" u="none" strike="noStrike" baseline="0" dirty="0">
                <a:latin typeface="Cambria" panose="02040503050406030204" pitchFamily="18" charset="0"/>
              </a:rPr>
              <a:t>Hazardous</a:t>
            </a:r>
          </a:p>
          <a:p>
            <a:pPr algn="l"/>
            <a:r>
              <a:rPr lang="en-US" sz="1800" b="0" i="0" u="none" strike="noStrike" baseline="0" dirty="0">
                <a:latin typeface="Cambria" panose="02040503050406030204" pitchFamily="18" charset="0"/>
              </a:rPr>
              <a:t>The cost and size of laser device</a:t>
            </a:r>
            <a:endParaRPr lang="en-US" dirty="0"/>
          </a:p>
        </p:txBody>
      </p:sp>
      <p:sp>
        <p:nvSpPr>
          <p:cNvPr id="4" name="Slide Number Placeholder 3">
            <a:extLst>
              <a:ext uri="{FF2B5EF4-FFF2-40B4-BE49-F238E27FC236}">
                <a16:creationId xmlns:a16="http://schemas.microsoft.com/office/drawing/2014/main" id="{D1398591-89D0-9E6C-F93A-67A9FCABF3B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43</a:t>
            </a:fld>
            <a:endParaRPr lang="en-GB"/>
          </a:p>
        </p:txBody>
      </p:sp>
    </p:spTree>
    <p:extLst>
      <p:ext uri="{BB962C8B-B14F-4D97-AF65-F5344CB8AC3E}">
        <p14:creationId xmlns:p14="http://schemas.microsoft.com/office/powerpoint/2010/main" val="3567908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65B14-663A-C3F4-3DE2-E9DF09599606}"/>
              </a:ext>
            </a:extLst>
          </p:cNvPr>
          <p:cNvSpPr>
            <a:spLocks noGrp="1"/>
          </p:cNvSpPr>
          <p:nvPr>
            <p:ph type="title"/>
          </p:nvPr>
        </p:nvSpPr>
        <p:spPr/>
        <p:txBody>
          <a:bodyPr>
            <a:normAutofit fontScale="90000"/>
          </a:bodyPr>
          <a:lstStyle/>
          <a:p>
            <a:r>
              <a:rPr lang="en-US" dirty="0"/>
              <a:t>ROOT SURFACE MODIFICATION</a:t>
            </a:r>
          </a:p>
        </p:txBody>
      </p:sp>
      <p:sp>
        <p:nvSpPr>
          <p:cNvPr id="3" name="Text Placeholder 2">
            <a:extLst>
              <a:ext uri="{FF2B5EF4-FFF2-40B4-BE49-F238E27FC236}">
                <a16:creationId xmlns:a16="http://schemas.microsoft.com/office/drawing/2014/main" id="{EF307551-8639-6824-8225-025E605C36A3}"/>
              </a:ext>
            </a:extLst>
          </p:cNvPr>
          <p:cNvSpPr>
            <a:spLocks noGrp="1"/>
          </p:cNvSpPr>
          <p:nvPr>
            <p:ph type="body" idx="1"/>
          </p:nvPr>
        </p:nvSpPr>
        <p:spPr/>
        <p:txBody>
          <a:bodyPr/>
          <a:lstStyle/>
          <a:p>
            <a:r>
              <a:rPr lang="en-US" sz="1800" dirty="0">
                <a:solidFill>
                  <a:srgbClr val="695D46"/>
                </a:solidFill>
                <a:effectLst/>
                <a:latin typeface="Cambria" panose="02040503050406030204" pitchFamily="18" charset="0"/>
                <a:ea typeface="Cambria" panose="02040503050406030204" pitchFamily="18" charset="0"/>
              </a:rPr>
              <a:t>Surface modification of cementum and dentin has been studied using a variety of laser wavelengths, primarily CO2, </a:t>
            </a:r>
            <a:r>
              <a:rPr lang="en-US" sz="1800" dirty="0" err="1">
                <a:solidFill>
                  <a:srgbClr val="695D46"/>
                </a:solidFill>
                <a:effectLst/>
                <a:latin typeface="Cambria" panose="02040503050406030204" pitchFamily="18" charset="0"/>
                <a:ea typeface="Cambria" panose="02040503050406030204" pitchFamily="18" charset="0"/>
              </a:rPr>
              <a:t>Nd:YAG</a:t>
            </a:r>
            <a:r>
              <a:rPr lang="en-US" sz="1800" dirty="0">
                <a:solidFill>
                  <a:srgbClr val="695D46"/>
                </a:solidFill>
                <a:effectLst/>
                <a:latin typeface="Cambria" panose="02040503050406030204" pitchFamily="18" charset="0"/>
                <a:ea typeface="Cambria" panose="02040503050406030204" pitchFamily="18" charset="0"/>
              </a:rPr>
              <a:t>, </a:t>
            </a:r>
            <a:r>
              <a:rPr lang="en-US" sz="1800" dirty="0" err="1">
                <a:solidFill>
                  <a:srgbClr val="695D46"/>
                </a:solidFill>
                <a:effectLst/>
                <a:latin typeface="Cambria" panose="02040503050406030204" pitchFamily="18" charset="0"/>
                <a:ea typeface="Cambria" panose="02040503050406030204" pitchFamily="18" charset="0"/>
              </a:rPr>
              <a:t>Er:YAG</a:t>
            </a:r>
            <a:r>
              <a:rPr lang="en-US" sz="1800" dirty="0">
                <a:solidFill>
                  <a:srgbClr val="695D46"/>
                </a:solidFill>
                <a:effectLst/>
                <a:latin typeface="Cambria" panose="02040503050406030204" pitchFamily="18" charset="0"/>
                <a:ea typeface="Cambria" panose="02040503050406030204" pitchFamily="18" charset="0"/>
              </a:rPr>
              <a:t> and to a lesser extent, the diode laser.</a:t>
            </a:r>
          </a:p>
          <a:p>
            <a:r>
              <a:rPr lang="en-US" sz="1800" dirty="0">
                <a:solidFill>
                  <a:srgbClr val="695D46"/>
                </a:solidFill>
                <a:effectLst/>
                <a:latin typeface="Cambria" panose="02040503050406030204" pitchFamily="18" charset="0"/>
                <a:ea typeface="Cambria" panose="02040503050406030204" pitchFamily="18" charset="0"/>
              </a:rPr>
              <a:t>A major conceptual consideration in laser-induced root surface modification is selection of a wavelength that will effectively remove calculus while suppressing both thermal damage to the pulp tissue and undesired removal of sound root structure.</a:t>
            </a:r>
            <a:endParaRPr lang="en-US" dirty="0">
              <a:solidFill>
                <a:srgbClr val="695D46"/>
              </a:solidFill>
              <a:latin typeface="Cambria" panose="02040503050406030204" pitchFamily="18" charset="0"/>
              <a:ea typeface="Cambria" panose="02040503050406030204" pitchFamily="18" charset="0"/>
            </a:endParaRPr>
          </a:p>
          <a:p>
            <a:r>
              <a:rPr lang="en-US" sz="1800" dirty="0">
                <a:solidFill>
                  <a:srgbClr val="695D46"/>
                </a:solidFill>
                <a:effectLst/>
                <a:latin typeface="Cambria" panose="02040503050406030204" pitchFamily="18" charset="0"/>
                <a:ea typeface="Cambria" panose="02040503050406030204" pitchFamily="18" charset="0"/>
              </a:rPr>
              <a:t>Consequently, of the laser wavelengths studied, the </a:t>
            </a:r>
            <a:r>
              <a:rPr lang="en-US" sz="1800" dirty="0" err="1">
                <a:solidFill>
                  <a:srgbClr val="695D46"/>
                </a:solidFill>
                <a:effectLst/>
                <a:latin typeface="Cambria" panose="02040503050406030204" pitchFamily="18" charset="0"/>
                <a:ea typeface="Cambria" panose="02040503050406030204" pitchFamily="18" charset="0"/>
              </a:rPr>
              <a:t>Er:YAG</a:t>
            </a:r>
            <a:r>
              <a:rPr lang="en-US" sz="1800" dirty="0">
                <a:solidFill>
                  <a:srgbClr val="695D46"/>
                </a:solidFill>
                <a:effectLst/>
                <a:latin typeface="Cambria" panose="02040503050406030204" pitchFamily="18" charset="0"/>
                <a:ea typeface="Cambria" panose="02040503050406030204" pitchFamily="18" charset="0"/>
              </a:rPr>
              <a:t> laser would appear to be the instrument of choice.</a:t>
            </a:r>
            <a:endParaRPr lang="en-US" dirty="0">
              <a:solidFill>
                <a:srgbClr val="695D46"/>
              </a:solidFill>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F454B5F6-28AA-BA35-CB1D-AFE83FD3789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44</a:t>
            </a:fld>
            <a:endParaRPr lang="en-GB"/>
          </a:p>
        </p:txBody>
      </p:sp>
    </p:spTree>
    <p:extLst>
      <p:ext uri="{BB962C8B-B14F-4D97-AF65-F5344CB8AC3E}">
        <p14:creationId xmlns:p14="http://schemas.microsoft.com/office/powerpoint/2010/main" val="12599368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540371-0F18-9B82-33AC-3D2C8B544C35}"/>
              </a:ext>
            </a:extLst>
          </p:cNvPr>
          <p:cNvSpPr>
            <a:spLocks noGrp="1"/>
          </p:cNvSpPr>
          <p:nvPr>
            <p:ph type="body" idx="1"/>
          </p:nvPr>
        </p:nvSpPr>
        <p:spPr>
          <a:xfrm>
            <a:off x="311700" y="164306"/>
            <a:ext cx="8520600" cy="4183262"/>
          </a:xfrm>
        </p:spPr>
        <p:txBody>
          <a:bodyPr/>
          <a:lstStyle/>
          <a:p>
            <a:pPr algn="l"/>
            <a:r>
              <a:rPr lang="en-US" sz="1800" b="0" i="0" u="none" strike="noStrike" baseline="0" dirty="0">
                <a:latin typeface="Cambria" panose="02040503050406030204" pitchFamily="18" charset="0"/>
              </a:rPr>
              <a:t>The continuous wave laser readily produces</a:t>
            </a:r>
          </a:p>
          <a:p>
            <a:pPr marL="114300" indent="0" algn="l">
              <a:buNone/>
            </a:pPr>
            <a:r>
              <a:rPr lang="en-US" sz="1800" b="0" i="0" u="none" strike="noStrike" baseline="0" dirty="0">
                <a:latin typeface="Wingdings-Regular"/>
              </a:rPr>
              <a:t>➢ </a:t>
            </a:r>
            <a:r>
              <a:rPr lang="en-US" sz="1800" b="0" i="1" u="none" strike="noStrike" baseline="0" dirty="0">
                <a:latin typeface="Cambria-Italic"/>
              </a:rPr>
              <a:t>carbonization,</a:t>
            </a:r>
          </a:p>
          <a:p>
            <a:pPr marL="114300" indent="0" algn="l">
              <a:buNone/>
            </a:pPr>
            <a:r>
              <a:rPr lang="en-US" sz="1800" b="0" i="0" u="none" strike="noStrike" baseline="0" dirty="0">
                <a:latin typeface="Wingdings-Regular"/>
              </a:rPr>
              <a:t>➢ </a:t>
            </a:r>
            <a:r>
              <a:rPr lang="en-US" sz="1800" b="0" i="1" u="none" strike="noStrike" baseline="0" dirty="0">
                <a:latin typeface="Cambria-Italic"/>
              </a:rPr>
              <a:t>melting, and</a:t>
            </a:r>
          </a:p>
          <a:p>
            <a:pPr marL="114300" indent="0" algn="l">
              <a:buNone/>
            </a:pPr>
            <a:r>
              <a:rPr lang="en-US" sz="1800" b="0" i="0" u="none" strike="noStrike" baseline="0" dirty="0">
                <a:latin typeface="Wingdings-Regular"/>
              </a:rPr>
              <a:t>➢ </a:t>
            </a:r>
            <a:r>
              <a:rPr lang="en-US" sz="1800" b="0" i="1" u="none" strike="noStrike" baseline="0" dirty="0">
                <a:latin typeface="Cambria-Italic"/>
              </a:rPr>
              <a:t>cracking of root cementum and dentin. </a:t>
            </a:r>
            <a:r>
              <a:rPr lang="en-US" i="1" dirty="0">
                <a:latin typeface="Cambria-Italic"/>
              </a:rPr>
              <a:t>( Sasaki 2002)</a:t>
            </a:r>
          </a:p>
          <a:p>
            <a:pPr marL="114300" indent="0" algn="l">
              <a:buNone/>
            </a:pPr>
            <a:endParaRPr lang="en-US" i="1" dirty="0">
              <a:latin typeface="Cambria-Italic"/>
            </a:endParaRPr>
          </a:p>
          <a:p>
            <a:pPr algn="l"/>
            <a:r>
              <a:rPr lang="en-US" sz="1800" b="0" i="0" u="none" strike="noStrike" baseline="0" dirty="0">
                <a:latin typeface="Cambria" panose="02040503050406030204" pitchFamily="18" charset="0"/>
              </a:rPr>
              <a:t>However, when used with relatively low energy output in a pulsed and/or defocused mode, laser may have:</a:t>
            </a:r>
          </a:p>
          <a:p>
            <a:pPr marL="114300" indent="0" algn="l">
              <a:buNone/>
            </a:pPr>
            <a:r>
              <a:rPr lang="en-US" sz="1800" b="0" i="0" u="none" strike="noStrike" baseline="0" dirty="0">
                <a:latin typeface="Wingdings-Regular"/>
              </a:rPr>
              <a:t>➢ </a:t>
            </a:r>
            <a:r>
              <a:rPr lang="en-US" sz="1800" b="0" i="1" u="none" strike="noStrike" baseline="0" dirty="0">
                <a:latin typeface="Cambria-Italic"/>
              </a:rPr>
              <a:t>Root conditioning,</a:t>
            </a:r>
          </a:p>
          <a:p>
            <a:pPr marL="114300" indent="0" algn="l">
              <a:buNone/>
            </a:pPr>
            <a:r>
              <a:rPr lang="en-US" sz="1800" b="0" i="0" u="none" strike="noStrike" baseline="0" dirty="0">
                <a:latin typeface="Wingdings-Regular"/>
              </a:rPr>
              <a:t>➢ </a:t>
            </a:r>
            <a:r>
              <a:rPr lang="en-US" sz="1800" b="0" i="1" u="none" strike="noStrike" baseline="0" dirty="0">
                <a:latin typeface="Cambria-Italic"/>
              </a:rPr>
              <a:t>Detoxification and</a:t>
            </a:r>
          </a:p>
          <a:p>
            <a:pPr marL="114300" indent="0" algn="l">
              <a:buNone/>
            </a:pPr>
            <a:r>
              <a:rPr lang="en-US" sz="1800" b="0" i="0" u="none" strike="noStrike" baseline="0" dirty="0">
                <a:latin typeface="Wingdings-Regular"/>
              </a:rPr>
              <a:t>➢ </a:t>
            </a:r>
            <a:r>
              <a:rPr lang="en-US" sz="1800" b="0" i="1" u="none" strike="noStrike" baseline="0" dirty="0">
                <a:latin typeface="Cambria-Italic"/>
              </a:rPr>
              <a:t>Bactericidal effects on the contaminated root surfaces. (Israel et al. 2007)</a:t>
            </a:r>
            <a:endParaRPr lang="en-US" i="1" dirty="0">
              <a:latin typeface="Cambria-Italic"/>
            </a:endParaRPr>
          </a:p>
          <a:p>
            <a:pPr marL="114300" indent="0" algn="l">
              <a:buNone/>
            </a:pPr>
            <a:endParaRPr lang="en-US" i="1" dirty="0">
              <a:latin typeface="Cambria-Italic"/>
            </a:endParaRPr>
          </a:p>
          <a:p>
            <a:pPr marL="114300" indent="0" algn="l">
              <a:buNone/>
            </a:pPr>
            <a:endParaRPr lang="en-US" dirty="0"/>
          </a:p>
        </p:txBody>
      </p:sp>
      <p:sp>
        <p:nvSpPr>
          <p:cNvPr id="4" name="Slide Number Placeholder 3">
            <a:extLst>
              <a:ext uri="{FF2B5EF4-FFF2-40B4-BE49-F238E27FC236}">
                <a16:creationId xmlns:a16="http://schemas.microsoft.com/office/drawing/2014/main" id="{28E5C77F-6D60-EDB2-5EBB-9A20CB8BB9A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45</a:t>
            </a:fld>
            <a:endParaRPr lang="en-GB"/>
          </a:p>
        </p:txBody>
      </p:sp>
      <p:pic>
        <p:nvPicPr>
          <p:cNvPr id="6" name="Picture 5">
            <a:extLst>
              <a:ext uri="{FF2B5EF4-FFF2-40B4-BE49-F238E27FC236}">
                <a16:creationId xmlns:a16="http://schemas.microsoft.com/office/drawing/2014/main" id="{576A0840-8FF5-4031-A35A-6BC4221A2D72}"/>
              </a:ext>
            </a:extLst>
          </p:cNvPr>
          <p:cNvPicPr>
            <a:picLocks noChangeAspect="1"/>
          </p:cNvPicPr>
          <p:nvPr/>
        </p:nvPicPr>
        <p:blipFill>
          <a:blip r:embed="rId2"/>
          <a:stretch>
            <a:fillRect/>
          </a:stretch>
        </p:blipFill>
        <p:spPr>
          <a:xfrm>
            <a:off x="4941173" y="3607594"/>
            <a:ext cx="2093205" cy="1371600"/>
          </a:xfrm>
          <a:prstGeom prst="rect">
            <a:avLst/>
          </a:prstGeom>
        </p:spPr>
      </p:pic>
      <p:pic>
        <p:nvPicPr>
          <p:cNvPr id="8" name="Picture 7">
            <a:extLst>
              <a:ext uri="{FF2B5EF4-FFF2-40B4-BE49-F238E27FC236}">
                <a16:creationId xmlns:a16="http://schemas.microsoft.com/office/drawing/2014/main" id="{0F8B35D2-8FF5-A74E-8BAB-9173C85267D4}"/>
              </a:ext>
            </a:extLst>
          </p:cNvPr>
          <p:cNvPicPr>
            <a:picLocks noChangeAspect="1"/>
          </p:cNvPicPr>
          <p:nvPr/>
        </p:nvPicPr>
        <p:blipFill rotWithShape="1">
          <a:blip r:embed="rId3"/>
          <a:srcRect l="5659" t="4904" r="7088" b="38505"/>
          <a:stretch/>
        </p:blipFill>
        <p:spPr>
          <a:xfrm>
            <a:off x="1835944" y="3607594"/>
            <a:ext cx="1307307" cy="1371600"/>
          </a:xfrm>
          <a:prstGeom prst="rect">
            <a:avLst/>
          </a:prstGeom>
        </p:spPr>
      </p:pic>
      <p:sp>
        <p:nvSpPr>
          <p:cNvPr id="9" name="TextBox 8">
            <a:extLst>
              <a:ext uri="{FF2B5EF4-FFF2-40B4-BE49-F238E27FC236}">
                <a16:creationId xmlns:a16="http://schemas.microsoft.com/office/drawing/2014/main" id="{C125F7B5-9D72-8FBF-2F11-2A3AE5582C5D}"/>
              </a:ext>
            </a:extLst>
          </p:cNvPr>
          <p:cNvSpPr txBox="1"/>
          <p:nvPr/>
        </p:nvSpPr>
        <p:spPr>
          <a:xfrm>
            <a:off x="915552" y="4170282"/>
            <a:ext cx="892969" cy="246221"/>
          </a:xfrm>
          <a:prstGeom prst="rect">
            <a:avLst/>
          </a:prstGeom>
          <a:noFill/>
        </p:spPr>
        <p:txBody>
          <a:bodyPr wrap="square" rtlCol="0">
            <a:spAutoFit/>
          </a:bodyPr>
          <a:lstStyle/>
          <a:p>
            <a:pPr algn="ctr"/>
            <a:r>
              <a:rPr lang="en-US" sz="1000" dirty="0">
                <a:latin typeface="Cambria" panose="02040503050406030204" pitchFamily="18" charset="0"/>
                <a:ea typeface="Cambria" panose="02040503050406030204" pitchFamily="18" charset="0"/>
              </a:rPr>
              <a:t>Co2 Laser</a:t>
            </a:r>
          </a:p>
        </p:txBody>
      </p:sp>
      <p:sp>
        <p:nvSpPr>
          <p:cNvPr id="10" name="TextBox 9">
            <a:extLst>
              <a:ext uri="{FF2B5EF4-FFF2-40B4-BE49-F238E27FC236}">
                <a16:creationId xmlns:a16="http://schemas.microsoft.com/office/drawing/2014/main" id="{5518BA11-7B38-1741-51D1-1B41352CE54B}"/>
              </a:ext>
            </a:extLst>
          </p:cNvPr>
          <p:cNvSpPr txBox="1"/>
          <p:nvPr/>
        </p:nvSpPr>
        <p:spPr>
          <a:xfrm>
            <a:off x="3993357" y="4170282"/>
            <a:ext cx="1025128" cy="246221"/>
          </a:xfrm>
          <a:prstGeom prst="rect">
            <a:avLst/>
          </a:prstGeom>
          <a:noFill/>
        </p:spPr>
        <p:txBody>
          <a:bodyPr wrap="square" rtlCol="0">
            <a:spAutoFit/>
          </a:bodyPr>
          <a:lstStyle/>
          <a:p>
            <a:pPr algn="ctr"/>
            <a:r>
              <a:rPr lang="en-US" sz="1000" dirty="0" err="1">
                <a:latin typeface="Cambria" panose="02040503050406030204" pitchFamily="18" charset="0"/>
                <a:ea typeface="Cambria" panose="02040503050406030204" pitchFamily="18" charset="0"/>
              </a:rPr>
              <a:t>Er:YAG</a:t>
            </a:r>
            <a:r>
              <a:rPr lang="en-US" sz="1000" dirty="0">
                <a:latin typeface="Cambria" panose="02040503050406030204" pitchFamily="18" charset="0"/>
                <a:ea typeface="Cambria" panose="02040503050406030204" pitchFamily="18" charset="0"/>
              </a:rPr>
              <a:t> Laser</a:t>
            </a:r>
          </a:p>
        </p:txBody>
      </p:sp>
    </p:spTree>
    <p:extLst>
      <p:ext uri="{BB962C8B-B14F-4D97-AF65-F5344CB8AC3E}">
        <p14:creationId xmlns:p14="http://schemas.microsoft.com/office/powerpoint/2010/main" val="42329053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744662-A9EE-3E95-3F58-98417E224D46}"/>
              </a:ext>
            </a:extLst>
          </p:cNvPr>
          <p:cNvSpPr>
            <a:spLocks noGrp="1"/>
          </p:cNvSpPr>
          <p:nvPr>
            <p:ph type="body" idx="1"/>
          </p:nvPr>
        </p:nvSpPr>
        <p:spPr>
          <a:xfrm>
            <a:off x="311700" y="300038"/>
            <a:ext cx="8520600" cy="4268987"/>
          </a:xfrm>
        </p:spPr>
        <p:txBody>
          <a:bodyPr/>
          <a:lstStyle/>
          <a:p>
            <a:pPr algn="l"/>
            <a:r>
              <a:rPr lang="en-US" sz="1800" b="0" i="0" u="none" strike="noStrike" baseline="0" dirty="0">
                <a:latin typeface="Cambria" panose="02040503050406030204" pitchFamily="18" charset="0"/>
              </a:rPr>
              <a:t>Pulse </a:t>
            </a:r>
            <a:r>
              <a:rPr lang="en-US" sz="1800" b="1" i="0" u="none" strike="noStrike" baseline="0" dirty="0" err="1">
                <a:latin typeface="Cambria" panose="02040503050406030204" pitchFamily="18" charset="0"/>
              </a:rPr>
              <a:t>Er:YAG</a:t>
            </a:r>
            <a:r>
              <a:rPr lang="en-US" sz="1800" b="0" i="0" u="none" strike="noStrike" baseline="0" dirty="0">
                <a:latin typeface="Cambria" panose="02040503050406030204" pitchFamily="18" charset="0"/>
              </a:rPr>
              <a:t> with water irrigation causes</a:t>
            </a:r>
          </a:p>
          <a:p>
            <a:pPr marL="114300" indent="0" algn="l">
              <a:buNone/>
            </a:pPr>
            <a:r>
              <a:rPr lang="en-US" sz="1800" b="0" i="0" u="none" strike="noStrike" baseline="0" dirty="0">
                <a:latin typeface="Wingdings-Regular"/>
              </a:rPr>
              <a:t>➢ </a:t>
            </a:r>
            <a:r>
              <a:rPr lang="en-US" sz="1800" b="0" i="1" u="none" strike="noStrike" baseline="0" dirty="0">
                <a:latin typeface="Cambria-Italic"/>
              </a:rPr>
              <a:t>effective calculus removal</a:t>
            </a:r>
          </a:p>
          <a:p>
            <a:pPr marL="114300" indent="0" algn="l">
              <a:buNone/>
            </a:pPr>
            <a:r>
              <a:rPr lang="en-US" sz="1800" b="0" i="0" u="none" strike="noStrike" baseline="0" dirty="0">
                <a:latin typeface="Wingdings-Regular"/>
              </a:rPr>
              <a:t>➢ </a:t>
            </a:r>
            <a:r>
              <a:rPr lang="en-US" sz="1800" b="0" i="1" u="none" strike="noStrike" baseline="0" dirty="0">
                <a:latin typeface="Cambria-Italic"/>
              </a:rPr>
              <a:t>little temperature increase and</a:t>
            </a:r>
          </a:p>
          <a:p>
            <a:pPr marL="114300" indent="0" algn="l">
              <a:buNone/>
            </a:pPr>
            <a:r>
              <a:rPr lang="en-US" sz="1800" b="0" i="0" u="none" strike="noStrike" baseline="0" dirty="0">
                <a:latin typeface="Wingdings-Regular"/>
              </a:rPr>
              <a:t>➢ </a:t>
            </a:r>
            <a:r>
              <a:rPr lang="en-US" sz="1800" b="0" i="1" u="none" strike="noStrike" baseline="0" dirty="0">
                <a:latin typeface="Cambria-Italic"/>
              </a:rPr>
              <a:t>minimum cementum ablation. (Aoki 2003)</a:t>
            </a:r>
          </a:p>
          <a:p>
            <a:pPr marL="114300" indent="0" algn="l">
              <a:buNone/>
            </a:pPr>
            <a:endParaRPr lang="en-US" i="1" dirty="0">
              <a:latin typeface="Cambria-Italic"/>
            </a:endParaRPr>
          </a:p>
          <a:p>
            <a:pPr algn="l"/>
            <a:r>
              <a:rPr lang="en-US" sz="1800" b="0" i="0" u="none" strike="noStrike" baseline="0" dirty="0">
                <a:latin typeface="Cambria" panose="02040503050406030204" pitchFamily="18" charset="0"/>
              </a:rPr>
              <a:t>Partial removal and detachment of the calculus from the root surface with the </a:t>
            </a:r>
            <a:r>
              <a:rPr lang="en-US" sz="1800" b="1" i="0" u="none" strike="noStrike" baseline="0" dirty="0" err="1">
                <a:latin typeface="Cambria" panose="02040503050406030204" pitchFamily="18" charset="0"/>
              </a:rPr>
              <a:t>Nd:YAG</a:t>
            </a:r>
            <a:r>
              <a:rPr lang="en-US" sz="1800" b="0" i="0" u="none" strike="noStrike" baseline="0" dirty="0">
                <a:latin typeface="Cambria" panose="02040503050406030204" pitchFamily="18" charset="0"/>
              </a:rPr>
              <a:t> laser at 2.0 or 2.75Wand 20 Hz</a:t>
            </a:r>
          </a:p>
          <a:p>
            <a:pPr marL="114300" indent="0" algn="l">
              <a:buNone/>
            </a:pPr>
            <a:r>
              <a:rPr lang="en-US" sz="1800" b="0" i="0" u="none" strike="noStrike" baseline="0" dirty="0">
                <a:latin typeface="Cambria" panose="02040503050406030204" pitchFamily="18" charset="0"/>
              </a:rPr>
              <a:t>       Disadvantage: 1) </a:t>
            </a:r>
            <a:r>
              <a:rPr lang="en-US" sz="1800" b="0" i="1" u="none" strike="noStrike" baseline="0" dirty="0">
                <a:latin typeface="Cambria-Italic"/>
              </a:rPr>
              <a:t>melting of calculus, 2) thermal damage in localized areas of the        </a:t>
            </a:r>
          </a:p>
          <a:p>
            <a:pPr marL="114300" indent="0" algn="l">
              <a:buNone/>
            </a:pPr>
            <a:r>
              <a:rPr lang="en-US" i="1" dirty="0">
                <a:latin typeface="Cambria-Italic"/>
              </a:rPr>
              <a:t>       </a:t>
            </a:r>
            <a:r>
              <a:rPr lang="en-US" sz="1800" b="0" i="1" u="none" strike="noStrike" baseline="0" dirty="0">
                <a:latin typeface="Cambria-Italic"/>
              </a:rPr>
              <a:t>original cementum and even dentin after irradiation at high power.</a:t>
            </a:r>
          </a:p>
          <a:p>
            <a:pPr algn="l"/>
            <a:r>
              <a:rPr lang="en-US" sz="1800" b="0" i="0" u="none" strike="noStrike" baseline="0" dirty="0">
                <a:latin typeface="Cambria" panose="02040503050406030204" pitchFamily="18" charset="0"/>
              </a:rPr>
              <a:t>Use of higher energy levels may ablate calculus more efficiently but may be inappropriate for clinical usage due to increased thermal side effects.</a:t>
            </a:r>
            <a:endParaRPr lang="en-US" dirty="0"/>
          </a:p>
        </p:txBody>
      </p:sp>
      <p:sp>
        <p:nvSpPr>
          <p:cNvPr id="4" name="Slide Number Placeholder 3">
            <a:extLst>
              <a:ext uri="{FF2B5EF4-FFF2-40B4-BE49-F238E27FC236}">
                <a16:creationId xmlns:a16="http://schemas.microsoft.com/office/drawing/2014/main" id="{B0BEC2B6-EBFF-9F54-41D4-71828C21A8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46</a:t>
            </a:fld>
            <a:endParaRPr lang="en-GB"/>
          </a:p>
        </p:txBody>
      </p:sp>
    </p:spTree>
    <p:extLst>
      <p:ext uri="{BB962C8B-B14F-4D97-AF65-F5344CB8AC3E}">
        <p14:creationId xmlns:p14="http://schemas.microsoft.com/office/powerpoint/2010/main" val="42740944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DFA1E-0944-9066-60A4-C395589A32CC}"/>
              </a:ext>
            </a:extLst>
          </p:cNvPr>
          <p:cNvSpPr>
            <a:spLocks noGrp="1"/>
          </p:cNvSpPr>
          <p:nvPr>
            <p:ph type="title"/>
          </p:nvPr>
        </p:nvSpPr>
        <p:spPr/>
        <p:txBody>
          <a:bodyPr>
            <a:normAutofit fontScale="90000"/>
          </a:bodyPr>
          <a:lstStyle/>
          <a:p>
            <a:r>
              <a:rPr lang="en-US" dirty="0"/>
              <a:t>NON SURGICAL PERIODONTAL THERAPY (NSPT)</a:t>
            </a:r>
          </a:p>
        </p:txBody>
      </p:sp>
      <p:sp>
        <p:nvSpPr>
          <p:cNvPr id="3" name="Text Placeholder 2">
            <a:extLst>
              <a:ext uri="{FF2B5EF4-FFF2-40B4-BE49-F238E27FC236}">
                <a16:creationId xmlns:a16="http://schemas.microsoft.com/office/drawing/2014/main" id="{2D492AE7-DEC3-B4AC-30D2-12A21075BEC1}"/>
              </a:ext>
            </a:extLst>
          </p:cNvPr>
          <p:cNvSpPr>
            <a:spLocks noGrp="1"/>
          </p:cNvSpPr>
          <p:nvPr>
            <p:ph type="body" idx="1"/>
          </p:nvPr>
        </p:nvSpPr>
        <p:spPr/>
        <p:txBody>
          <a:bodyPr/>
          <a:lstStyle/>
          <a:p>
            <a:r>
              <a:rPr lang="en-US" sz="1800" dirty="0">
                <a:solidFill>
                  <a:srgbClr val="695D46"/>
                </a:solidFill>
                <a:effectLst/>
                <a:latin typeface="Cambria" panose="02040503050406030204" pitchFamily="18" charset="0"/>
                <a:ea typeface="Cambria" panose="02040503050406030204" pitchFamily="18" charset="0"/>
              </a:rPr>
              <a:t>One essential criterion for selection of an appropriate wavelength for nonsurgical periodontal therapy is definitive proof of a </a:t>
            </a:r>
            <a:r>
              <a:rPr lang="en-US" sz="1800" b="1" dirty="0">
                <a:solidFill>
                  <a:srgbClr val="695D46"/>
                </a:solidFill>
                <a:effectLst/>
                <a:latin typeface="Cambria" panose="02040503050406030204" pitchFamily="18" charset="0"/>
                <a:ea typeface="Cambria" panose="02040503050406030204" pitchFamily="18" charset="0"/>
              </a:rPr>
              <a:t>bactericidal effect</a:t>
            </a:r>
            <a:r>
              <a:rPr lang="en-US" sz="1800" dirty="0">
                <a:solidFill>
                  <a:srgbClr val="695D46"/>
                </a:solidFill>
                <a:effectLst/>
                <a:latin typeface="Cambria" panose="02040503050406030204" pitchFamily="18" charset="0"/>
                <a:ea typeface="Cambria" panose="02040503050406030204" pitchFamily="18" charset="0"/>
              </a:rPr>
              <a:t> on periodontal tissues. Another essential criterion is the </a:t>
            </a:r>
            <a:r>
              <a:rPr lang="en-US" sz="1800" b="1" dirty="0">
                <a:solidFill>
                  <a:srgbClr val="695D46"/>
                </a:solidFill>
                <a:effectLst/>
                <a:latin typeface="Cambria" panose="02040503050406030204" pitchFamily="18" charset="0"/>
                <a:ea typeface="Cambria" panose="02040503050406030204" pitchFamily="18" charset="0"/>
              </a:rPr>
              <a:t>delivery system</a:t>
            </a:r>
            <a:r>
              <a:rPr lang="en-US" sz="1800" dirty="0">
                <a:solidFill>
                  <a:srgbClr val="695D46"/>
                </a:solidFill>
                <a:effectLst/>
                <a:latin typeface="Cambria" panose="02040503050406030204" pitchFamily="18" charset="0"/>
                <a:ea typeface="Cambria" panose="02040503050406030204" pitchFamily="18" charset="0"/>
              </a:rPr>
              <a:t>. A third criterion is the effect of the </a:t>
            </a:r>
            <a:r>
              <a:rPr lang="en-US" sz="1800" b="1" dirty="0">
                <a:solidFill>
                  <a:srgbClr val="695D46"/>
                </a:solidFill>
                <a:effectLst/>
                <a:latin typeface="Cambria" panose="02040503050406030204" pitchFamily="18" charset="0"/>
                <a:ea typeface="Cambria" panose="02040503050406030204" pitchFamily="18" charset="0"/>
              </a:rPr>
              <a:t>wavelength on the surrounding tissue</a:t>
            </a:r>
            <a:r>
              <a:rPr lang="en-US" sz="1800" dirty="0">
                <a:solidFill>
                  <a:srgbClr val="695D46"/>
                </a:solidFill>
                <a:effectLst/>
                <a:latin typeface="Times New Roman" panose="02020603050405020304" pitchFamily="18" charset="0"/>
                <a:ea typeface="Times New Roman" panose="02020603050405020304" pitchFamily="18" charset="0"/>
              </a:rPr>
              <a:t>.</a:t>
            </a:r>
            <a:endParaRPr lang="en-US" sz="1800" dirty="0">
              <a:solidFill>
                <a:srgbClr val="695D46"/>
              </a:solidFill>
              <a:effectLst/>
              <a:latin typeface="Cambria" panose="02040503050406030204" pitchFamily="18" charset="0"/>
              <a:ea typeface="Cambria" panose="02040503050406030204" pitchFamily="18" charset="0"/>
            </a:endParaRPr>
          </a:p>
          <a:p>
            <a:r>
              <a:rPr lang="en-US" sz="1800" dirty="0">
                <a:solidFill>
                  <a:srgbClr val="695D46"/>
                </a:solidFill>
                <a:effectLst/>
                <a:latin typeface="Cambria" panose="02040503050406030204" pitchFamily="18" charset="0"/>
                <a:ea typeface="Cambria" panose="02040503050406030204" pitchFamily="18" charset="0"/>
              </a:rPr>
              <a:t>The only two soft tissue wavelengths that currently meet the criterion  are the </a:t>
            </a:r>
            <a:r>
              <a:rPr lang="en-US" sz="1800" b="1" dirty="0" err="1">
                <a:solidFill>
                  <a:srgbClr val="695D46"/>
                </a:solidFill>
                <a:effectLst/>
                <a:latin typeface="Cambria" panose="02040503050406030204" pitchFamily="18" charset="0"/>
                <a:ea typeface="Cambria" panose="02040503050406030204" pitchFamily="18" charset="0"/>
              </a:rPr>
              <a:t>Nd:YAG</a:t>
            </a:r>
            <a:r>
              <a:rPr lang="en-US" sz="1800" b="1" dirty="0">
                <a:solidFill>
                  <a:srgbClr val="695D46"/>
                </a:solidFill>
                <a:effectLst/>
                <a:latin typeface="Cambria" panose="02040503050406030204" pitchFamily="18" charset="0"/>
                <a:ea typeface="Cambria" panose="02040503050406030204" pitchFamily="18" charset="0"/>
              </a:rPr>
              <a:t> and Diode laser</a:t>
            </a:r>
            <a:r>
              <a:rPr lang="en-US" sz="1800" dirty="0">
                <a:solidFill>
                  <a:srgbClr val="695D46"/>
                </a:solidFill>
                <a:effectLst/>
                <a:latin typeface="Cambria" panose="02040503050406030204" pitchFamily="18" charset="0"/>
                <a:ea typeface="Cambria" panose="02040503050406030204" pitchFamily="18" charset="0"/>
              </a:rPr>
              <a:t>.</a:t>
            </a:r>
          </a:p>
          <a:p>
            <a:endParaRPr lang="en-US" dirty="0">
              <a:solidFill>
                <a:srgbClr val="695D46"/>
              </a:solidFill>
            </a:endParaRPr>
          </a:p>
        </p:txBody>
      </p:sp>
      <p:sp>
        <p:nvSpPr>
          <p:cNvPr id="4" name="Slide Number Placeholder 3">
            <a:extLst>
              <a:ext uri="{FF2B5EF4-FFF2-40B4-BE49-F238E27FC236}">
                <a16:creationId xmlns:a16="http://schemas.microsoft.com/office/drawing/2014/main" id="{2B11742B-3913-D082-9E26-01208949CFC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47</a:t>
            </a:fld>
            <a:endParaRPr lang="en-GB"/>
          </a:p>
        </p:txBody>
      </p:sp>
      <p:pic>
        <p:nvPicPr>
          <p:cNvPr id="5" name="image5.jpg">
            <a:extLst>
              <a:ext uri="{FF2B5EF4-FFF2-40B4-BE49-F238E27FC236}">
                <a16:creationId xmlns:a16="http://schemas.microsoft.com/office/drawing/2014/main" id="{900792B5-F725-90A7-67F9-DA06F942745A}"/>
              </a:ext>
            </a:extLst>
          </p:cNvPr>
          <p:cNvPicPr/>
          <p:nvPr/>
        </p:nvPicPr>
        <p:blipFill>
          <a:blip r:embed="rId2"/>
          <a:srcRect/>
          <a:stretch>
            <a:fillRect/>
          </a:stretch>
        </p:blipFill>
        <p:spPr>
          <a:xfrm>
            <a:off x="2143124" y="3328029"/>
            <a:ext cx="4857752" cy="1728788"/>
          </a:xfrm>
          <a:prstGeom prst="rect">
            <a:avLst/>
          </a:prstGeom>
          <a:ln/>
        </p:spPr>
      </p:pic>
    </p:spTree>
    <p:extLst>
      <p:ext uri="{BB962C8B-B14F-4D97-AF65-F5344CB8AC3E}">
        <p14:creationId xmlns:p14="http://schemas.microsoft.com/office/powerpoint/2010/main" val="37908018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399846-73FD-8304-BFCE-ABD4C228C52E}"/>
              </a:ext>
            </a:extLst>
          </p:cNvPr>
          <p:cNvSpPr>
            <a:spLocks noGrp="1"/>
          </p:cNvSpPr>
          <p:nvPr>
            <p:ph type="body" idx="1"/>
          </p:nvPr>
        </p:nvSpPr>
        <p:spPr>
          <a:xfrm>
            <a:off x="304556" y="378618"/>
            <a:ext cx="3752868" cy="4357687"/>
          </a:xfrm>
        </p:spPr>
        <p:txBody>
          <a:bodyPr/>
          <a:lstStyle/>
          <a:p>
            <a:r>
              <a:rPr lang="en-US" dirty="0">
                <a:latin typeface="Cambria" panose="02040503050406030204" pitchFamily="18" charset="0"/>
                <a:ea typeface="Cambria" panose="02040503050406030204" pitchFamily="18" charset="0"/>
              </a:rPr>
              <a:t>Lasers are to be used as an adjunctive therapy to conventional SRP procedure.</a:t>
            </a:r>
          </a:p>
          <a:p>
            <a:r>
              <a:rPr lang="en-US" dirty="0">
                <a:latin typeface="Cambria" panose="02040503050406030204" pitchFamily="18" charset="0"/>
                <a:ea typeface="Cambria" panose="02040503050406030204" pitchFamily="18" charset="0"/>
              </a:rPr>
              <a:t>Never can lasers be used as single treatment protocol for NSPT protocol.</a:t>
            </a:r>
          </a:p>
          <a:p>
            <a:r>
              <a:rPr lang="en-US" dirty="0">
                <a:latin typeface="Cambria" panose="02040503050406030204" pitchFamily="18" charset="0"/>
                <a:ea typeface="Cambria" panose="02040503050406030204" pitchFamily="18" charset="0"/>
              </a:rPr>
              <a:t>SRP is followed by laser application only on the soft  tissue wall of the diseased site.</a:t>
            </a:r>
          </a:p>
          <a:p>
            <a:r>
              <a:rPr lang="en-US" dirty="0">
                <a:latin typeface="Cambria" panose="02040503050406030204" pitchFamily="18" charset="0"/>
                <a:ea typeface="Cambria" panose="02040503050406030204" pitchFamily="18" charset="0"/>
              </a:rPr>
              <a:t>Acts as bactericidal agent.</a:t>
            </a:r>
          </a:p>
        </p:txBody>
      </p:sp>
      <p:sp>
        <p:nvSpPr>
          <p:cNvPr id="4" name="Slide Number Placeholder 3">
            <a:extLst>
              <a:ext uri="{FF2B5EF4-FFF2-40B4-BE49-F238E27FC236}">
                <a16:creationId xmlns:a16="http://schemas.microsoft.com/office/drawing/2014/main" id="{9033C648-3C4A-A6CE-E05B-473C642F7D8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48</a:t>
            </a:fld>
            <a:endParaRPr lang="en-GB"/>
          </a:p>
        </p:txBody>
      </p:sp>
      <p:grpSp>
        <p:nvGrpSpPr>
          <p:cNvPr id="6" name="Group 5">
            <a:extLst>
              <a:ext uri="{FF2B5EF4-FFF2-40B4-BE49-F238E27FC236}">
                <a16:creationId xmlns:a16="http://schemas.microsoft.com/office/drawing/2014/main" id="{BC004D99-692C-0EF9-9923-7352A3313520}"/>
              </a:ext>
            </a:extLst>
          </p:cNvPr>
          <p:cNvGrpSpPr/>
          <p:nvPr/>
        </p:nvGrpSpPr>
        <p:grpSpPr>
          <a:xfrm>
            <a:off x="3872152" y="971847"/>
            <a:ext cx="5149006" cy="3171228"/>
            <a:chOff x="3154781" y="2493369"/>
            <a:chExt cx="4381500" cy="2572385"/>
          </a:xfrm>
        </p:grpSpPr>
        <p:grpSp>
          <p:nvGrpSpPr>
            <p:cNvPr id="7" name="Group 6">
              <a:extLst>
                <a:ext uri="{FF2B5EF4-FFF2-40B4-BE49-F238E27FC236}">
                  <a16:creationId xmlns:a16="http://schemas.microsoft.com/office/drawing/2014/main" id="{D598F005-FFFE-3E31-3F3B-A9C2A5457042}"/>
                </a:ext>
              </a:extLst>
            </p:cNvPr>
            <p:cNvGrpSpPr/>
            <p:nvPr/>
          </p:nvGrpSpPr>
          <p:grpSpPr>
            <a:xfrm>
              <a:off x="3154781" y="2493369"/>
              <a:ext cx="4381500" cy="2572385"/>
              <a:chOff x="2193" y="202"/>
              <a:chExt cx="9348" cy="5861"/>
            </a:xfrm>
          </p:grpSpPr>
          <p:sp>
            <p:nvSpPr>
              <p:cNvPr id="8" name="Rectangle 7">
                <a:extLst>
                  <a:ext uri="{FF2B5EF4-FFF2-40B4-BE49-F238E27FC236}">
                    <a16:creationId xmlns:a16="http://schemas.microsoft.com/office/drawing/2014/main" id="{4BF357D1-E8E8-B2D3-0E27-7B783AA79603}"/>
                  </a:ext>
                </a:extLst>
              </p:cNvPr>
              <p:cNvSpPr/>
              <p:nvPr/>
            </p:nvSpPr>
            <p:spPr>
              <a:xfrm>
                <a:off x="2194" y="203"/>
                <a:ext cx="9325" cy="5850"/>
              </a:xfrm>
              <a:prstGeom prst="rect">
                <a:avLst/>
              </a:prstGeom>
              <a:noFill/>
              <a:ln>
                <a:noFill/>
              </a:ln>
            </p:spPr>
            <p:txBody>
              <a:bodyPr spcFirstLastPara="1" wrap="square" lIns="91425" tIns="91425" rIns="91425" bIns="91425" anchor="ctr" anchorCtr="0">
                <a:noAutofit/>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 </a:t>
                </a:r>
              </a:p>
            </p:txBody>
          </p:sp>
          <p:pic>
            <p:nvPicPr>
              <p:cNvPr id="9" name="Shape 34">
                <a:extLst>
                  <a:ext uri="{FF2B5EF4-FFF2-40B4-BE49-F238E27FC236}">
                    <a16:creationId xmlns:a16="http://schemas.microsoft.com/office/drawing/2014/main" id="{E1BCECC6-C919-1C76-32EB-40E3C548C3ED}"/>
                  </a:ext>
                </a:extLst>
              </p:cNvPr>
              <p:cNvPicPr preferRelativeResize="0"/>
              <p:nvPr/>
            </p:nvPicPr>
            <p:blipFill rotWithShape="1">
              <a:blip r:embed="rId2">
                <a:alphaModFix/>
              </a:blip>
              <a:srcRect/>
              <a:stretch/>
            </p:blipFill>
            <p:spPr>
              <a:xfrm>
                <a:off x="2193" y="202"/>
                <a:ext cx="9348" cy="5861"/>
              </a:xfrm>
              <a:prstGeom prst="rect">
                <a:avLst/>
              </a:prstGeom>
              <a:noFill/>
              <a:ln>
                <a:noFill/>
              </a:ln>
            </p:spPr>
          </p:pic>
          <p:pic>
            <p:nvPicPr>
              <p:cNvPr id="10" name="Shape 35">
                <a:extLst>
                  <a:ext uri="{FF2B5EF4-FFF2-40B4-BE49-F238E27FC236}">
                    <a16:creationId xmlns:a16="http://schemas.microsoft.com/office/drawing/2014/main" id="{854D04DE-42DE-89F7-A71E-CF1B2F63F683}"/>
                  </a:ext>
                </a:extLst>
              </p:cNvPr>
              <p:cNvPicPr preferRelativeResize="0"/>
              <p:nvPr/>
            </p:nvPicPr>
            <p:blipFill rotWithShape="1">
              <a:blip r:embed="rId3">
                <a:alphaModFix/>
              </a:blip>
              <a:srcRect/>
              <a:stretch/>
            </p:blipFill>
            <p:spPr>
              <a:xfrm>
                <a:off x="2280" y="274"/>
                <a:ext cx="9089" cy="5616"/>
              </a:xfrm>
              <a:prstGeom prst="rect">
                <a:avLst/>
              </a:prstGeom>
              <a:noFill/>
              <a:ln>
                <a:noFill/>
              </a:ln>
            </p:spPr>
          </p:pic>
          <p:sp>
            <p:nvSpPr>
              <p:cNvPr id="11" name="Rectangle 10">
                <a:extLst>
                  <a:ext uri="{FF2B5EF4-FFF2-40B4-BE49-F238E27FC236}">
                    <a16:creationId xmlns:a16="http://schemas.microsoft.com/office/drawing/2014/main" id="{2382BAF2-45A4-8668-9849-AE31E508FE4C}"/>
                  </a:ext>
                </a:extLst>
              </p:cNvPr>
              <p:cNvSpPr/>
              <p:nvPr/>
            </p:nvSpPr>
            <p:spPr>
              <a:xfrm>
                <a:off x="2250" y="244"/>
                <a:ext cx="9149" cy="5676"/>
              </a:xfrm>
              <a:prstGeom prst="rect">
                <a:avLst/>
              </a:prstGeom>
              <a:noFill/>
              <a:ln w="38100"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 </a:t>
                </a:r>
              </a:p>
            </p:txBody>
          </p:sp>
        </p:grpSp>
      </p:grpSp>
    </p:spTree>
    <p:extLst>
      <p:ext uri="{BB962C8B-B14F-4D97-AF65-F5344CB8AC3E}">
        <p14:creationId xmlns:p14="http://schemas.microsoft.com/office/powerpoint/2010/main" val="2833747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5F14D-9C20-E65A-A4A2-50514C304F18}"/>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2AB1778C-9232-144A-C616-18E37077AC63}"/>
              </a:ext>
            </a:extLst>
          </p:cNvPr>
          <p:cNvSpPr>
            <a:spLocks noGrp="1"/>
          </p:cNvSpPr>
          <p:nvPr>
            <p:ph type="body" idx="1"/>
          </p:nvPr>
        </p:nvSpPr>
        <p:spPr/>
        <p:txBody>
          <a:bodyPr/>
          <a:lstStyle/>
          <a:p>
            <a:pPr>
              <a:defRPr/>
            </a:pPr>
            <a:r>
              <a:rPr lang="en-US" dirty="0">
                <a:latin typeface="Cambria" panose="02040503050406030204" pitchFamily="18" charset="0"/>
                <a:ea typeface="Cambria" panose="02040503050406030204" pitchFamily="18" charset="0"/>
              </a:rPr>
              <a:t>Photodynamic therapy:</a:t>
            </a:r>
          </a:p>
          <a:p>
            <a:pPr>
              <a:buFontTx/>
              <a:buChar char="-"/>
              <a:defRPr/>
            </a:pPr>
            <a:r>
              <a:rPr lang="en-US" dirty="0">
                <a:latin typeface="Cambria" panose="02040503050406030204" pitchFamily="18" charset="0"/>
                <a:ea typeface="Cambria" panose="02040503050406030204" pitchFamily="18" charset="0"/>
              </a:rPr>
              <a:t>It involves the application of dye to the treatment area.</a:t>
            </a:r>
          </a:p>
          <a:p>
            <a:pPr>
              <a:buFontTx/>
              <a:buChar char="-"/>
              <a:defRPr/>
            </a:pPr>
            <a:r>
              <a:rPr lang="en-US" dirty="0">
                <a:latin typeface="Cambria" panose="02040503050406030204" pitchFamily="18" charset="0"/>
                <a:ea typeface="Cambria" panose="02040503050406030204" pitchFamily="18" charset="0"/>
              </a:rPr>
              <a:t>The dye is photosensitizer because dye after absorbing the light sensitizes the organisms to visible light inducing damage.</a:t>
            </a:r>
          </a:p>
          <a:p>
            <a:pPr>
              <a:buFontTx/>
              <a:buChar char="-"/>
              <a:defRPr/>
            </a:pPr>
            <a:r>
              <a:rPr lang="en-US" dirty="0">
                <a:latin typeface="Cambria" panose="02040503050406030204" pitchFamily="18" charset="0"/>
                <a:ea typeface="Cambria" panose="02040503050406030204" pitchFamily="18" charset="0"/>
              </a:rPr>
              <a:t>Application of light results in production of free oxygen </a:t>
            </a:r>
            <a:r>
              <a:rPr lang="en-US" dirty="0" err="1">
                <a:latin typeface="Cambria" panose="02040503050406030204" pitchFamily="18" charset="0"/>
                <a:ea typeface="Cambria" panose="02040503050406030204" pitchFamily="18" charset="0"/>
              </a:rPr>
              <a:t>redicals</a:t>
            </a:r>
            <a:r>
              <a:rPr lang="en-US" dirty="0">
                <a:latin typeface="Cambria" panose="02040503050406030204" pitchFamily="18" charset="0"/>
                <a:ea typeface="Cambria" panose="02040503050406030204" pitchFamily="18" charset="0"/>
              </a:rPr>
              <a:t>. they are cytotoxic &amp; destroy cellular constituents</a:t>
            </a:r>
          </a:p>
          <a:p>
            <a:pPr marL="114300" indent="0">
              <a:buNone/>
            </a:pPr>
            <a:endParaRPr lang="en-IN" dirty="0"/>
          </a:p>
        </p:txBody>
      </p:sp>
      <p:sp>
        <p:nvSpPr>
          <p:cNvPr id="4" name="Slide Number Placeholder 3">
            <a:extLst>
              <a:ext uri="{FF2B5EF4-FFF2-40B4-BE49-F238E27FC236}">
                <a16:creationId xmlns:a16="http://schemas.microsoft.com/office/drawing/2014/main" id="{082B6F8B-76B8-4D8D-79E5-B27DDD8C9AC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49</a:t>
            </a:fld>
            <a:endParaRPr lang="en-GB"/>
          </a:p>
        </p:txBody>
      </p:sp>
    </p:spTree>
    <p:extLst>
      <p:ext uri="{BB962C8B-B14F-4D97-AF65-F5344CB8AC3E}">
        <p14:creationId xmlns:p14="http://schemas.microsoft.com/office/powerpoint/2010/main" val="14146754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01492-4A87-FF55-AB0A-53F0328E30B2}"/>
              </a:ext>
            </a:extLst>
          </p:cNvPr>
          <p:cNvSpPr>
            <a:spLocks noGrp="1"/>
          </p:cNvSpPr>
          <p:nvPr>
            <p:ph type="title"/>
          </p:nvPr>
        </p:nvSpPr>
        <p:spPr/>
        <p:txBody>
          <a:bodyPr>
            <a:normAutofit fontScale="90000"/>
          </a:bodyPr>
          <a:lstStyle/>
          <a:p>
            <a:r>
              <a:rPr lang="en-US" dirty="0"/>
              <a:t>SURGICAL PERIODONTAL THERAPY</a:t>
            </a:r>
          </a:p>
        </p:txBody>
      </p:sp>
      <p:sp>
        <p:nvSpPr>
          <p:cNvPr id="3" name="Text Placeholder 2">
            <a:extLst>
              <a:ext uri="{FF2B5EF4-FFF2-40B4-BE49-F238E27FC236}">
                <a16:creationId xmlns:a16="http://schemas.microsoft.com/office/drawing/2014/main" id="{FE8B7E70-DB57-E41D-3476-724B17BDF483}"/>
              </a:ext>
            </a:extLst>
          </p:cNvPr>
          <p:cNvSpPr>
            <a:spLocks noGrp="1"/>
          </p:cNvSpPr>
          <p:nvPr>
            <p:ph type="body" idx="1"/>
          </p:nvPr>
        </p:nvSpPr>
        <p:spPr>
          <a:xfrm>
            <a:off x="311700" y="1266325"/>
            <a:ext cx="8396531" cy="3302700"/>
          </a:xfrm>
        </p:spPr>
        <p:txBody>
          <a:bodyPr>
            <a:normAutofit/>
          </a:bodyPr>
          <a:lstStyle/>
          <a:p>
            <a:r>
              <a:rPr lang="en-US" dirty="0">
                <a:latin typeface="Cambria" panose="02040503050406030204" pitchFamily="18" charset="0"/>
                <a:ea typeface="Cambria" panose="02040503050406030204" pitchFamily="18" charset="0"/>
              </a:rPr>
              <a:t>Several lasers such as the carbon dioxide (CO2 ), Ho: YAG, Nd: YAG, diode, Er: YAG have been experimentally utilized for soft tissue periodontal procedures.</a:t>
            </a:r>
          </a:p>
          <a:p>
            <a:r>
              <a:rPr lang="en-US" dirty="0">
                <a:latin typeface="Cambria" panose="02040503050406030204" pitchFamily="18" charset="0"/>
                <a:ea typeface="Cambria" panose="02040503050406030204" pitchFamily="18" charset="0"/>
              </a:rPr>
              <a:t>The diode laser is an effective soft tissue laser for incision, hemostasis and coagulation. At a wavelength in the range of 800-980 nm it is well-absorbed by pigmented tissues. In fact some trials have confirmed the bactericidal effect of the diode laser.</a:t>
            </a:r>
          </a:p>
        </p:txBody>
      </p:sp>
      <p:sp>
        <p:nvSpPr>
          <p:cNvPr id="4" name="Slide Number Placeholder 3">
            <a:extLst>
              <a:ext uri="{FF2B5EF4-FFF2-40B4-BE49-F238E27FC236}">
                <a16:creationId xmlns:a16="http://schemas.microsoft.com/office/drawing/2014/main" id="{AD0666BF-4B58-587A-265F-7D06C157C33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50</a:t>
            </a:fld>
            <a:endParaRPr lang="en-GB"/>
          </a:p>
        </p:txBody>
      </p:sp>
      <p:pic>
        <p:nvPicPr>
          <p:cNvPr id="6" name="Picture 5">
            <a:extLst>
              <a:ext uri="{FF2B5EF4-FFF2-40B4-BE49-F238E27FC236}">
                <a16:creationId xmlns:a16="http://schemas.microsoft.com/office/drawing/2014/main" id="{D847ADA7-4D60-1808-DFB6-21EDE9D48BD2}"/>
              </a:ext>
            </a:extLst>
          </p:cNvPr>
          <p:cNvPicPr>
            <a:picLocks noChangeAspect="1"/>
          </p:cNvPicPr>
          <p:nvPr/>
        </p:nvPicPr>
        <p:blipFill>
          <a:blip r:embed="rId2"/>
          <a:stretch>
            <a:fillRect/>
          </a:stretch>
        </p:blipFill>
        <p:spPr>
          <a:xfrm>
            <a:off x="2978212" y="3113250"/>
            <a:ext cx="3063505" cy="1737511"/>
          </a:xfrm>
          <a:prstGeom prst="rect">
            <a:avLst/>
          </a:prstGeom>
        </p:spPr>
      </p:pic>
      <p:sp>
        <p:nvSpPr>
          <p:cNvPr id="8" name="TextBox 7">
            <a:extLst>
              <a:ext uri="{FF2B5EF4-FFF2-40B4-BE49-F238E27FC236}">
                <a16:creationId xmlns:a16="http://schemas.microsoft.com/office/drawing/2014/main" id="{0048F20C-3EEC-C496-A754-E274E9AB2C15}"/>
              </a:ext>
            </a:extLst>
          </p:cNvPr>
          <p:cNvSpPr txBox="1"/>
          <p:nvPr/>
        </p:nvSpPr>
        <p:spPr>
          <a:xfrm>
            <a:off x="602933" y="3922447"/>
            <a:ext cx="1947386" cy="1077218"/>
          </a:xfrm>
          <a:prstGeom prst="rect">
            <a:avLst/>
          </a:prstGeom>
          <a:noFill/>
        </p:spPr>
        <p:txBody>
          <a:bodyPr wrap="square">
            <a:spAutoFit/>
          </a:bodyPr>
          <a:lstStyle/>
          <a:p>
            <a:r>
              <a:rPr lang="en-US" sz="800" dirty="0">
                <a:latin typeface="Cambria" panose="02040503050406030204" pitchFamily="18" charset="0"/>
                <a:ea typeface="Cambria" panose="02040503050406030204" pitchFamily="18" charset="0"/>
              </a:rPr>
              <a:t>Lobo, Tanya Marguerite; Pol, </a:t>
            </a:r>
            <a:r>
              <a:rPr lang="en-US" sz="800" dirty="0" err="1">
                <a:latin typeface="Cambria" panose="02040503050406030204" pitchFamily="18" charset="0"/>
                <a:ea typeface="Cambria" panose="02040503050406030204" pitchFamily="18" charset="0"/>
              </a:rPr>
              <a:t>Dilip</a:t>
            </a:r>
            <a:r>
              <a:rPr lang="en-US" sz="800" dirty="0">
                <a:latin typeface="Cambria" panose="02040503050406030204" pitchFamily="18" charset="0"/>
                <a:ea typeface="Cambria" panose="02040503050406030204" pitchFamily="18" charset="0"/>
              </a:rPr>
              <a:t> Ganpat. Evaluation of the use of a 940 nm diode laser as an adjunct in flap surgery for treatment of chronic periodontitis. Journal of Indian Society of Periodontology: Jan–Feb 2015 - Volume 19 - Issue 1 - p 43-48</a:t>
            </a:r>
          </a:p>
          <a:p>
            <a:r>
              <a:rPr lang="en-US" sz="800" dirty="0" err="1">
                <a:latin typeface="Cambria" panose="02040503050406030204" pitchFamily="18" charset="0"/>
                <a:ea typeface="Cambria" panose="02040503050406030204" pitchFamily="18" charset="0"/>
              </a:rPr>
              <a:t>doi</a:t>
            </a:r>
            <a:r>
              <a:rPr lang="en-US" sz="800" dirty="0">
                <a:latin typeface="Cambria" panose="02040503050406030204" pitchFamily="18" charset="0"/>
                <a:ea typeface="Cambria" panose="02040503050406030204" pitchFamily="18" charset="0"/>
              </a:rPr>
              <a:t>: 10.4103/0972-124X.145808 </a:t>
            </a:r>
          </a:p>
        </p:txBody>
      </p:sp>
    </p:spTree>
    <p:extLst>
      <p:ext uri="{BB962C8B-B14F-4D97-AF65-F5344CB8AC3E}">
        <p14:creationId xmlns:p14="http://schemas.microsoft.com/office/powerpoint/2010/main" val="20598334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52317-8B40-6D9B-D063-2299F26CC439}"/>
              </a:ext>
            </a:extLst>
          </p:cNvPr>
          <p:cNvSpPr>
            <a:spLocks noGrp="1"/>
          </p:cNvSpPr>
          <p:nvPr>
            <p:ph type="title"/>
          </p:nvPr>
        </p:nvSpPr>
        <p:spPr/>
        <p:txBody>
          <a:bodyPr>
            <a:normAutofit fontScale="90000"/>
          </a:bodyPr>
          <a:lstStyle/>
          <a:p>
            <a:r>
              <a:rPr lang="en-US" dirty="0"/>
              <a:t>FRENECTOMY</a:t>
            </a:r>
          </a:p>
        </p:txBody>
      </p:sp>
      <p:sp>
        <p:nvSpPr>
          <p:cNvPr id="3" name="Text Placeholder 2">
            <a:extLst>
              <a:ext uri="{FF2B5EF4-FFF2-40B4-BE49-F238E27FC236}">
                <a16:creationId xmlns:a16="http://schemas.microsoft.com/office/drawing/2014/main" id="{98F6FE17-BF62-AD87-D0F2-E9ADF06061D2}"/>
              </a:ext>
            </a:extLst>
          </p:cNvPr>
          <p:cNvSpPr>
            <a:spLocks noGrp="1"/>
          </p:cNvSpPr>
          <p:nvPr>
            <p:ph type="body" idx="1"/>
          </p:nvPr>
        </p:nvSpPr>
        <p:spPr/>
        <p:txBody>
          <a:bodyPr/>
          <a:lstStyle/>
          <a:p>
            <a:pPr algn="l"/>
            <a:r>
              <a:rPr lang="en-US" sz="1800" dirty="0">
                <a:solidFill>
                  <a:srgbClr val="695D46"/>
                </a:solidFill>
                <a:effectLst/>
                <a:latin typeface="Cambria" panose="02040503050406030204" pitchFamily="18" charset="0"/>
                <a:ea typeface="Cambria" panose="02040503050406030204" pitchFamily="18" charset="0"/>
              </a:rPr>
              <a:t>The traditional approach uses profound anesthesia, scalpel and sutures. There usually is a considerable amount of hemorrhage during the procedure, and the postoperative period is quite uncomfortable.</a:t>
            </a:r>
          </a:p>
          <a:p>
            <a:pPr algn="l"/>
            <a:r>
              <a:rPr lang="en-US" sz="1800" dirty="0">
                <a:solidFill>
                  <a:srgbClr val="695D46"/>
                </a:solidFill>
                <a:effectLst/>
                <a:latin typeface="Cambria" panose="02040503050406030204" pitchFamily="18" charset="0"/>
                <a:ea typeface="Cambria" panose="02040503050406030204" pitchFamily="18" charset="0"/>
              </a:rPr>
              <a:t>A laser frenectomy is bloodless and requires minimal anesthesia, and the char layer left over the ablated frenum area allows for little or no discomfort. </a:t>
            </a:r>
            <a:endParaRPr lang="en-US" dirty="0">
              <a:solidFill>
                <a:srgbClr val="695D46"/>
              </a:solidFill>
              <a:latin typeface="Cambria" panose="02040503050406030204" pitchFamily="18" charset="0"/>
              <a:ea typeface="Cambria" panose="02040503050406030204" pitchFamily="18" charset="0"/>
            </a:endParaRPr>
          </a:p>
          <a:p>
            <a:pPr algn="l"/>
            <a:r>
              <a:rPr lang="en-US" sz="1800" dirty="0">
                <a:solidFill>
                  <a:srgbClr val="695D46"/>
                </a:solidFill>
                <a:effectLst/>
                <a:latin typeface="Cambria" panose="02040503050406030204" pitchFamily="18" charset="0"/>
                <a:ea typeface="Cambria" panose="02040503050406030204" pitchFamily="18" charset="0"/>
              </a:rPr>
              <a:t>A laser frenectomy is bloodless and requires minimal anesthesia, and the char layer left over the ablated frenum area allows for little or no discomfort. </a:t>
            </a:r>
          </a:p>
          <a:p>
            <a:pPr algn="l"/>
            <a:endParaRPr lang="en-US" dirty="0"/>
          </a:p>
        </p:txBody>
      </p:sp>
      <p:sp>
        <p:nvSpPr>
          <p:cNvPr id="4" name="Slide Number Placeholder 3">
            <a:extLst>
              <a:ext uri="{FF2B5EF4-FFF2-40B4-BE49-F238E27FC236}">
                <a16:creationId xmlns:a16="http://schemas.microsoft.com/office/drawing/2014/main" id="{CB02833A-85EA-F3B3-8AC3-F72A9A493D8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51</a:t>
            </a:fld>
            <a:endParaRPr lang="en-GB"/>
          </a:p>
        </p:txBody>
      </p:sp>
      <p:sp>
        <p:nvSpPr>
          <p:cNvPr id="9" name="TextBox 8">
            <a:extLst>
              <a:ext uri="{FF2B5EF4-FFF2-40B4-BE49-F238E27FC236}">
                <a16:creationId xmlns:a16="http://schemas.microsoft.com/office/drawing/2014/main" id="{C5055798-8F5D-9B0D-2EF7-40E7A7393DBB}"/>
              </a:ext>
            </a:extLst>
          </p:cNvPr>
          <p:cNvSpPr txBox="1"/>
          <p:nvPr/>
        </p:nvSpPr>
        <p:spPr>
          <a:xfrm>
            <a:off x="588646" y="4569025"/>
            <a:ext cx="8158162" cy="369332"/>
          </a:xfrm>
          <a:prstGeom prst="rect">
            <a:avLst/>
          </a:prstGeom>
          <a:noFill/>
        </p:spPr>
        <p:txBody>
          <a:bodyPr wrap="square">
            <a:spAutoFit/>
          </a:bodyPr>
          <a:lstStyle/>
          <a:p>
            <a:r>
              <a:rPr lang="en-US" sz="900" b="0" i="0" dirty="0">
                <a:solidFill>
                  <a:srgbClr val="000000"/>
                </a:solidFill>
                <a:effectLst/>
                <a:latin typeface="Cambria" panose="02040503050406030204" pitchFamily="18" charset="0"/>
                <a:ea typeface="Cambria" panose="02040503050406030204" pitchFamily="18" charset="0"/>
              </a:rPr>
              <a:t>Yadav RK, Verma UP, </a:t>
            </a:r>
            <a:r>
              <a:rPr lang="en-US" sz="900" b="0" i="0" dirty="0" err="1">
                <a:solidFill>
                  <a:srgbClr val="000000"/>
                </a:solidFill>
                <a:effectLst/>
                <a:latin typeface="Cambria" panose="02040503050406030204" pitchFamily="18" charset="0"/>
                <a:ea typeface="Cambria" panose="02040503050406030204" pitchFamily="18" charset="0"/>
              </a:rPr>
              <a:t>Sajjanhar</a:t>
            </a:r>
            <a:r>
              <a:rPr lang="en-US" sz="900" b="0" i="0" dirty="0">
                <a:solidFill>
                  <a:srgbClr val="000000"/>
                </a:solidFill>
                <a:effectLst/>
                <a:latin typeface="Cambria" panose="02040503050406030204" pitchFamily="18" charset="0"/>
                <a:ea typeface="Cambria" panose="02040503050406030204" pitchFamily="18" charset="0"/>
              </a:rPr>
              <a:t> I, Tiwari R. Frenectomy with conventional scalpel and </a:t>
            </a:r>
            <a:r>
              <a:rPr lang="en-US" sz="900" b="0" i="0" dirty="0" err="1">
                <a:solidFill>
                  <a:srgbClr val="000000"/>
                </a:solidFill>
                <a:effectLst/>
                <a:latin typeface="Cambria" panose="02040503050406030204" pitchFamily="18" charset="0"/>
                <a:ea typeface="Cambria" panose="02040503050406030204" pitchFamily="18" charset="0"/>
              </a:rPr>
              <a:t>Nd:YAG</a:t>
            </a:r>
            <a:r>
              <a:rPr lang="en-US" sz="900" b="0" i="0" dirty="0">
                <a:solidFill>
                  <a:srgbClr val="000000"/>
                </a:solidFill>
                <a:effectLst/>
                <a:latin typeface="Cambria" panose="02040503050406030204" pitchFamily="18" charset="0"/>
                <a:ea typeface="Cambria" panose="02040503050406030204" pitchFamily="18" charset="0"/>
              </a:rPr>
              <a:t> laser technique: A comparative evaluation. J Indian Soc </a:t>
            </a:r>
            <a:r>
              <a:rPr lang="en-US" sz="900" b="0" i="0" dirty="0" err="1">
                <a:solidFill>
                  <a:srgbClr val="000000"/>
                </a:solidFill>
                <a:effectLst/>
                <a:latin typeface="Cambria" panose="02040503050406030204" pitchFamily="18" charset="0"/>
                <a:ea typeface="Cambria" panose="02040503050406030204" pitchFamily="18" charset="0"/>
              </a:rPr>
              <a:t>Periodontol</a:t>
            </a:r>
            <a:r>
              <a:rPr lang="en-US" sz="900" b="0" i="0" dirty="0">
                <a:solidFill>
                  <a:srgbClr val="000000"/>
                </a:solidFill>
                <a:effectLst/>
                <a:latin typeface="Cambria" panose="02040503050406030204" pitchFamily="18" charset="0"/>
                <a:ea typeface="Cambria" panose="02040503050406030204" pitchFamily="18" charset="0"/>
              </a:rPr>
              <a:t>. 2019 Jan-Feb;23(1):48-52. </a:t>
            </a:r>
            <a:r>
              <a:rPr lang="en-US" sz="900" b="0" i="0" dirty="0" err="1">
                <a:solidFill>
                  <a:srgbClr val="000000"/>
                </a:solidFill>
                <a:effectLst/>
                <a:latin typeface="Cambria" panose="02040503050406030204" pitchFamily="18" charset="0"/>
                <a:ea typeface="Cambria" panose="02040503050406030204" pitchFamily="18" charset="0"/>
              </a:rPr>
              <a:t>doi</a:t>
            </a:r>
            <a:r>
              <a:rPr lang="en-US" sz="900" b="0" i="0" dirty="0">
                <a:solidFill>
                  <a:srgbClr val="000000"/>
                </a:solidFill>
                <a:effectLst/>
                <a:latin typeface="Cambria" panose="02040503050406030204" pitchFamily="18" charset="0"/>
                <a:ea typeface="Cambria" panose="02040503050406030204" pitchFamily="18" charset="0"/>
              </a:rPr>
              <a:t>: 10.4103/jisp.jisp_352_18. PMID: 30692743; PMCID: PMC6334537.</a:t>
            </a:r>
            <a:endParaRPr lang="en-US" sz="9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062421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3399DE-A992-1EE6-978F-CBB281F9EE7C}"/>
              </a:ext>
            </a:extLst>
          </p:cNvPr>
          <p:cNvSpPr>
            <a:spLocks noGrp="1"/>
          </p:cNvSpPr>
          <p:nvPr>
            <p:ph type="body" idx="1"/>
          </p:nvPr>
        </p:nvSpPr>
        <p:spPr>
          <a:xfrm>
            <a:off x="311700" y="371475"/>
            <a:ext cx="8520600" cy="4197550"/>
          </a:xfrm>
        </p:spPr>
        <p:txBody>
          <a:bodyPr/>
          <a:lstStyle/>
          <a:p>
            <a:r>
              <a:rPr lang="en-US" sz="1800" b="0" i="0" u="none" strike="noStrike" baseline="0" dirty="0" err="1">
                <a:latin typeface="Cambria" panose="02040503050406030204" pitchFamily="18" charset="0"/>
              </a:rPr>
              <a:t>Er:YAG</a:t>
            </a:r>
            <a:r>
              <a:rPr lang="en-US" dirty="0">
                <a:latin typeface="Cambria" panose="02040503050406030204" pitchFamily="18" charset="0"/>
              </a:rPr>
              <a:t>, Diode, </a:t>
            </a:r>
            <a:r>
              <a:rPr lang="en-US" dirty="0" err="1">
                <a:latin typeface="Cambria" panose="02040503050406030204" pitchFamily="18" charset="0"/>
              </a:rPr>
              <a:t>Nd:YAG</a:t>
            </a:r>
            <a:r>
              <a:rPr lang="en-US" dirty="0">
                <a:latin typeface="Cambria" panose="02040503050406030204" pitchFamily="18" charset="0"/>
              </a:rPr>
              <a:t> lasers are soft tissue lasers which can be used for the frenectomy procedure.</a:t>
            </a:r>
          </a:p>
          <a:p>
            <a:r>
              <a:rPr lang="en-US" sz="1800" b="0" i="0" u="none" strike="noStrike" baseline="0" dirty="0">
                <a:latin typeface="Cambria" panose="02040503050406030204" pitchFamily="18" charset="0"/>
              </a:rPr>
              <a:t>In case of maxillary midline frenum or lingual frenum Co2 laser </a:t>
            </a:r>
            <a:r>
              <a:rPr lang="en-US" dirty="0">
                <a:latin typeface="Cambria" panose="02040503050406030204" pitchFamily="18" charset="0"/>
              </a:rPr>
              <a:t>is beneficial</a:t>
            </a:r>
            <a:r>
              <a:rPr lang="en-US" sz="1800" b="0" i="0" u="none" strike="noStrike" baseline="0" dirty="0">
                <a:latin typeface="Cambria" panose="02040503050406030204" pitchFamily="18" charset="0"/>
              </a:rPr>
              <a:t>. As </a:t>
            </a:r>
            <a:r>
              <a:rPr lang="en-US" dirty="0">
                <a:latin typeface="Cambria" panose="02040503050406030204" pitchFamily="18" charset="0"/>
              </a:rPr>
              <a:t>soft tissue has high water content and this frequency is well absorbed by water.</a:t>
            </a:r>
          </a:p>
          <a:p>
            <a:r>
              <a:rPr lang="en-US" sz="1800" b="0" i="0" u="none" strike="noStrike" baseline="0" dirty="0">
                <a:latin typeface="Cambria" panose="02040503050406030204" pitchFamily="18" charset="0"/>
              </a:rPr>
              <a:t>A</a:t>
            </a:r>
            <a:r>
              <a:rPr lang="en-US" dirty="0">
                <a:latin typeface="Cambria" panose="02040503050406030204" pitchFamily="18" charset="0"/>
              </a:rPr>
              <a:t>nother effective laser is </a:t>
            </a:r>
            <a:r>
              <a:rPr lang="en-US" dirty="0" err="1">
                <a:latin typeface="Cambria" panose="02040503050406030204" pitchFamily="18" charset="0"/>
              </a:rPr>
              <a:t>Nd:YAG</a:t>
            </a:r>
            <a:r>
              <a:rPr lang="en-US" dirty="0">
                <a:latin typeface="Cambria" panose="02040503050406030204" pitchFamily="18" charset="0"/>
              </a:rPr>
              <a:t>, because of its deeper penetration.</a:t>
            </a:r>
            <a:endParaRPr lang="en-US" sz="1800" b="0" i="0" u="none" strike="noStrike" baseline="0" dirty="0">
              <a:latin typeface="Cambria" panose="02040503050406030204" pitchFamily="18" charset="0"/>
            </a:endParaRPr>
          </a:p>
          <a:p>
            <a:endParaRPr lang="en-US" dirty="0"/>
          </a:p>
        </p:txBody>
      </p:sp>
      <p:sp>
        <p:nvSpPr>
          <p:cNvPr id="4" name="Slide Number Placeholder 3">
            <a:extLst>
              <a:ext uri="{FF2B5EF4-FFF2-40B4-BE49-F238E27FC236}">
                <a16:creationId xmlns:a16="http://schemas.microsoft.com/office/drawing/2014/main" id="{BCBB4759-4680-8DB8-5AC7-832A10234E8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52</a:t>
            </a:fld>
            <a:endParaRPr lang="en-GB"/>
          </a:p>
        </p:txBody>
      </p:sp>
      <p:pic>
        <p:nvPicPr>
          <p:cNvPr id="5" name="image45.jpg">
            <a:extLst>
              <a:ext uri="{FF2B5EF4-FFF2-40B4-BE49-F238E27FC236}">
                <a16:creationId xmlns:a16="http://schemas.microsoft.com/office/drawing/2014/main" id="{D147CA64-AE6E-459F-F9C9-C4B95BCC3489}"/>
              </a:ext>
            </a:extLst>
          </p:cNvPr>
          <p:cNvPicPr/>
          <p:nvPr/>
        </p:nvPicPr>
        <p:blipFill>
          <a:blip r:embed="rId2"/>
          <a:srcRect/>
          <a:stretch>
            <a:fillRect/>
          </a:stretch>
        </p:blipFill>
        <p:spPr>
          <a:xfrm>
            <a:off x="2557461" y="2093119"/>
            <a:ext cx="4029078" cy="2871788"/>
          </a:xfrm>
          <a:prstGeom prst="rect">
            <a:avLst/>
          </a:prstGeom>
          <a:ln/>
        </p:spPr>
      </p:pic>
      <p:sp>
        <p:nvSpPr>
          <p:cNvPr id="6" name="TextBox 5">
            <a:extLst>
              <a:ext uri="{FF2B5EF4-FFF2-40B4-BE49-F238E27FC236}">
                <a16:creationId xmlns:a16="http://schemas.microsoft.com/office/drawing/2014/main" id="{CBE97993-586B-F3FA-CFF9-9237C534B637}"/>
              </a:ext>
            </a:extLst>
          </p:cNvPr>
          <p:cNvSpPr txBox="1"/>
          <p:nvPr/>
        </p:nvSpPr>
        <p:spPr>
          <a:xfrm>
            <a:off x="445771" y="3597945"/>
            <a:ext cx="1818798" cy="1477328"/>
          </a:xfrm>
          <a:prstGeom prst="rect">
            <a:avLst/>
          </a:prstGeom>
          <a:noFill/>
        </p:spPr>
        <p:txBody>
          <a:bodyPr wrap="square">
            <a:spAutoFit/>
          </a:bodyPr>
          <a:lstStyle/>
          <a:p>
            <a:r>
              <a:rPr lang="en-US" sz="900" b="0" i="0" dirty="0">
                <a:solidFill>
                  <a:srgbClr val="000000"/>
                </a:solidFill>
                <a:effectLst/>
                <a:latin typeface="Cambria" panose="02040503050406030204" pitchFamily="18" charset="0"/>
                <a:ea typeface="Cambria" panose="02040503050406030204" pitchFamily="18" charset="0"/>
              </a:rPr>
              <a:t>Yadav RK, Verma UP, </a:t>
            </a:r>
            <a:r>
              <a:rPr lang="en-US" sz="900" b="0" i="0" dirty="0" err="1">
                <a:solidFill>
                  <a:srgbClr val="000000"/>
                </a:solidFill>
                <a:effectLst/>
                <a:latin typeface="Cambria" panose="02040503050406030204" pitchFamily="18" charset="0"/>
                <a:ea typeface="Cambria" panose="02040503050406030204" pitchFamily="18" charset="0"/>
              </a:rPr>
              <a:t>Sajjanhar</a:t>
            </a:r>
            <a:r>
              <a:rPr lang="en-US" sz="900" b="0" i="0" dirty="0">
                <a:solidFill>
                  <a:srgbClr val="000000"/>
                </a:solidFill>
                <a:effectLst/>
                <a:latin typeface="Cambria" panose="02040503050406030204" pitchFamily="18" charset="0"/>
                <a:ea typeface="Cambria" panose="02040503050406030204" pitchFamily="18" charset="0"/>
              </a:rPr>
              <a:t> I, Tiwari R. Frenectomy with conventional scalpel and </a:t>
            </a:r>
            <a:r>
              <a:rPr lang="en-US" sz="900" b="0" i="0" dirty="0" err="1">
                <a:solidFill>
                  <a:srgbClr val="000000"/>
                </a:solidFill>
                <a:effectLst/>
                <a:latin typeface="Cambria" panose="02040503050406030204" pitchFamily="18" charset="0"/>
                <a:ea typeface="Cambria" panose="02040503050406030204" pitchFamily="18" charset="0"/>
              </a:rPr>
              <a:t>Nd:YAG</a:t>
            </a:r>
            <a:r>
              <a:rPr lang="en-US" sz="900" b="0" i="0" dirty="0">
                <a:solidFill>
                  <a:srgbClr val="000000"/>
                </a:solidFill>
                <a:effectLst/>
                <a:latin typeface="Cambria" panose="02040503050406030204" pitchFamily="18" charset="0"/>
                <a:ea typeface="Cambria" panose="02040503050406030204" pitchFamily="18" charset="0"/>
              </a:rPr>
              <a:t> laser technique: A comparative evaluation. J Indian Soc </a:t>
            </a:r>
            <a:r>
              <a:rPr lang="en-US" sz="900" b="0" i="0" dirty="0" err="1">
                <a:solidFill>
                  <a:srgbClr val="000000"/>
                </a:solidFill>
                <a:effectLst/>
                <a:latin typeface="Cambria" panose="02040503050406030204" pitchFamily="18" charset="0"/>
                <a:ea typeface="Cambria" panose="02040503050406030204" pitchFamily="18" charset="0"/>
              </a:rPr>
              <a:t>Periodontol</a:t>
            </a:r>
            <a:r>
              <a:rPr lang="en-US" sz="900" b="0" i="0" dirty="0">
                <a:solidFill>
                  <a:srgbClr val="000000"/>
                </a:solidFill>
                <a:effectLst/>
                <a:latin typeface="Cambria" panose="02040503050406030204" pitchFamily="18" charset="0"/>
                <a:ea typeface="Cambria" panose="02040503050406030204" pitchFamily="18" charset="0"/>
              </a:rPr>
              <a:t>. 2019 Jan-Feb;23(1):48-52. </a:t>
            </a:r>
            <a:r>
              <a:rPr lang="en-US" sz="900" b="0" i="0" dirty="0" err="1">
                <a:solidFill>
                  <a:srgbClr val="000000"/>
                </a:solidFill>
                <a:effectLst/>
                <a:latin typeface="Cambria" panose="02040503050406030204" pitchFamily="18" charset="0"/>
                <a:ea typeface="Cambria" panose="02040503050406030204" pitchFamily="18" charset="0"/>
              </a:rPr>
              <a:t>doi</a:t>
            </a:r>
            <a:r>
              <a:rPr lang="en-US" sz="900" b="0" i="0" dirty="0">
                <a:solidFill>
                  <a:srgbClr val="000000"/>
                </a:solidFill>
                <a:effectLst/>
                <a:latin typeface="Cambria" panose="02040503050406030204" pitchFamily="18" charset="0"/>
                <a:ea typeface="Cambria" panose="02040503050406030204" pitchFamily="18" charset="0"/>
              </a:rPr>
              <a:t>: 10.4103/jisp.jisp_352_18. PMID: 30692743; PMCID: PMC6334537.</a:t>
            </a:r>
            <a:endParaRPr lang="en-US" sz="9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157569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8290D-3417-A1CA-031A-8FC91F588360}"/>
              </a:ext>
            </a:extLst>
          </p:cNvPr>
          <p:cNvSpPr>
            <a:spLocks noGrp="1"/>
          </p:cNvSpPr>
          <p:nvPr>
            <p:ph type="title"/>
          </p:nvPr>
        </p:nvSpPr>
        <p:spPr/>
        <p:txBody>
          <a:bodyPr>
            <a:normAutofit fontScale="90000"/>
          </a:bodyPr>
          <a:lstStyle/>
          <a:p>
            <a:r>
              <a:rPr lang="en-US" dirty="0"/>
              <a:t>DEPIGMENTATION</a:t>
            </a:r>
          </a:p>
        </p:txBody>
      </p:sp>
      <p:sp>
        <p:nvSpPr>
          <p:cNvPr id="3" name="Text Placeholder 2">
            <a:extLst>
              <a:ext uri="{FF2B5EF4-FFF2-40B4-BE49-F238E27FC236}">
                <a16:creationId xmlns:a16="http://schemas.microsoft.com/office/drawing/2014/main" id="{743B3FBB-DBE2-53F9-0EA8-95AAF505D818}"/>
              </a:ext>
            </a:extLst>
          </p:cNvPr>
          <p:cNvSpPr>
            <a:spLocks noGrp="1"/>
          </p:cNvSpPr>
          <p:nvPr>
            <p:ph type="body" idx="1"/>
          </p:nvPr>
        </p:nvSpPr>
        <p:spPr/>
        <p:txBody>
          <a:bodyPr/>
          <a:lstStyle/>
          <a:p>
            <a:r>
              <a:rPr lang="en-US" sz="1800" dirty="0">
                <a:solidFill>
                  <a:srgbClr val="695D46"/>
                </a:solidFill>
                <a:effectLst/>
                <a:latin typeface="Cambria" panose="02040503050406030204" pitchFamily="18" charset="0"/>
                <a:ea typeface="Cambria" panose="02040503050406030204" pitchFamily="18" charset="0"/>
              </a:rPr>
              <a:t>The efficiency of melanin hyperpigmentation removal with laser was evaluated by several researchers. The laser is capable of excellent soft tissue ablation, which makes it suitable for this kind of pigmentation removal. </a:t>
            </a:r>
          </a:p>
          <a:p>
            <a:r>
              <a:rPr lang="en-US" sz="1800" dirty="0">
                <a:solidFill>
                  <a:srgbClr val="695D46"/>
                </a:solidFill>
                <a:effectLst/>
                <a:latin typeface="Cambria" panose="02040503050406030204" pitchFamily="18" charset="0"/>
                <a:ea typeface="Cambria" panose="02040503050406030204" pitchFamily="18" charset="0"/>
              </a:rPr>
              <a:t>Clinically results indicated safe and effective melanin pigmentation ablation.</a:t>
            </a:r>
          </a:p>
          <a:p>
            <a:r>
              <a:rPr lang="en-US" dirty="0">
                <a:solidFill>
                  <a:srgbClr val="695D46"/>
                </a:solidFill>
                <a:latin typeface="Cambria" panose="02040503050406030204" pitchFamily="18" charset="0"/>
                <a:ea typeface="Cambria" panose="02040503050406030204" pitchFamily="18" charset="0"/>
              </a:rPr>
              <a:t>Two lasers; </a:t>
            </a:r>
            <a:r>
              <a:rPr lang="en-US" b="1" dirty="0">
                <a:solidFill>
                  <a:srgbClr val="695D46"/>
                </a:solidFill>
                <a:latin typeface="Cambria" panose="02040503050406030204" pitchFamily="18" charset="0"/>
                <a:ea typeface="Cambria" panose="02040503050406030204" pitchFamily="18" charset="0"/>
              </a:rPr>
              <a:t>Diode and Er family lasers</a:t>
            </a:r>
            <a:r>
              <a:rPr lang="en-US" dirty="0">
                <a:solidFill>
                  <a:srgbClr val="695D46"/>
                </a:solidFill>
                <a:latin typeface="Cambria" panose="02040503050406030204" pitchFamily="18" charset="0"/>
                <a:ea typeface="Cambria" panose="02040503050406030204" pitchFamily="18" charset="0"/>
              </a:rPr>
              <a:t> are used for depigmentation procedure.</a:t>
            </a:r>
          </a:p>
          <a:p>
            <a:r>
              <a:rPr lang="en-US" dirty="0">
                <a:solidFill>
                  <a:srgbClr val="695D46"/>
                </a:solidFill>
                <a:latin typeface="Cambria" panose="02040503050406030204" pitchFamily="18" charset="0"/>
                <a:ea typeface="Cambria" panose="02040503050406030204" pitchFamily="18" charset="0"/>
              </a:rPr>
              <a:t>On comparison </a:t>
            </a:r>
            <a:r>
              <a:rPr lang="en-US" b="1" dirty="0">
                <a:solidFill>
                  <a:srgbClr val="695D46"/>
                </a:solidFill>
                <a:latin typeface="Cambria" panose="02040503050406030204" pitchFamily="18" charset="0"/>
                <a:ea typeface="Cambria" panose="02040503050406030204" pitchFamily="18" charset="0"/>
              </a:rPr>
              <a:t>diode lasers</a:t>
            </a:r>
            <a:r>
              <a:rPr lang="en-US" dirty="0">
                <a:solidFill>
                  <a:srgbClr val="695D46"/>
                </a:solidFill>
                <a:latin typeface="Cambria" panose="02040503050406030204" pitchFamily="18" charset="0"/>
                <a:ea typeface="Cambria" panose="02040503050406030204" pitchFamily="18" charset="0"/>
              </a:rPr>
              <a:t> are more effective in removing melanin pigmentation, avoiding </a:t>
            </a:r>
            <a:r>
              <a:rPr lang="en-US" dirty="0" err="1">
                <a:solidFill>
                  <a:srgbClr val="695D46"/>
                </a:solidFill>
                <a:latin typeface="Cambria" panose="02040503050406030204" pitchFamily="18" charset="0"/>
                <a:ea typeface="Cambria" panose="02040503050406030204" pitchFamily="18" charset="0"/>
              </a:rPr>
              <a:t>repigmentation</a:t>
            </a:r>
            <a:r>
              <a:rPr lang="en-US" dirty="0">
                <a:solidFill>
                  <a:srgbClr val="695D46"/>
                </a:solidFill>
                <a:latin typeface="Cambria" panose="02040503050406030204" pitchFamily="18" charset="0"/>
                <a:ea typeface="Cambria" panose="02040503050406030204" pitchFamily="18" charset="0"/>
              </a:rPr>
              <a:t> and in wound healing. </a:t>
            </a:r>
          </a:p>
        </p:txBody>
      </p:sp>
      <p:sp>
        <p:nvSpPr>
          <p:cNvPr id="4" name="Slide Number Placeholder 3">
            <a:extLst>
              <a:ext uri="{FF2B5EF4-FFF2-40B4-BE49-F238E27FC236}">
                <a16:creationId xmlns:a16="http://schemas.microsoft.com/office/drawing/2014/main" id="{B8874C35-D1D6-02E4-483E-C8A99545AB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53</a:t>
            </a:fld>
            <a:endParaRPr lang="en-GB"/>
          </a:p>
        </p:txBody>
      </p:sp>
      <p:sp>
        <p:nvSpPr>
          <p:cNvPr id="8" name="TextBox 7">
            <a:extLst>
              <a:ext uri="{FF2B5EF4-FFF2-40B4-BE49-F238E27FC236}">
                <a16:creationId xmlns:a16="http://schemas.microsoft.com/office/drawing/2014/main" id="{2BB77DB9-AAC6-0804-C072-E498E67E5115}"/>
              </a:ext>
            </a:extLst>
          </p:cNvPr>
          <p:cNvSpPr txBox="1"/>
          <p:nvPr/>
        </p:nvSpPr>
        <p:spPr>
          <a:xfrm>
            <a:off x="725105" y="4569025"/>
            <a:ext cx="7693789" cy="369332"/>
          </a:xfrm>
          <a:prstGeom prst="rect">
            <a:avLst/>
          </a:prstGeom>
          <a:noFill/>
        </p:spPr>
        <p:txBody>
          <a:bodyPr wrap="square">
            <a:spAutoFit/>
          </a:bodyPr>
          <a:lstStyle/>
          <a:p>
            <a:r>
              <a:rPr lang="en-US" sz="900" b="0" i="0" dirty="0" err="1">
                <a:solidFill>
                  <a:srgbClr val="000000"/>
                </a:solidFill>
                <a:effectLst/>
                <a:latin typeface="Cambria" panose="02040503050406030204" pitchFamily="18" charset="0"/>
                <a:ea typeface="Cambria" panose="02040503050406030204" pitchFamily="18" charset="0"/>
              </a:rPr>
              <a:t>Bakhshi</a:t>
            </a:r>
            <a:r>
              <a:rPr lang="en-US" sz="900" b="0" i="0" dirty="0">
                <a:solidFill>
                  <a:srgbClr val="000000"/>
                </a:solidFill>
                <a:effectLst/>
                <a:latin typeface="Cambria" panose="02040503050406030204" pitchFamily="18" charset="0"/>
                <a:ea typeface="Cambria" panose="02040503050406030204" pitchFamily="18" charset="0"/>
              </a:rPr>
              <a:t> M, </a:t>
            </a:r>
            <a:r>
              <a:rPr lang="en-US" sz="900" b="0" i="0" dirty="0" err="1">
                <a:solidFill>
                  <a:srgbClr val="000000"/>
                </a:solidFill>
                <a:effectLst/>
                <a:latin typeface="Cambria" panose="02040503050406030204" pitchFamily="18" charset="0"/>
                <a:ea typeface="Cambria" panose="02040503050406030204" pitchFamily="18" charset="0"/>
              </a:rPr>
              <a:t>Mojahedi</a:t>
            </a:r>
            <a:r>
              <a:rPr lang="en-US" sz="900" b="0" i="0" dirty="0">
                <a:solidFill>
                  <a:srgbClr val="000000"/>
                </a:solidFill>
                <a:effectLst/>
                <a:latin typeface="Cambria" panose="02040503050406030204" pitchFamily="18" charset="0"/>
                <a:ea typeface="Cambria" panose="02040503050406030204" pitchFamily="18" charset="0"/>
              </a:rPr>
              <a:t> SM, </a:t>
            </a:r>
            <a:r>
              <a:rPr lang="en-US" sz="900" b="0" i="0" dirty="0" err="1">
                <a:solidFill>
                  <a:srgbClr val="000000"/>
                </a:solidFill>
                <a:effectLst/>
                <a:latin typeface="Cambria" panose="02040503050406030204" pitchFamily="18" charset="0"/>
                <a:ea typeface="Cambria" panose="02040503050406030204" pitchFamily="18" charset="0"/>
              </a:rPr>
              <a:t>Asnaashari</a:t>
            </a:r>
            <a:r>
              <a:rPr lang="en-US" sz="900" b="0" i="0" dirty="0">
                <a:solidFill>
                  <a:srgbClr val="000000"/>
                </a:solidFill>
                <a:effectLst/>
                <a:latin typeface="Cambria" panose="02040503050406030204" pitchFamily="18" charset="0"/>
                <a:ea typeface="Cambria" panose="02040503050406030204" pitchFamily="18" charset="0"/>
              </a:rPr>
              <a:t> M, </a:t>
            </a:r>
            <a:r>
              <a:rPr lang="en-US" sz="900" b="0" i="0" dirty="0" err="1">
                <a:solidFill>
                  <a:srgbClr val="000000"/>
                </a:solidFill>
                <a:effectLst/>
                <a:latin typeface="Cambria" panose="02040503050406030204" pitchFamily="18" charset="0"/>
                <a:ea typeface="Cambria" panose="02040503050406030204" pitchFamily="18" charset="0"/>
              </a:rPr>
              <a:t>Rahmani</a:t>
            </a:r>
            <a:r>
              <a:rPr lang="en-US" sz="900" b="0" i="0" dirty="0">
                <a:solidFill>
                  <a:srgbClr val="000000"/>
                </a:solidFill>
                <a:effectLst/>
                <a:latin typeface="Cambria" panose="02040503050406030204" pitchFamily="18" charset="0"/>
                <a:ea typeface="Cambria" panose="02040503050406030204" pitchFamily="18" charset="0"/>
              </a:rPr>
              <a:t> S, </a:t>
            </a:r>
            <a:r>
              <a:rPr lang="en-US" sz="900" b="0" i="0" dirty="0" err="1">
                <a:solidFill>
                  <a:srgbClr val="000000"/>
                </a:solidFill>
                <a:effectLst/>
                <a:latin typeface="Cambria" panose="02040503050406030204" pitchFamily="18" charset="0"/>
                <a:ea typeface="Cambria" panose="02040503050406030204" pitchFamily="18" charset="0"/>
              </a:rPr>
              <a:t>Namdari</a:t>
            </a:r>
            <a:r>
              <a:rPr lang="en-US" sz="900" b="0" i="0" dirty="0">
                <a:solidFill>
                  <a:srgbClr val="000000"/>
                </a:solidFill>
                <a:effectLst/>
                <a:latin typeface="Cambria" panose="02040503050406030204" pitchFamily="18" charset="0"/>
                <a:ea typeface="Cambria" panose="02040503050406030204" pitchFamily="18" charset="0"/>
              </a:rPr>
              <a:t> M. Gingival depigmentation by </a:t>
            </a:r>
            <a:r>
              <a:rPr lang="en-US" sz="900" b="0" i="0" dirty="0" err="1">
                <a:solidFill>
                  <a:srgbClr val="000000"/>
                </a:solidFill>
                <a:effectLst/>
                <a:latin typeface="Cambria" panose="02040503050406030204" pitchFamily="18" charset="0"/>
                <a:ea typeface="Cambria" panose="02040503050406030204" pitchFamily="18" charset="0"/>
              </a:rPr>
              <a:t>Er,Cr:YSGG</a:t>
            </a:r>
            <a:r>
              <a:rPr lang="en-US" sz="900" b="0" i="0" dirty="0">
                <a:solidFill>
                  <a:srgbClr val="000000"/>
                </a:solidFill>
                <a:effectLst/>
                <a:latin typeface="Cambria" panose="02040503050406030204" pitchFamily="18" charset="0"/>
                <a:ea typeface="Cambria" panose="02040503050406030204" pitchFamily="18" charset="0"/>
              </a:rPr>
              <a:t> laser and diode laser: a split mouth, clinical trial study. Laser </a:t>
            </a:r>
            <a:r>
              <a:rPr lang="en-US" sz="900" b="0" i="0" dirty="0" err="1">
                <a:solidFill>
                  <a:srgbClr val="000000"/>
                </a:solidFill>
                <a:effectLst/>
                <a:latin typeface="Cambria" panose="02040503050406030204" pitchFamily="18" charset="0"/>
                <a:ea typeface="Cambria" panose="02040503050406030204" pitchFamily="18" charset="0"/>
              </a:rPr>
              <a:t>Ther</a:t>
            </a:r>
            <a:r>
              <a:rPr lang="en-US" sz="900" b="0" i="0" dirty="0">
                <a:solidFill>
                  <a:srgbClr val="000000"/>
                </a:solidFill>
                <a:effectLst/>
                <a:latin typeface="Cambria" panose="02040503050406030204" pitchFamily="18" charset="0"/>
                <a:ea typeface="Cambria" panose="02040503050406030204" pitchFamily="18" charset="0"/>
              </a:rPr>
              <a:t>. 2018 Sep 30;27(3):203-213. </a:t>
            </a:r>
            <a:r>
              <a:rPr lang="en-US" sz="900" b="0" i="0" dirty="0" err="1">
                <a:solidFill>
                  <a:srgbClr val="000000"/>
                </a:solidFill>
                <a:effectLst/>
                <a:latin typeface="Cambria" panose="02040503050406030204" pitchFamily="18" charset="0"/>
                <a:ea typeface="Cambria" panose="02040503050406030204" pitchFamily="18" charset="0"/>
              </a:rPr>
              <a:t>doi</a:t>
            </a:r>
            <a:r>
              <a:rPr lang="en-US" sz="900" b="0" i="0" dirty="0">
                <a:solidFill>
                  <a:srgbClr val="000000"/>
                </a:solidFill>
                <a:effectLst/>
                <a:latin typeface="Cambria" panose="02040503050406030204" pitchFamily="18" charset="0"/>
                <a:ea typeface="Cambria" panose="02040503050406030204" pitchFamily="18" charset="0"/>
              </a:rPr>
              <a:t>: 10.5978/islsm.27_18-OR-19. PMID: 32158066; PMCID: PMC7034251.</a:t>
            </a:r>
            <a:endParaRPr lang="en-US" sz="9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906481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14630-5CF8-9A9D-618F-0E55E6DEFC7E}"/>
              </a:ext>
            </a:extLst>
          </p:cNvPr>
          <p:cNvSpPr>
            <a:spLocks noGrp="1"/>
          </p:cNvSpPr>
          <p:nvPr>
            <p:ph type="title"/>
          </p:nvPr>
        </p:nvSpPr>
        <p:spPr/>
        <p:txBody>
          <a:bodyPr>
            <a:normAutofit fontScale="90000"/>
          </a:bodyPr>
          <a:lstStyle/>
          <a:p>
            <a:r>
              <a:rPr lang="en-US" dirty="0"/>
              <a:t>GINGIVECTOMY and GINGIVOPLASTY</a:t>
            </a:r>
          </a:p>
        </p:txBody>
      </p:sp>
      <p:sp>
        <p:nvSpPr>
          <p:cNvPr id="3" name="Text Placeholder 2">
            <a:extLst>
              <a:ext uri="{FF2B5EF4-FFF2-40B4-BE49-F238E27FC236}">
                <a16:creationId xmlns:a16="http://schemas.microsoft.com/office/drawing/2014/main" id="{AC742DAE-8F54-AD66-C59A-98B0255A52E4}"/>
              </a:ext>
            </a:extLst>
          </p:cNvPr>
          <p:cNvSpPr>
            <a:spLocks noGrp="1"/>
          </p:cNvSpPr>
          <p:nvPr>
            <p:ph type="body" idx="1"/>
          </p:nvPr>
        </p:nvSpPr>
        <p:spPr/>
        <p:txBody>
          <a:bodyPr>
            <a:normAutofit/>
          </a:bodyPr>
          <a:lstStyle/>
          <a:p>
            <a:r>
              <a:rPr lang="en-US" dirty="0">
                <a:solidFill>
                  <a:srgbClr val="695D46"/>
                </a:solidFill>
                <a:effectLst/>
                <a:latin typeface="Cambria" panose="02040503050406030204" pitchFamily="18" charset="0"/>
                <a:ea typeface="Cambria" panose="02040503050406030204" pitchFamily="18" charset="0"/>
              </a:rPr>
              <a:t>Soft-tissue lasers offer a superior degree of operator control while exhibiting decreased biologic side effects. Very fine incisions and surgical revisions are easily achieved with a degree of hemostasis that results in a clean surgical field. </a:t>
            </a:r>
          </a:p>
          <a:p>
            <a:r>
              <a:rPr lang="en-US" dirty="0">
                <a:solidFill>
                  <a:srgbClr val="695D46"/>
                </a:solidFill>
                <a:effectLst/>
                <a:latin typeface="Cambria" panose="02040503050406030204" pitchFamily="18" charset="0"/>
                <a:ea typeface="Cambria" panose="02040503050406030204" pitchFamily="18" charset="0"/>
              </a:rPr>
              <a:t>Diode lasers operate at a wavelength that is easily absorbed by the gingival tissues, while posing little risk of damaging the tooth.</a:t>
            </a:r>
          </a:p>
          <a:p>
            <a:pPr algn="l"/>
            <a:r>
              <a:rPr lang="en-US" b="0" i="0" u="none" strike="noStrike" baseline="0" dirty="0">
                <a:solidFill>
                  <a:srgbClr val="695D46"/>
                </a:solidFill>
                <a:latin typeface="Cambria" panose="02040503050406030204" pitchFamily="18" charset="0"/>
                <a:ea typeface="Cambria" panose="02040503050406030204" pitchFamily="18" charset="0"/>
              </a:rPr>
              <a:t>The excessive tissue is easily vaporized away or cut away with Argon , Nd : YAG or Co2 laser.</a:t>
            </a:r>
            <a:endParaRPr lang="en-US" dirty="0">
              <a:solidFill>
                <a:srgbClr val="695D46"/>
              </a:solidFill>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CB20AD58-1B86-18FF-3E16-EA89C9D0238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54</a:t>
            </a:fld>
            <a:endParaRPr lang="en-GB"/>
          </a:p>
        </p:txBody>
      </p:sp>
    </p:spTree>
    <p:extLst>
      <p:ext uri="{BB962C8B-B14F-4D97-AF65-F5344CB8AC3E}">
        <p14:creationId xmlns:p14="http://schemas.microsoft.com/office/powerpoint/2010/main" val="26769021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B215E-4C46-C6AE-B219-6F31850133A4}"/>
              </a:ext>
            </a:extLst>
          </p:cNvPr>
          <p:cNvSpPr>
            <a:spLocks noGrp="1"/>
          </p:cNvSpPr>
          <p:nvPr>
            <p:ph type="title"/>
          </p:nvPr>
        </p:nvSpPr>
        <p:spPr/>
        <p:txBody>
          <a:bodyPr>
            <a:normAutofit fontScale="90000"/>
          </a:bodyPr>
          <a:lstStyle/>
          <a:p>
            <a:endParaRPr lang="en-IN"/>
          </a:p>
        </p:txBody>
      </p:sp>
      <p:pic>
        <p:nvPicPr>
          <p:cNvPr id="7" name="Picture 6">
            <a:extLst>
              <a:ext uri="{FF2B5EF4-FFF2-40B4-BE49-F238E27FC236}">
                <a16:creationId xmlns:a16="http://schemas.microsoft.com/office/drawing/2014/main" id="{A9B45C05-40B1-602D-D7D0-A66878FB898D}"/>
              </a:ext>
            </a:extLst>
          </p:cNvPr>
          <p:cNvPicPr>
            <a:picLocks noChangeAspect="1"/>
          </p:cNvPicPr>
          <p:nvPr/>
        </p:nvPicPr>
        <p:blipFill rotWithShape="1">
          <a:blip r:embed="rId2"/>
          <a:srcRect l="-174" t="-1653" r="-476" b="-1"/>
          <a:stretch/>
        </p:blipFill>
        <p:spPr>
          <a:xfrm>
            <a:off x="3432748" y="2031168"/>
            <a:ext cx="4759377" cy="1846008"/>
          </a:xfrm>
          <a:prstGeom prst="rect">
            <a:avLst/>
          </a:prstGeom>
        </p:spPr>
      </p:pic>
      <p:sp>
        <p:nvSpPr>
          <p:cNvPr id="3" name="Text Placeholder 2">
            <a:extLst>
              <a:ext uri="{FF2B5EF4-FFF2-40B4-BE49-F238E27FC236}">
                <a16:creationId xmlns:a16="http://schemas.microsoft.com/office/drawing/2014/main" id="{2EBEA5BD-D033-4492-C3D4-3F7D189BB3D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86C3CEC-2E41-C4E7-63C6-C8A15F6002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55</a:t>
            </a:fld>
            <a:endParaRPr lang="en-GB"/>
          </a:p>
        </p:txBody>
      </p:sp>
      <p:pic>
        <p:nvPicPr>
          <p:cNvPr id="5" name="Picture 2" descr="Dental Surgery with Soft Tissue Dental Lasers | BIOLASE">
            <a:extLst>
              <a:ext uri="{FF2B5EF4-FFF2-40B4-BE49-F238E27FC236}">
                <a16:creationId xmlns:a16="http://schemas.microsoft.com/office/drawing/2014/main" id="{52D2822E-C17D-A33B-D9FF-BA4BA7A61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376" y="1172133"/>
            <a:ext cx="2728470" cy="1776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9435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B3386-0FA2-D589-FFF6-03454352239C}"/>
              </a:ext>
            </a:extLst>
          </p:cNvPr>
          <p:cNvSpPr>
            <a:spLocks noGrp="1"/>
          </p:cNvSpPr>
          <p:nvPr>
            <p:ph type="title"/>
          </p:nvPr>
        </p:nvSpPr>
        <p:spPr/>
        <p:txBody>
          <a:bodyPr>
            <a:normAutofit fontScale="90000"/>
          </a:bodyPr>
          <a:lstStyle/>
          <a:p>
            <a:r>
              <a:rPr lang="en-US" dirty="0"/>
              <a:t>LANAP</a:t>
            </a:r>
          </a:p>
        </p:txBody>
      </p:sp>
      <p:sp>
        <p:nvSpPr>
          <p:cNvPr id="3" name="Text Placeholder 2">
            <a:extLst>
              <a:ext uri="{FF2B5EF4-FFF2-40B4-BE49-F238E27FC236}">
                <a16:creationId xmlns:a16="http://schemas.microsoft.com/office/drawing/2014/main" id="{2CFD7E48-C372-8A47-9064-2105FFE281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DF099C-CDC9-CF24-B761-53A08D9C87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56</a:t>
            </a:fld>
            <a:endParaRPr lang="en-GB"/>
          </a:p>
        </p:txBody>
      </p:sp>
      <p:grpSp>
        <p:nvGrpSpPr>
          <p:cNvPr id="13" name="Group 12">
            <a:extLst>
              <a:ext uri="{FF2B5EF4-FFF2-40B4-BE49-F238E27FC236}">
                <a16:creationId xmlns:a16="http://schemas.microsoft.com/office/drawing/2014/main" id="{83319693-3948-2762-699A-E1F0D3B32A40}"/>
              </a:ext>
            </a:extLst>
          </p:cNvPr>
          <p:cNvGrpSpPr/>
          <p:nvPr/>
        </p:nvGrpSpPr>
        <p:grpSpPr>
          <a:xfrm>
            <a:off x="85804" y="-1079008"/>
            <a:ext cx="9084265" cy="7430104"/>
            <a:chOff x="1081340" y="57948"/>
            <a:chExt cx="9084310" cy="7429500"/>
          </a:xfrm>
        </p:grpSpPr>
        <p:grpSp>
          <p:nvGrpSpPr>
            <p:cNvPr id="14" name="Group 13">
              <a:extLst>
                <a:ext uri="{FF2B5EF4-FFF2-40B4-BE49-F238E27FC236}">
                  <a16:creationId xmlns:a16="http://schemas.microsoft.com/office/drawing/2014/main" id="{E6F8B87E-71B7-50E6-B5A8-80A61E569548}"/>
                </a:ext>
              </a:extLst>
            </p:cNvPr>
            <p:cNvGrpSpPr/>
            <p:nvPr/>
          </p:nvGrpSpPr>
          <p:grpSpPr>
            <a:xfrm>
              <a:off x="1081340" y="57948"/>
              <a:ext cx="9084310" cy="7429500"/>
              <a:chOff x="-2000" y="0"/>
              <a:chExt cx="14306" cy="11700"/>
            </a:xfrm>
          </p:grpSpPr>
          <p:sp>
            <p:nvSpPr>
              <p:cNvPr id="15" name="Rectangle 14">
                <a:extLst>
                  <a:ext uri="{FF2B5EF4-FFF2-40B4-BE49-F238E27FC236}">
                    <a16:creationId xmlns:a16="http://schemas.microsoft.com/office/drawing/2014/main" id="{8AF596B4-5898-8B34-7BBB-483344FD1A28}"/>
                  </a:ext>
                </a:extLst>
              </p:cNvPr>
              <p:cNvSpPr/>
              <p:nvPr/>
            </p:nvSpPr>
            <p:spPr>
              <a:xfrm>
                <a:off x="0" y="0"/>
                <a:ext cx="9425" cy="11700"/>
              </a:xfrm>
              <a:prstGeom prst="rect">
                <a:avLst/>
              </a:prstGeom>
              <a:noFill/>
              <a:ln>
                <a:noFill/>
              </a:ln>
            </p:spPr>
            <p:txBody>
              <a:bodyPr spcFirstLastPara="1" wrap="square" lIns="91425" tIns="91425" rIns="91425" bIns="91425" anchor="ctr" anchorCtr="0">
                <a:noAutofit/>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 </a:t>
                </a:r>
              </a:p>
            </p:txBody>
          </p:sp>
          <p:pic>
            <p:nvPicPr>
              <p:cNvPr id="16" name="Shape 15">
                <a:extLst>
                  <a:ext uri="{FF2B5EF4-FFF2-40B4-BE49-F238E27FC236}">
                    <a16:creationId xmlns:a16="http://schemas.microsoft.com/office/drawing/2014/main" id="{92AC58DA-882F-50D3-7E4F-73EF75B23CD5}"/>
                  </a:ext>
                </a:extLst>
              </p:cNvPr>
              <p:cNvPicPr preferRelativeResize="0"/>
              <p:nvPr/>
            </p:nvPicPr>
            <p:blipFill rotWithShape="1">
              <a:blip r:embed="rId2">
                <a:alphaModFix/>
              </a:blip>
              <a:srcRect/>
              <a:stretch/>
            </p:blipFill>
            <p:spPr>
              <a:xfrm>
                <a:off x="-2000" y="3712"/>
                <a:ext cx="7332" cy="5498"/>
              </a:xfrm>
              <a:prstGeom prst="rect">
                <a:avLst/>
              </a:prstGeom>
              <a:noFill/>
              <a:ln>
                <a:noFill/>
              </a:ln>
            </p:spPr>
          </p:pic>
          <p:pic>
            <p:nvPicPr>
              <p:cNvPr id="17" name="Shape 16">
                <a:extLst>
                  <a:ext uri="{FF2B5EF4-FFF2-40B4-BE49-F238E27FC236}">
                    <a16:creationId xmlns:a16="http://schemas.microsoft.com/office/drawing/2014/main" id="{04547539-C229-71AF-F448-E07835DCEED2}"/>
                  </a:ext>
                </a:extLst>
              </p:cNvPr>
              <p:cNvPicPr preferRelativeResize="0"/>
              <p:nvPr/>
            </p:nvPicPr>
            <p:blipFill rotWithShape="1">
              <a:blip r:embed="rId3">
                <a:alphaModFix/>
              </a:blip>
              <a:srcRect l="2572"/>
              <a:stretch/>
            </p:blipFill>
            <p:spPr>
              <a:xfrm>
                <a:off x="5222" y="3738"/>
                <a:ext cx="7084" cy="5614"/>
              </a:xfrm>
              <a:prstGeom prst="rect">
                <a:avLst/>
              </a:prstGeom>
              <a:noFill/>
              <a:ln>
                <a:noFill/>
              </a:ln>
            </p:spPr>
          </p:pic>
        </p:grpSp>
      </p:grpSp>
    </p:spTree>
    <p:extLst>
      <p:ext uri="{BB962C8B-B14F-4D97-AF65-F5344CB8AC3E}">
        <p14:creationId xmlns:p14="http://schemas.microsoft.com/office/powerpoint/2010/main" val="29991013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E582C-086E-43A9-327C-639AADD2BED2}"/>
              </a:ext>
            </a:extLst>
          </p:cNvPr>
          <p:cNvSpPr>
            <a:spLocks noGrp="1"/>
          </p:cNvSpPr>
          <p:nvPr>
            <p:ph type="title"/>
          </p:nvPr>
        </p:nvSpPr>
        <p:spPr/>
        <p:txBody>
          <a:bodyPr>
            <a:normAutofit fontScale="90000"/>
          </a:bodyPr>
          <a:lstStyle/>
          <a:p>
            <a:r>
              <a:rPr lang="en-US" dirty="0"/>
              <a:t>LAPIP</a:t>
            </a:r>
          </a:p>
        </p:txBody>
      </p:sp>
      <p:sp>
        <p:nvSpPr>
          <p:cNvPr id="3" name="Text Placeholder 2">
            <a:extLst>
              <a:ext uri="{FF2B5EF4-FFF2-40B4-BE49-F238E27FC236}">
                <a16:creationId xmlns:a16="http://schemas.microsoft.com/office/drawing/2014/main" id="{2AA70C40-CBBE-6D93-3D7E-670DA63A7DCB}"/>
              </a:ext>
            </a:extLst>
          </p:cNvPr>
          <p:cNvSpPr>
            <a:spLocks noGrp="1"/>
          </p:cNvSpPr>
          <p:nvPr>
            <p:ph type="body" idx="1"/>
          </p:nvPr>
        </p:nvSpPr>
        <p:spPr>
          <a:xfrm>
            <a:off x="50006" y="4112231"/>
            <a:ext cx="9093994" cy="944586"/>
          </a:xfrm>
        </p:spPr>
        <p:txBody>
          <a:bodyPr>
            <a:noAutofit/>
          </a:bodyPr>
          <a:lstStyle/>
          <a:p>
            <a:pPr marL="114300" indent="0">
              <a:buNone/>
            </a:pPr>
            <a:r>
              <a:rPr lang="en-US" sz="1200" b="1" i="0" dirty="0">
                <a:solidFill>
                  <a:srgbClr val="292929"/>
                </a:solidFill>
                <a:effectLst/>
                <a:latin typeface="Cambria" panose="02040503050406030204" pitchFamily="18" charset="0"/>
                <a:ea typeface="Cambria" panose="02040503050406030204" pitchFamily="18" charset="0"/>
              </a:rPr>
              <a:t>A.</a:t>
            </a:r>
            <a:r>
              <a:rPr lang="en-US" sz="1200" b="0" i="0" dirty="0">
                <a:solidFill>
                  <a:srgbClr val="292929"/>
                </a:solidFill>
                <a:effectLst/>
                <a:latin typeface="Cambria" panose="02040503050406030204" pitchFamily="18" charset="0"/>
                <a:ea typeface="Cambria" panose="02040503050406030204" pitchFamily="18" charset="0"/>
              </a:rPr>
              <a:t> </a:t>
            </a:r>
            <a:r>
              <a:rPr lang="en-US" sz="1200" b="0" i="0" dirty="0" err="1">
                <a:solidFill>
                  <a:srgbClr val="292929"/>
                </a:solidFill>
                <a:effectLst/>
                <a:latin typeface="Cambria" panose="02040503050406030204" pitchFamily="18" charset="0"/>
                <a:ea typeface="Cambria" panose="02040503050406030204" pitchFamily="18" charset="0"/>
              </a:rPr>
              <a:t>Perio</a:t>
            </a:r>
            <a:r>
              <a:rPr lang="en-US" sz="1200" b="0" i="0" dirty="0">
                <a:solidFill>
                  <a:srgbClr val="292929"/>
                </a:solidFill>
                <a:effectLst/>
                <a:latin typeface="Cambria" panose="02040503050406030204" pitchFamily="18" charset="0"/>
                <a:ea typeface="Cambria" panose="02040503050406030204" pitchFamily="18" charset="0"/>
              </a:rPr>
              <a:t> probe indicates excessive pocket depth. </a:t>
            </a:r>
            <a:r>
              <a:rPr lang="en-US" sz="1200" b="1" i="0" dirty="0">
                <a:solidFill>
                  <a:srgbClr val="292929"/>
                </a:solidFill>
                <a:effectLst/>
                <a:latin typeface="Cambria" panose="02040503050406030204" pitchFamily="18" charset="0"/>
                <a:ea typeface="Cambria" panose="02040503050406030204" pitchFamily="18" charset="0"/>
              </a:rPr>
              <a:t>B.</a:t>
            </a:r>
            <a:r>
              <a:rPr lang="en-US" sz="1200" b="0" i="0" dirty="0">
                <a:solidFill>
                  <a:srgbClr val="292929"/>
                </a:solidFill>
                <a:effectLst/>
                <a:latin typeface="Cambria" panose="02040503050406030204" pitchFamily="18" charset="0"/>
                <a:ea typeface="Cambria" panose="02040503050406030204" pitchFamily="18" charset="0"/>
              </a:rPr>
              <a:t> Laser vaporizes bacteria, diseased tissue, pathologic proteins, and titanium corrosion contaminants in soft tissue. </a:t>
            </a:r>
            <a:r>
              <a:rPr lang="en-US" sz="1200" b="1" i="0" dirty="0">
                <a:solidFill>
                  <a:srgbClr val="292929"/>
                </a:solidFill>
                <a:effectLst/>
                <a:latin typeface="Cambria" panose="02040503050406030204" pitchFamily="18" charset="0"/>
                <a:ea typeface="Cambria" panose="02040503050406030204" pitchFamily="18" charset="0"/>
              </a:rPr>
              <a:t>C.</a:t>
            </a:r>
            <a:r>
              <a:rPr lang="en-US" sz="1200" b="0" i="0" dirty="0">
                <a:solidFill>
                  <a:srgbClr val="292929"/>
                </a:solidFill>
                <a:effectLst/>
                <a:latin typeface="Cambria" panose="02040503050406030204" pitchFamily="18" charset="0"/>
                <a:ea typeface="Cambria" panose="02040503050406030204" pitchFamily="18" charset="0"/>
              </a:rPr>
              <a:t> Ultrasonic scaler tips are used to remove surface accretions. </a:t>
            </a:r>
            <a:r>
              <a:rPr lang="en-US" sz="1200" b="1" i="0" dirty="0">
                <a:solidFill>
                  <a:srgbClr val="292929"/>
                </a:solidFill>
                <a:effectLst/>
                <a:latin typeface="Cambria" panose="02040503050406030204" pitchFamily="18" charset="0"/>
                <a:ea typeface="Cambria" panose="02040503050406030204" pitchFamily="18" charset="0"/>
              </a:rPr>
              <a:t>D.</a:t>
            </a:r>
            <a:r>
              <a:rPr lang="en-US" sz="1200" b="0" i="0" dirty="0">
                <a:solidFill>
                  <a:srgbClr val="292929"/>
                </a:solidFill>
                <a:effectLst/>
                <a:latin typeface="Cambria" panose="02040503050406030204" pitchFamily="18" charset="0"/>
                <a:ea typeface="Cambria" panose="02040503050406030204" pitchFamily="18" charset="0"/>
              </a:rPr>
              <a:t> Bone is modified at time of surgery. </a:t>
            </a:r>
            <a:r>
              <a:rPr lang="en-US" sz="1200" b="1" i="0" dirty="0">
                <a:solidFill>
                  <a:srgbClr val="292929"/>
                </a:solidFill>
                <a:effectLst/>
                <a:latin typeface="Cambria" panose="02040503050406030204" pitchFamily="18" charset="0"/>
                <a:ea typeface="Cambria" panose="02040503050406030204" pitchFamily="18" charset="0"/>
              </a:rPr>
              <a:t>E.</a:t>
            </a:r>
            <a:r>
              <a:rPr lang="en-US" sz="1200" b="0" i="0" dirty="0">
                <a:solidFill>
                  <a:srgbClr val="292929"/>
                </a:solidFill>
                <a:effectLst/>
                <a:latin typeface="Cambria" panose="02040503050406030204" pitchFamily="18" charset="0"/>
                <a:ea typeface="Cambria" panose="02040503050406030204" pitchFamily="18" charset="0"/>
              </a:rPr>
              <a:t> Laser is used to form a stable fibrin blood clot containing stem cells from bone. </a:t>
            </a:r>
            <a:r>
              <a:rPr lang="en-US" sz="1200" b="1" i="0" dirty="0">
                <a:solidFill>
                  <a:srgbClr val="292929"/>
                </a:solidFill>
                <a:effectLst/>
                <a:latin typeface="Cambria" panose="02040503050406030204" pitchFamily="18" charset="0"/>
                <a:ea typeface="Cambria" panose="02040503050406030204" pitchFamily="18" charset="0"/>
              </a:rPr>
              <a:t>F.</a:t>
            </a:r>
            <a:r>
              <a:rPr lang="en-US" sz="1200" b="0" i="0" dirty="0">
                <a:solidFill>
                  <a:srgbClr val="292929"/>
                </a:solidFill>
                <a:effectLst/>
                <a:latin typeface="Cambria" panose="02040503050406030204" pitchFamily="18" charset="0"/>
                <a:ea typeface="Cambria" panose="02040503050406030204" pitchFamily="18" charset="0"/>
              </a:rPr>
              <a:t> Adhesion to clean surface, with a stable fibrin clot at the gingival crest to create a ‘closed system’. </a:t>
            </a:r>
            <a:r>
              <a:rPr lang="en-US" sz="1200" b="1" i="0" dirty="0">
                <a:solidFill>
                  <a:srgbClr val="292929"/>
                </a:solidFill>
                <a:effectLst/>
                <a:latin typeface="Cambria" panose="02040503050406030204" pitchFamily="18" charset="0"/>
                <a:ea typeface="Cambria" panose="02040503050406030204" pitchFamily="18" charset="0"/>
              </a:rPr>
              <a:t>G.</a:t>
            </a:r>
            <a:r>
              <a:rPr lang="en-US" sz="1200" b="0" i="0" dirty="0">
                <a:solidFill>
                  <a:srgbClr val="292929"/>
                </a:solidFill>
                <a:effectLst/>
                <a:latin typeface="Cambria" panose="02040503050406030204" pitchFamily="18" charset="0"/>
                <a:ea typeface="Cambria" panose="02040503050406030204" pitchFamily="18" charset="0"/>
              </a:rPr>
              <a:t> Occlusal trauma is adjusted. </a:t>
            </a:r>
            <a:r>
              <a:rPr lang="en-US" sz="1200" b="1" i="0" dirty="0">
                <a:solidFill>
                  <a:srgbClr val="292929"/>
                </a:solidFill>
                <a:effectLst/>
                <a:latin typeface="Cambria" panose="02040503050406030204" pitchFamily="18" charset="0"/>
                <a:ea typeface="Cambria" panose="02040503050406030204" pitchFamily="18" charset="0"/>
              </a:rPr>
              <a:t>H.</a:t>
            </a:r>
            <a:r>
              <a:rPr lang="en-US" sz="1200" b="0" i="0" dirty="0">
                <a:solidFill>
                  <a:srgbClr val="292929"/>
                </a:solidFill>
                <a:effectLst/>
                <a:latin typeface="Cambria" panose="02040503050406030204" pitchFamily="18" charset="0"/>
                <a:ea typeface="Cambria" panose="02040503050406030204" pitchFamily="18" charset="0"/>
              </a:rPr>
              <a:t> New attachment is regenerated.</a:t>
            </a:r>
            <a:endParaRPr lang="en-US" sz="1200"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F5293EF4-7120-7D2E-8D84-9895A4155A0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57</a:t>
            </a:fld>
            <a:endParaRPr lang="en-GB"/>
          </a:p>
        </p:txBody>
      </p:sp>
      <p:pic>
        <p:nvPicPr>
          <p:cNvPr id="6" name="Picture 5">
            <a:extLst>
              <a:ext uri="{FF2B5EF4-FFF2-40B4-BE49-F238E27FC236}">
                <a16:creationId xmlns:a16="http://schemas.microsoft.com/office/drawing/2014/main" id="{2464DFD6-639A-52EE-94C9-642A19A26AE4}"/>
              </a:ext>
            </a:extLst>
          </p:cNvPr>
          <p:cNvPicPr>
            <a:picLocks noChangeAspect="1"/>
          </p:cNvPicPr>
          <p:nvPr/>
        </p:nvPicPr>
        <p:blipFill>
          <a:blip r:embed="rId2"/>
          <a:stretch>
            <a:fillRect/>
          </a:stretch>
        </p:blipFill>
        <p:spPr>
          <a:xfrm>
            <a:off x="0" y="1031267"/>
            <a:ext cx="9144000" cy="3080965"/>
          </a:xfrm>
          <a:prstGeom prst="rect">
            <a:avLst/>
          </a:prstGeom>
        </p:spPr>
      </p:pic>
    </p:spTree>
    <p:extLst>
      <p:ext uri="{BB962C8B-B14F-4D97-AF65-F5344CB8AC3E}">
        <p14:creationId xmlns:p14="http://schemas.microsoft.com/office/powerpoint/2010/main" val="10276270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1FF82-1FFA-B33E-0B45-A8C5D338F770}"/>
              </a:ext>
            </a:extLst>
          </p:cNvPr>
          <p:cNvSpPr>
            <a:spLocks noGrp="1"/>
          </p:cNvSpPr>
          <p:nvPr>
            <p:ph type="title"/>
          </p:nvPr>
        </p:nvSpPr>
        <p:spPr/>
        <p:txBody>
          <a:bodyPr>
            <a:normAutofit fontScale="90000"/>
          </a:bodyPr>
          <a:lstStyle/>
          <a:p>
            <a:r>
              <a:rPr lang="en-US" b="1" dirty="0">
                <a:latin typeface="PT Sans Narrow" panose="020B0506020203020204" pitchFamily="34" charset="0"/>
              </a:rPr>
              <a:t>Lasers  in Diagnosis</a:t>
            </a:r>
            <a:endParaRPr lang="en-IN" dirty="0">
              <a:latin typeface="PT Sans Narrow" panose="020B0506020203020204" pitchFamily="34" charset="0"/>
            </a:endParaRPr>
          </a:p>
        </p:txBody>
      </p:sp>
      <p:sp>
        <p:nvSpPr>
          <p:cNvPr id="3" name="Text Placeholder 2">
            <a:extLst>
              <a:ext uri="{FF2B5EF4-FFF2-40B4-BE49-F238E27FC236}">
                <a16:creationId xmlns:a16="http://schemas.microsoft.com/office/drawing/2014/main" id="{E5A87B11-E4C2-519E-5C1D-694A2CB2A7C4}"/>
              </a:ext>
            </a:extLst>
          </p:cNvPr>
          <p:cNvSpPr>
            <a:spLocks noGrp="1"/>
          </p:cNvSpPr>
          <p:nvPr>
            <p:ph type="body" idx="1"/>
          </p:nvPr>
        </p:nvSpPr>
        <p:spPr/>
        <p:txBody>
          <a:bodyPr/>
          <a:lstStyle/>
          <a:p>
            <a:pPr eaLnBrk="1" hangingPunct="1">
              <a:defRPr/>
            </a:pPr>
            <a:r>
              <a:rPr lang="en-US" dirty="0">
                <a:latin typeface="Cambria" panose="02040503050406030204" pitchFamily="18" charset="0"/>
                <a:ea typeface="Cambria" panose="02040503050406030204" pitchFamily="18" charset="0"/>
              </a:rPr>
              <a:t>Caries detection:</a:t>
            </a:r>
          </a:p>
          <a:p>
            <a:pPr eaLnBrk="1" hangingPunct="1">
              <a:buFontTx/>
              <a:buChar char="-"/>
              <a:defRPr/>
            </a:pPr>
            <a:r>
              <a:rPr lang="en-US" dirty="0">
                <a:latin typeface="Cambria" panose="02040503050406030204" pitchFamily="18" charset="0"/>
                <a:ea typeface="Cambria" panose="02040503050406030204" pitchFamily="18" charset="0"/>
              </a:rPr>
              <a:t>Works  on principle  of  differential florescence between  healthy &amp; diseased tooth.</a:t>
            </a:r>
          </a:p>
          <a:p>
            <a:pPr eaLnBrk="1" hangingPunct="1">
              <a:buFontTx/>
              <a:buChar char="-"/>
              <a:defRPr/>
            </a:pPr>
            <a:r>
              <a:rPr lang="en-US" dirty="0">
                <a:latin typeface="Cambria" panose="02040503050406030204" pitchFamily="18" charset="0"/>
                <a:ea typeface="Cambria" panose="02040503050406030204" pitchFamily="18" charset="0"/>
              </a:rPr>
              <a:t>Commercially  available  system  </a:t>
            </a:r>
            <a:r>
              <a:rPr lang="en-US" dirty="0" err="1">
                <a:latin typeface="Cambria" panose="02040503050406030204" pitchFamily="18" charset="0"/>
                <a:ea typeface="Cambria" panose="02040503050406030204" pitchFamily="18" charset="0"/>
              </a:rPr>
              <a:t>diagnodent</a:t>
            </a:r>
            <a:r>
              <a:rPr lang="en-US" dirty="0">
                <a:latin typeface="Cambria" panose="02040503050406030204" pitchFamily="18" charset="0"/>
                <a:ea typeface="Cambria" panose="02040503050406030204" pitchFamily="18" charset="0"/>
              </a:rPr>
              <a:t>  operates  at  a  wavelength  of  655  nm.</a:t>
            </a:r>
          </a:p>
          <a:p>
            <a:pPr eaLnBrk="1" hangingPunct="1">
              <a:buFontTx/>
              <a:buChar char="-"/>
              <a:defRPr/>
            </a:pPr>
            <a:r>
              <a:rPr lang="en-US" dirty="0">
                <a:latin typeface="Cambria" panose="02040503050406030204" pitchFamily="18" charset="0"/>
                <a:ea typeface="Cambria" panose="02040503050406030204" pitchFamily="18" charset="0"/>
              </a:rPr>
              <a:t>At this wavelength, clean healthy tooth exhibits little or no fluorescence, resulting low scale while carious tooth displays high scale</a:t>
            </a:r>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p>
          <a:p>
            <a:pPr marL="114300" indent="0">
              <a:buNone/>
            </a:pPr>
            <a:endParaRPr lang="en-IN" dirty="0"/>
          </a:p>
        </p:txBody>
      </p:sp>
      <p:sp>
        <p:nvSpPr>
          <p:cNvPr id="4" name="Slide Number Placeholder 3">
            <a:extLst>
              <a:ext uri="{FF2B5EF4-FFF2-40B4-BE49-F238E27FC236}">
                <a16:creationId xmlns:a16="http://schemas.microsoft.com/office/drawing/2014/main" id="{AA432AAD-FF03-7B79-D336-1818E899776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58</a:t>
            </a:fld>
            <a:endParaRPr lang="en-GB"/>
          </a:p>
        </p:txBody>
      </p:sp>
    </p:spTree>
    <p:extLst>
      <p:ext uri="{BB962C8B-B14F-4D97-AF65-F5344CB8AC3E}">
        <p14:creationId xmlns:p14="http://schemas.microsoft.com/office/powerpoint/2010/main" val="436917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9C206-5831-63F0-D92A-10C7B30BFBB0}"/>
              </a:ext>
            </a:extLst>
          </p:cNvPr>
          <p:cNvSpPr>
            <a:spLocks noGrp="1"/>
          </p:cNvSpPr>
          <p:nvPr>
            <p:ph type="title"/>
          </p:nvPr>
        </p:nvSpPr>
        <p:spPr/>
        <p:txBody>
          <a:bodyPr>
            <a:normAutofit fontScale="90000"/>
          </a:bodyPr>
          <a:lstStyle/>
          <a:p>
            <a:r>
              <a:rPr lang="en-US" b="1" dirty="0">
                <a:latin typeface="PT Sans Narrow" panose="020B0506020203020204" pitchFamily="34" charset="0"/>
              </a:rPr>
              <a:t>Calculus detection</a:t>
            </a:r>
            <a:endParaRPr lang="en-IN" dirty="0">
              <a:latin typeface="PT Sans Narrow" panose="020B0506020203020204" pitchFamily="34" charset="0"/>
            </a:endParaRPr>
          </a:p>
        </p:txBody>
      </p:sp>
      <p:sp>
        <p:nvSpPr>
          <p:cNvPr id="3" name="Text Placeholder 2">
            <a:extLst>
              <a:ext uri="{FF2B5EF4-FFF2-40B4-BE49-F238E27FC236}">
                <a16:creationId xmlns:a16="http://schemas.microsoft.com/office/drawing/2014/main" id="{AFBB58B4-83F9-EC1B-51A0-B3590E6C0C34}"/>
              </a:ext>
            </a:extLst>
          </p:cNvPr>
          <p:cNvSpPr>
            <a:spLocks noGrp="1"/>
          </p:cNvSpPr>
          <p:nvPr>
            <p:ph type="body" idx="1"/>
          </p:nvPr>
        </p:nvSpPr>
        <p:spPr/>
        <p:txBody>
          <a:bodyPr/>
          <a:lstStyle/>
          <a:p>
            <a:pPr>
              <a:defRPr/>
            </a:pPr>
            <a:r>
              <a:rPr lang="en-US" dirty="0">
                <a:latin typeface="Cambria" panose="02040503050406030204" pitchFamily="18" charset="0"/>
                <a:ea typeface="Cambria" panose="02040503050406030204" pitchFamily="18" charset="0"/>
              </a:rPr>
              <a:t>655 nm laser wavelength can also be used for calculus detection.</a:t>
            </a:r>
          </a:p>
          <a:p>
            <a:pPr>
              <a:defRPr/>
            </a:pPr>
            <a:r>
              <a:rPr lang="en-US" dirty="0">
                <a:latin typeface="Cambria" panose="02040503050406030204" pitchFamily="18" charset="0"/>
                <a:ea typeface="Cambria" panose="02040503050406030204" pitchFamily="18" charset="0"/>
              </a:rPr>
              <a:t>Commercially available device for caries detection provides a separate tip for the detection of calculus in the subgingival area.</a:t>
            </a:r>
          </a:p>
          <a:p>
            <a:pPr marL="114300" indent="0">
              <a:buNone/>
            </a:pPr>
            <a:endParaRPr lang="en-IN" dirty="0"/>
          </a:p>
        </p:txBody>
      </p:sp>
      <p:sp>
        <p:nvSpPr>
          <p:cNvPr id="4" name="Slide Number Placeholder 3">
            <a:extLst>
              <a:ext uri="{FF2B5EF4-FFF2-40B4-BE49-F238E27FC236}">
                <a16:creationId xmlns:a16="http://schemas.microsoft.com/office/drawing/2014/main" id="{85828A00-4457-FF37-C139-BFCB44624B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59</a:t>
            </a:fld>
            <a:endParaRPr lang="en-GB"/>
          </a:p>
        </p:txBody>
      </p:sp>
    </p:spTree>
    <p:extLst>
      <p:ext uri="{BB962C8B-B14F-4D97-AF65-F5344CB8AC3E}">
        <p14:creationId xmlns:p14="http://schemas.microsoft.com/office/powerpoint/2010/main" val="34646504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6BC96-1BF4-75E2-4C56-DC9914ED2FEB}"/>
              </a:ext>
            </a:extLst>
          </p:cNvPr>
          <p:cNvSpPr>
            <a:spLocks noGrp="1"/>
          </p:cNvSpPr>
          <p:nvPr>
            <p:ph type="title"/>
          </p:nvPr>
        </p:nvSpPr>
        <p:spPr/>
        <p:txBody>
          <a:bodyPr>
            <a:normAutofit fontScale="90000"/>
          </a:bodyPr>
          <a:lstStyle/>
          <a:p>
            <a:r>
              <a:rPr lang="en-US" b="1" dirty="0">
                <a:latin typeface="PT Sans Narrow" panose="020B0506020203020204" pitchFamily="34" charset="0"/>
              </a:rPr>
              <a:t>Mobility assessment</a:t>
            </a:r>
            <a:endParaRPr lang="en-IN" dirty="0">
              <a:latin typeface="PT Sans Narrow" panose="020B0506020203020204" pitchFamily="34" charset="0"/>
            </a:endParaRPr>
          </a:p>
        </p:txBody>
      </p:sp>
      <p:sp>
        <p:nvSpPr>
          <p:cNvPr id="3" name="Text Placeholder 2">
            <a:extLst>
              <a:ext uri="{FF2B5EF4-FFF2-40B4-BE49-F238E27FC236}">
                <a16:creationId xmlns:a16="http://schemas.microsoft.com/office/drawing/2014/main" id="{7A106D3A-2015-93FB-C568-91472392BF52}"/>
              </a:ext>
            </a:extLst>
          </p:cNvPr>
          <p:cNvSpPr>
            <a:spLocks noGrp="1"/>
          </p:cNvSpPr>
          <p:nvPr>
            <p:ph type="body" idx="1"/>
          </p:nvPr>
        </p:nvSpPr>
        <p:spPr/>
        <p:txBody>
          <a:bodyPr/>
          <a:lstStyle/>
          <a:p>
            <a:r>
              <a:rPr lang="en-US" dirty="0">
                <a:latin typeface="Cambria" panose="02040503050406030204" pitchFamily="18" charset="0"/>
                <a:ea typeface="Cambria" panose="02040503050406030204" pitchFamily="18" charset="0"/>
              </a:rPr>
              <a:t>Laser  doppler  </a:t>
            </a:r>
            <a:r>
              <a:rPr lang="en-US" dirty="0" err="1">
                <a:latin typeface="Cambria" panose="02040503050406030204" pitchFamily="18" charset="0"/>
                <a:ea typeface="Cambria" panose="02040503050406030204" pitchFamily="18" charset="0"/>
              </a:rPr>
              <a:t>vibrometry</a:t>
            </a:r>
            <a:r>
              <a:rPr lang="en-US" dirty="0">
                <a:latin typeface="Cambria" panose="02040503050406030204" pitchFamily="18" charset="0"/>
                <a:ea typeface="Cambria" panose="02040503050406030204" pitchFamily="18" charset="0"/>
              </a:rPr>
              <a:t>  can be used for the assessment of the mobility of teeth.</a:t>
            </a:r>
          </a:p>
          <a:p>
            <a:pPr marL="114300" indent="0">
              <a:buNone/>
            </a:pPr>
            <a:endParaRPr lang="en-IN" dirty="0"/>
          </a:p>
        </p:txBody>
      </p:sp>
      <p:sp>
        <p:nvSpPr>
          <p:cNvPr id="4" name="Slide Number Placeholder 3">
            <a:extLst>
              <a:ext uri="{FF2B5EF4-FFF2-40B4-BE49-F238E27FC236}">
                <a16:creationId xmlns:a16="http://schemas.microsoft.com/office/drawing/2014/main" id="{D76D4BC4-7F52-EE0B-5ED7-12F16D86238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60</a:t>
            </a:fld>
            <a:endParaRPr lang="en-GB"/>
          </a:p>
        </p:txBody>
      </p:sp>
    </p:spTree>
    <p:extLst>
      <p:ext uri="{BB962C8B-B14F-4D97-AF65-F5344CB8AC3E}">
        <p14:creationId xmlns:p14="http://schemas.microsoft.com/office/powerpoint/2010/main" val="36081257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7D3C-795A-F2E7-80B1-09FDCA8C1889}"/>
              </a:ext>
            </a:extLst>
          </p:cNvPr>
          <p:cNvSpPr>
            <a:spLocks noGrp="1"/>
          </p:cNvSpPr>
          <p:nvPr>
            <p:ph type="title"/>
          </p:nvPr>
        </p:nvSpPr>
        <p:spPr/>
        <p:txBody>
          <a:bodyPr>
            <a:normAutofit fontScale="90000"/>
          </a:bodyPr>
          <a:lstStyle/>
          <a:p>
            <a:r>
              <a:rPr lang="en-US" b="1" dirty="0">
                <a:latin typeface="PT Sans Narrow" panose="020B0506020203020204" pitchFamily="34" charset="0"/>
              </a:rPr>
              <a:t>Lasers in prevention</a:t>
            </a:r>
            <a:endParaRPr lang="en-IN" dirty="0">
              <a:latin typeface="PT Sans Narrow" panose="020B0506020203020204" pitchFamily="34" charset="0"/>
            </a:endParaRPr>
          </a:p>
        </p:txBody>
      </p:sp>
      <p:sp>
        <p:nvSpPr>
          <p:cNvPr id="3" name="Text Placeholder 2">
            <a:extLst>
              <a:ext uri="{FF2B5EF4-FFF2-40B4-BE49-F238E27FC236}">
                <a16:creationId xmlns:a16="http://schemas.microsoft.com/office/drawing/2014/main" id="{94A3AB8E-1860-5474-6268-3F9A919206B1}"/>
              </a:ext>
            </a:extLst>
          </p:cNvPr>
          <p:cNvSpPr>
            <a:spLocks noGrp="1"/>
          </p:cNvSpPr>
          <p:nvPr>
            <p:ph type="body" idx="1"/>
          </p:nvPr>
        </p:nvSpPr>
        <p:spPr/>
        <p:txBody>
          <a:bodyPr/>
          <a:lstStyle/>
          <a:p>
            <a:pPr>
              <a:defRPr/>
            </a:pPr>
            <a:r>
              <a:rPr lang="en-US" dirty="0">
                <a:latin typeface="Cambria" panose="02040503050406030204" pitchFamily="18" charset="0"/>
                <a:ea typeface="Cambria" panose="02040503050406030204" pitchFamily="18" charset="0"/>
              </a:rPr>
              <a:t>Laser  toothbrush:  </a:t>
            </a:r>
          </a:p>
          <a:p>
            <a:pPr>
              <a:buFontTx/>
              <a:buChar char="-"/>
              <a:defRPr/>
            </a:pPr>
            <a:r>
              <a:rPr lang="en-US" dirty="0">
                <a:latin typeface="Cambria" panose="02040503050406030204" pitchFamily="18" charset="0"/>
                <a:ea typeface="Cambria" panose="02040503050406030204" pitchFamily="18" charset="0"/>
              </a:rPr>
              <a:t>Designed  to  provide  antibacterial  effect  in  oral  cavity  using  an irradiating  laser beam of 630 nm  low  output  semiconductor  laser.</a:t>
            </a:r>
          </a:p>
          <a:p>
            <a:pPr>
              <a:buFontTx/>
              <a:buChar char="-"/>
              <a:defRPr/>
            </a:pPr>
            <a:r>
              <a:rPr lang="en-US" dirty="0">
                <a:latin typeface="Cambria" panose="02040503050406030204" pitchFamily="18" charset="0"/>
                <a:ea typeface="Cambria" panose="02040503050406030204" pitchFamily="18" charset="0"/>
              </a:rPr>
              <a:t>It does not need toothpaste but directly radiates laser on teeth.. It helps to decrease plaque, relieves dentinal  sensitivity, toothache, inflammation.</a:t>
            </a:r>
          </a:p>
          <a:p>
            <a:pPr marL="114300" indent="0">
              <a:buNone/>
            </a:pPr>
            <a:endParaRPr lang="en-IN" dirty="0"/>
          </a:p>
        </p:txBody>
      </p:sp>
      <p:sp>
        <p:nvSpPr>
          <p:cNvPr id="4" name="Slide Number Placeholder 3">
            <a:extLst>
              <a:ext uri="{FF2B5EF4-FFF2-40B4-BE49-F238E27FC236}">
                <a16:creationId xmlns:a16="http://schemas.microsoft.com/office/drawing/2014/main" id="{4874793F-16B6-1AFC-8448-9D349C1380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61</a:t>
            </a:fld>
            <a:endParaRPr lang="en-GB"/>
          </a:p>
        </p:txBody>
      </p:sp>
    </p:spTree>
    <p:extLst>
      <p:ext uri="{BB962C8B-B14F-4D97-AF65-F5344CB8AC3E}">
        <p14:creationId xmlns:p14="http://schemas.microsoft.com/office/powerpoint/2010/main" val="1901638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156A2-2FAA-A26C-C1FD-9379608CCCE9}"/>
              </a:ext>
            </a:extLst>
          </p:cNvPr>
          <p:cNvSpPr>
            <a:spLocks noGrp="1"/>
          </p:cNvSpPr>
          <p:nvPr>
            <p:ph type="title"/>
          </p:nvPr>
        </p:nvSpPr>
        <p:spPr/>
        <p:txBody>
          <a:bodyPr>
            <a:normAutofit fontScale="90000"/>
          </a:bodyPr>
          <a:lstStyle/>
          <a:p>
            <a:r>
              <a:rPr lang="en-US" b="1" dirty="0">
                <a:latin typeface="PT Sans Narrow" panose="020B0506020203020204" pitchFamily="34" charset="0"/>
              </a:rPr>
              <a:t>Lasers in implants</a:t>
            </a:r>
            <a:endParaRPr lang="en-IN" dirty="0">
              <a:latin typeface="PT Sans Narrow" panose="020B0506020203020204" pitchFamily="34" charset="0"/>
            </a:endParaRPr>
          </a:p>
        </p:txBody>
      </p:sp>
      <p:sp>
        <p:nvSpPr>
          <p:cNvPr id="3" name="Text Placeholder 2">
            <a:extLst>
              <a:ext uri="{FF2B5EF4-FFF2-40B4-BE49-F238E27FC236}">
                <a16:creationId xmlns:a16="http://schemas.microsoft.com/office/drawing/2014/main" id="{44C5C2EE-39BD-C03C-FF90-96F453C350F3}"/>
              </a:ext>
            </a:extLst>
          </p:cNvPr>
          <p:cNvSpPr>
            <a:spLocks noGrp="1"/>
          </p:cNvSpPr>
          <p:nvPr>
            <p:ph type="body" idx="1"/>
          </p:nvPr>
        </p:nvSpPr>
        <p:spPr/>
        <p:txBody>
          <a:bodyPr/>
          <a:lstStyle/>
          <a:p>
            <a:pPr marL="342900" indent="-342900">
              <a:spcBef>
                <a:spcPct val="20000"/>
              </a:spcBef>
              <a:buFontTx/>
              <a:buChar char="•"/>
              <a:defRPr/>
            </a:pPr>
            <a:r>
              <a:rPr lang="en-US" sz="1800" dirty="0">
                <a:latin typeface="Cambria" panose="02040503050406030204" pitchFamily="18" charset="0"/>
                <a:ea typeface="Cambria" panose="02040503050406030204" pitchFamily="18" charset="0"/>
                <a:cs typeface="+mn-cs"/>
              </a:rPr>
              <a:t>Second stage recovery</a:t>
            </a:r>
          </a:p>
          <a:p>
            <a:pPr marL="342900" indent="-342900">
              <a:spcBef>
                <a:spcPct val="20000"/>
              </a:spcBef>
              <a:buFontTx/>
              <a:buChar char="•"/>
              <a:defRPr/>
            </a:pPr>
            <a:r>
              <a:rPr lang="en-US" sz="1800" dirty="0">
                <a:latin typeface="Cambria" panose="02040503050406030204" pitchFamily="18" charset="0"/>
                <a:ea typeface="Cambria" panose="02040503050406030204" pitchFamily="18" charset="0"/>
                <a:cs typeface="+mn-cs"/>
              </a:rPr>
              <a:t>Peri-implantitis: Er-YAG laser can be used</a:t>
            </a:r>
          </a:p>
          <a:p>
            <a:pPr marL="114300" indent="0">
              <a:buNone/>
            </a:pPr>
            <a:endParaRPr lang="en-IN" dirty="0"/>
          </a:p>
        </p:txBody>
      </p:sp>
      <p:sp>
        <p:nvSpPr>
          <p:cNvPr id="4" name="Slide Number Placeholder 3">
            <a:extLst>
              <a:ext uri="{FF2B5EF4-FFF2-40B4-BE49-F238E27FC236}">
                <a16:creationId xmlns:a16="http://schemas.microsoft.com/office/drawing/2014/main" id="{937F3C9E-619A-C664-8E31-ACAE47AE9F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62</a:t>
            </a:fld>
            <a:endParaRPr lang="en-GB"/>
          </a:p>
        </p:txBody>
      </p:sp>
      <p:pic>
        <p:nvPicPr>
          <p:cNvPr id="5" name="Picture 4">
            <a:extLst>
              <a:ext uri="{FF2B5EF4-FFF2-40B4-BE49-F238E27FC236}">
                <a16:creationId xmlns:a16="http://schemas.microsoft.com/office/drawing/2014/main" id="{7C8AADDF-A91E-C9E5-2C90-33E9C30DBABA}"/>
              </a:ext>
            </a:extLst>
          </p:cNvPr>
          <p:cNvPicPr>
            <a:picLocks noChangeAspect="1"/>
          </p:cNvPicPr>
          <p:nvPr/>
        </p:nvPicPr>
        <p:blipFill>
          <a:blip r:embed="rId2"/>
          <a:stretch>
            <a:fillRect/>
          </a:stretch>
        </p:blipFill>
        <p:spPr>
          <a:xfrm>
            <a:off x="5395729" y="2159394"/>
            <a:ext cx="2999492" cy="1688738"/>
          </a:xfrm>
          <a:prstGeom prst="rect">
            <a:avLst/>
          </a:prstGeom>
        </p:spPr>
      </p:pic>
    </p:spTree>
    <p:extLst>
      <p:ext uri="{BB962C8B-B14F-4D97-AF65-F5344CB8AC3E}">
        <p14:creationId xmlns:p14="http://schemas.microsoft.com/office/powerpoint/2010/main" val="37287396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548BF-E439-487F-E38D-D888C617ACA4}"/>
              </a:ext>
            </a:extLst>
          </p:cNvPr>
          <p:cNvSpPr>
            <a:spLocks noGrp="1"/>
          </p:cNvSpPr>
          <p:nvPr>
            <p:ph type="title"/>
          </p:nvPr>
        </p:nvSpPr>
        <p:spPr/>
        <p:txBody>
          <a:bodyPr>
            <a:normAutofit fontScale="90000"/>
          </a:bodyPr>
          <a:lstStyle/>
          <a:p>
            <a:r>
              <a:rPr lang="en-US" sz="3600" dirty="0">
                <a:latin typeface="PT Sans Narrow" panose="020B0506020203020204" pitchFamily="34" charset="0"/>
                <a:cs typeface="+mn-cs"/>
              </a:rPr>
              <a:t>Laser Safety Officer</a:t>
            </a:r>
            <a:br>
              <a:rPr lang="en-US" sz="3600" u="sng" dirty="0">
                <a:solidFill>
                  <a:schemeClr val="bg1"/>
                </a:solidFill>
                <a:effectLst>
                  <a:outerShdw blurRad="38100" dist="38100" dir="2700000" algn="tl">
                    <a:srgbClr val="000000"/>
                  </a:outerShdw>
                </a:effectLst>
                <a:latin typeface="Papyrus" pitchFamily="66" charset="0"/>
                <a:cs typeface="+mn-cs"/>
              </a:rPr>
            </a:br>
            <a:endParaRPr lang="en-IN" b="0" dirty="0"/>
          </a:p>
        </p:txBody>
      </p:sp>
      <p:sp>
        <p:nvSpPr>
          <p:cNvPr id="3" name="Text Placeholder 2">
            <a:extLst>
              <a:ext uri="{FF2B5EF4-FFF2-40B4-BE49-F238E27FC236}">
                <a16:creationId xmlns:a16="http://schemas.microsoft.com/office/drawing/2014/main" id="{F739D91D-91D7-878B-05BB-99DA1B8D3C37}"/>
              </a:ext>
            </a:extLst>
          </p:cNvPr>
          <p:cNvSpPr>
            <a:spLocks noGrp="1"/>
          </p:cNvSpPr>
          <p:nvPr>
            <p:ph type="body" idx="1"/>
          </p:nvPr>
        </p:nvSpPr>
        <p:spPr/>
        <p:txBody>
          <a:bodyPr>
            <a:normAutofit lnSpcReduction="10000"/>
          </a:bodyPr>
          <a:lstStyle/>
          <a:p>
            <a:pPr>
              <a:spcBef>
                <a:spcPct val="50000"/>
              </a:spcBef>
              <a:buFontTx/>
              <a:buChar char="•"/>
              <a:defRPr/>
            </a:pPr>
            <a:r>
              <a:rPr lang="en-US" sz="1800" dirty="0">
                <a:solidFill>
                  <a:schemeClr val="bg2">
                    <a:lumMod val="50000"/>
                  </a:schemeClr>
                </a:solidFill>
                <a:latin typeface="Cambria" panose="02040503050406030204" pitchFamily="18" charset="0"/>
                <a:ea typeface="Cambria" panose="02040503050406030204" pitchFamily="18" charset="0"/>
                <a:cs typeface="+mn-cs"/>
              </a:rPr>
              <a:t>Operation characteristics of the laser being used</a:t>
            </a:r>
          </a:p>
          <a:p>
            <a:pPr>
              <a:spcBef>
                <a:spcPct val="50000"/>
              </a:spcBef>
              <a:buFontTx/>
              <a:buChar char="•"/>
              <a:defRPr/>
            </a:pPr>
            <a:r>
              <a:rPr lang="en-US" sz="1800" dirty="0">
                <a:solidFill>
                  <a:schemeClr val="bg2">
                    <a:lumMod val="50000"/>
                  </a:schemeClr>
                </a:solidFill>
                <a:latin typeface="Cambria" panose="02040503050406030204" pitchFamily="18" charset="0"/>
                <a:ea typeface="Cambria" panose="02040503050406030204" pitchFamily="18" charset="0"/>
                <a:cs typeface="+mn-cs"/>
              </a:rPr>
              <a:t>  Biological effects and potential hazards</a:t>
            </a:r>
          </a:p>
          <a:p>
            <a:pPr>
              <a:spcBef>
                <a:spcPct val="50000"/>
              </a:spcBef>
              <a:buFontTx/>
              <a:buChar char="•"/>
              <a:defRPr/>
            </a:pPr>
            <a:r>
              <a:rPr lang="en-US" sz="1800" dirty="0">
                <a:solidFill>
                  <a:schemeClr val="bg2">
                    <a:lumMod val="50000"/>
                  </a:schemeClr>
                </a:solidFill>
                <a:latin typeface="Cambria" panose="02040503050406030204" pitchFamily="18" charset="0"/>
                <a:ea typeface="Cambria" panose="02040503050406030204" pitchFamily="18" charset="0"/>
                <a:cs typeface="+mn-cs"/>
              </a:rPr>
              <a:t>  Requirements of ANSI and OSHA</a:t>
            </a:r>
          </a:p>
          <a:p>
            <a:pPr>
              <a:spcBef>
                <a:spcPct val="50000"/>
              </a:spcBef>
              <a:buFontTx/>
              <a:buChar char="•"/>
              <a:defRPr/>
            </a:pPr>
            <a:r>
              <a:rPr lang="en-US" sz="1800" dirty="0">
                <a:solidFill>
                  <a:schemeClr val="bg2">
                    <a:lumMod val="50000"/>
                  </a:schemeClr>
                </a:solidFill>
                <a:latin typeface="Cambria" panose="02040503050406030204" pitchFamily="18" charset="0"/>
                <a:ea typeface="Cambria" panose="02040503050406030204" pitchFamily="18" charset="0"/>
                <a:cs typeface="+mn-cs"/>
              </a:rPr>
              <a:t>  Practical safety control measures for lasers</a:t>
            </a:r>
          </a:p>
          <a:p>
            <a:pPr>
              <a:spcBef>
                <a:spcPct val="50000"/>
              </a:spcBef>
              <a:buFontTx/>
              <a:buChar char="•"/>
              <a:defRPr/>
            </a:pPr>
            <a:r>
              <a:rPr lang="en-US" sz="1800" dirty="0">
                <a:solidFill>
                  <a:schemeClr val="bg2">
                    <a:lumMod val="50000"/>
                  </a:schemeClr>
                </a:solidFill>
                <a:latin typeface="Cambria" panose="02040503050406030204" pitchFamily="18" charset="0"/>
                <a:ea typeface="Cambria" panose="02040503050406030204" pitchFamily="18" charset="0"/>
                <a:cs typeface="+mn-cs"/>
              </a:rPr>
              <a:t>  Provide laser safety training for all in the working 	environment</a:t>
            </a:r>
          </a:p>
          <a:p>
            <a:pPr>
              <a:spcBef>
                <a:spcPct val="50000"/>
              </a:spcBef>
              <a:buFontTx/>
              <a:buChar char="•"/>
              <a:defRPr/>
            </a:pPr>
            <a:r>
              <a:rPr lang="en-US" sz="1800" dirty="0">
                <a:solidFill>
                  <a:schemeClr val="bg2">
                    <a:lumMod val="50000"/>
                  </a:schemeClr>
                </a:solidFill>
                <a:latin typeface="Cambria" panose="02040503050406030204" pitchFamily="18" charset="0"/>
                <a:ea typeface="Cambria" panose="02040503050406030204" pitchFamily="18" charset="0"/>
                <a:cs typeface="+mn-cs"/>
              </a:rPr>
              <a:t>  Protective equipment - laser-specific glasses</a:t>
            </a:r>
          </a:p>
          <a:p>
            <a:pPr>
              <a:spcBef>
                <a:spcPct val="50000"/>
              </a:spcBef>
              <a:buFontTx/>
              <a:buChar char="•"/>
              <a:defRPr/>
            </a:pPr>
            <a:r>
              <a:rPr lang="en-US" sz="1800" dirty="0">
                <a:solidFill>
                  <a:schemeClr val="bg2">
                    <a:lumMod val="50000"/>
                  </a:schemeClr>
                </a:solidFill>
                <a:latin typeface="Cambria" panose="02040503050406030204" pitchFamily="18" charset="0"/>
                <a:ea typeface="Cambria" panose="02040503050406030204" pitchFamily="18" charset="0"/>
                <a:cs typeface="+mn-cs"/>
              </a:rPr>
              <a:t>  Warning signs and labels</a:t>
            </a:r>
          </a:p>
          <a:p>
            <a:pPr marL="114300" indent="0">
              <a:buNone/>
            </a:pPr>
            <a:endParaRPr lang="en-IN" dirty="0"/>
          </a:p>
        </p:txBody>
      </p:sp>
      <p:sp>
        <p:nvSpPr>
          <p:cNvPr id="4" name="Slide Number Placeholder 3">
            <a:extLst>
              <a:ext uri="{FF2B5EF4-FFF2-40B4-BE49-F238E27FC236}">
                <a16:creationId xmlns:a16="http://schemas.microsoft.com/office/drawing/2014/main" id="{5813C523-7857-112A-05D4-8E490EE272F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63</a:t>
            </a:fld>
            <a:endParaRPr lang="en-GB"/>
          </a:p>
        </p:txBody>
      </p:sp>
    </p:spTree>
    <p:extLst>
      <p:ext uri="{BB962C8B-B14F-4D97-AF65-F5344CB8AC3E}">
        <p14:creationId xmlns:p14="http://schemas.microsoft.com/office/powerpoint/2010/main" val="14752734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E3408-1492-DBDD-DD3F-71805AEFF202}"/>
              </a:ext>
            </a:extLst>
          </p:cNvPr>
          <p:cNvSpPr>
            <a:spLocks noGrp="1"/>
          </p:cNvSpPr>
          <p:nvPr>
            <p:ph type="title"/>
          </p:nvPr>
        </p:nvSpPr>
        <p:spPr/>
        <p:txBody>
          <a:bodyPr>
            <a:normAutofit fontScale="90000"/>
          </a:bodyPr>
          <a:lstStyle/>
          <a:p>
            <a:r>
              <a:rPr lang="en-US" sz="3600" dirty="0">
                <a:latin typeface="PT Sans Narrow" panose="020B0506020203020204" pitchFamily="34" charset="0"/>
                <a:cs typeface="+mn-cs"/>
              </a:rPr>
              <a:t>Laser Safety Officer</a:t>
            </a:r>
            <a:br>
              <a:rPr lang="en-US" sz="3600" u="sng" dirty="0">
                <a:solidFill>
                  <a:schemeClr val="bg1"/>
                </a:solidFill>
                <a:effectLst>
                  <a:outerShdw blurRad="38100" dist="38100" dir="2700000" algn="tl">
                    <a:srgbClr val="000000"/>
                  </a:outerShdw>
                </a:effectLst>
                <a:latin typeface="Papyrus" pitchFamily="66" charset="0"/>
                <a:cs typeface="+mn-cs"/>
              </a:rPr>
            </a:br>
            <a:endParaRPr lang="en-IN" dirty="0"/>
          </a:p>
        </p:txBody>
      </p:sp>
      <p:sp>
        <p:nvSpPr>
          <p:cNvPr id="3" name="Text Placeholder 2">
            <a:extLst>
              <a:ext uri="{FF2B5EF4-FFF2-40B4-BE49-F238E27FC236}">
                <a16:creationId xmlns:a16="http://schemas.microsoft.com/office/drawing/2014/main" id="{09C0937A-0578-6416-22A9-6B404D2B798E}"/>
              </a:ext>
            </a:extLst>
          </p:cNvPr>
          <p:cNvSpPr>
            <a:spLocks noGrp="1"/>
          </p:cNvSpPr>
          <p:nvPr>
            <p:ph type="body" idx="1"/>
          </p:nvPr>
        </p:nvSpPr>
        <p:spPr/>
        <p:txBody>
          <a:bodyPr>
            <a:normAutofit/>
          </a:bodyPr>
          <a:lstStyle/>
          <a:p>
            <a:pPr>
              <a:spcBef>
                <a:spcPct val="50000"/>
              </a:spcBef>
              <a:buFontTx/>
              <a:buChar char="•"/>
              <a:defRPr/>
            </a:pPr>
            <a:r>
              <a:rPr lang="en-US" sz="1800" dirty="0">
                <a:effectLst>
                  <a:outerShdw blurRad="38100" dist="38100" dir="2700000" algn="tl">
                    <a:srgbClr val="000000"/>
                  </a:outerShdw>
                </a:effectLst>
                <a:latin typeface="Papyrus" pitchFamily="66" charset="0"/>
                <a:cs typeface="+mn-cs"/>
              </a:rPr>
              <a:t> </a:t>
            </a:r>
            <a:r>
              <a:rPr lang="en-US" sz="1800" dirty="0">
                <a:latin typeface="Cambria" panose="02040503050406030204" pitchFamily="18" charset="0"/>
                <a:ea typeface="Cambria" panose="02040503050406030204" pitchFamily="18" charset="0"/>
                <a:cs typeface="+mn-cs"/>
              </a:rPr>
              <a:t>Combustible materials</a:t>
            </a:r>
          </a:p>
          <a:p>
            <a:pPr>
              <a:spcBef>
                <a:spcPct val="50000"/>
              </a:spcBef>
              <a:buFontTx/>
              <a:buChar char="•"/>
              <a:defRPr/>
            </a:pPr>
            <a:r>
              <a:rPr lang="en-US" sz="1800" dirty="0">
                <a:latin typeface="Cambria" panose="02040503050406030204" pitchFamily="18" charset="0"/>
                <a:ea typeface="Cambria" panose="02040503050406030204" pitchFamily="18" charset="0"/>
                <a:cs typeface="+mn-cs"/>
              </a:rPr>
              <a:t>  Determination of the potential hazard zone - nominal 	hazard zone (NHZ)</a:t>
            </a:r>
          </a:p>
          <a:p>
            <a:pPr>
              <a:spcBef>
                <a:spcPct val="50000"/>
              </a:spcBef>
              <a:buFontTx/>
              <a:buChar char="•"/>
              <a:defRPr/>
            </a:pPr>
            <a:r>
              <a:rPr lang="en-US" sz="1800" dirty="0">
                <a:latin typeface="Cambria" panose="02040503050406030204" pitchFamily="18" charset="0"/>
                <a:ea typeface="Cambria" panose="02040503050406030204" pitchFamily="18" charset="0"/>
                <a:cs typeface="+mn-cs"/>
              </a:rPr>
              <a:t>  Establish the standard operating procedure for the 	operation of the laser within the facility</a:t>
            </a:r>
          </a:p>
          <a:p>
            <a:pPr>
              <a:spcBef>
                <a:spcPct val="50000"/>
              </a:spcBef>
              <a:buFontTx/>
              <a:buChar char="•"/>
              <a:defRPr/>
            </a:pPr>
            <a:r>
              <a:rPr lang="en-US" sz="1800" dirty="0">
                <a:latin typeface="Cambria" panose="02040503050406030204" pitchFamily="18" charset="0"/>
                <a:ea typeface="Cambria" panose="02040503050406030204" pitchFamily="18" charset="0"/>
                <a:cs typeface="+mn-cs"/>
              </a:rPr>
              <a:t>  Actively involved in assurance of safe practices and 	policies</a:t>
            </a:r>
          </a:p>
          <a:p>
            <a:pPr>
              <a:spcBef>
                <a:spcPct val="50000"/>
              </a:spcBef>
              <a:buFontTx/>
              <a:buChar char="•"/>
              <a:defRPr/>
            </a:pPr>
            <a:r>
              <a:rPr lang="en-US" sz="1800" dirty="0">
                <a:latin typeface="Cambria" panose="02040503050406030204" pitchFamily="18" charset="0"/>
                <a:ea typeface="Cambria" panose="02040503050406030204" pitchFamily="18" charset="0"/>
                <a:cs typeface="+mn-cs"/>
              </a:rPr>
              <a:t>  Keeper of the keys</a:t>
            </a:r>
          </a:p>
          <a:p>
            <a:pPr>
              <a:spcBef>
                <a:spcPct val="50000"/>
              </a:spcBef>
              <a:buFontTx/>
              <a:buChar char="•"/>
              <a:defRPr/>
            </a:pPr>
            <a:r>
              <a:rPr lang="en-US" sz="1800" dirty="0">
                <a:latin typeface="Cambria" panose="02040503050406030204" pitchFamily="18" charset="0"/>
                <a:ea typeface="Cambria" panose="02040503050406030204" pitchFamily="18" charset="0"/>
                <a:cs typeface="+mn-cs"/>
              </a:rPr>
              <a:t> Implementing medical surveillance and accident reports</a:t>
            </a:r>
            <a:endParaRPr lang="en-IN"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E4DDF174-37DC-0D31-8AAE-6C15322954F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64</a:t>
            </a:fld>
            <a:endParaRPr lang="en-GB"/>
          </a:p>
        </p:txBody>
      </p:sp>
    </p:spTree>
    <p:extLst>
      <p:ext uri="{BB962C8B-B14F-4D97-AF65-F5344CB8AC3E}">
        <p14:creationId xmlns:p14="http://schemas.microsoft.com/office/powerpoint/2010/main" val="8906887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592C3-1DB2-01F2-324B-14FBE5276569}"/>
              </a:ext>
            </a:extLst>
          </p:cNvPr>
          <p:cNvSpPr>
            <a:spLocks noGrp="1"/>
          </p:cNvSpPr>
          <p:nvPr>
            <p:ph type="title"/>
          </p:nvPr>
        </p:nvSpPr>
        <p:spPr/>
        <p:txBody>
          <a:bodyPr>
            <a:normAutofit fontScale="90000"/>
          </a:bodyPr>
          <a:lstStyle/>
          <a:p>
            <a:r>
              <a:rPr lang="en-US" b="1" dirty="0">
                <a:latin typeface="PT Sans Narrow" panose="020B0506020203020204" pitchFamily="34" charset="0"/>
              </a:rPr>
              <a:t>Dental laser safety</a:t>
            </a:r>
            <a:endParaRPr lang="en-IN" dirty="0">
              <a:latin typeface="PT Sans Narrow" panose="020B0506020203020204" pitchFamily="34" charset="0"/>
            </a:endParaRPr>
          </a:p>
        </p:txBody>
      </p:sp>
      <p:sp>
        <p:nvSpPr>
          <p:cNvPr id="3" name="Text Placeholder 2">
            <a:extLst>
              <a:ext uri="{FF2B5EF4-FFF2-40B4-BE49-F238E27FC236}">
                <a16:creationId xmlns:a16="http://schemas.microsoft.com/office/drawing/2014/main" id="{C4B0DE3F-8D6C-2C33-B2DD-8EFC2EC5D8BC}"/>
              </a:ext>
            </a:extLst>
          </p:cNvPr>
          <p:cNvSpPr>
            <a:spLocks noGrp="1"/>
          </p:cNvSpPr>
          <p:nvPr>
            <p:ph type="body" idx="1"/>
          </p:nvPr>
        </p:nvSpPr>
        <p:spPr/>
        <p:txBody>
          <a:bodyPr/>
          <a:lstStyle/>
          <a:p>
            <a:pPr>
              <a:defRPr/>
            </a:pPr>
            <a:r>
              <a:rPr lang="en-US" dirty="0">
                <a:latin typeface="Cambria" panose="02040503050406030204" pitchFamily="18" charset="0"/>
                <a:ea typeface="Cambria" panose="02040503050406030204" pitchFamily="18" charset="0"/>
              </a:rPr>
              <a:t>Laser hazard classification according to ANSI &amp; OSHA standards:</a:t>
            </a:r>
          </a:p>
          <a:p>
            <a:pPr>
              <a:buFontTx/>
              <a:buNone/>
              <a:defRPr/>
            </a:pPr>
            <a:r>
              <a:rPr lang="en-US" dirty="0">
                <a:latin typeface="Cambria" panose="02040503050406030204" pitchFamily="18" charset="0"/>
                <a:ea typeface="Cambria" panose="02040503050406030204" pitchFamily="18" charset="0"/>
              </a:rPr>
              <a:t>Class I- low powered lasers that are safe to view</a:t>
            </a:r>
          </a:p>
          <a:p>
            <a:pPr>
              <a:buFontTx/>
              <a:buNone/>
              <a:defRPr/>
            </a:pPr>
            <a:r>
              <a:rPr lang="en-US" dirty="0">
                <a:latin typeface="Cambria" panose="02040503050406030204" pitchFamily="18" charset="0"/>
                <a:ea typeface="Cambria" panose="02040503050406030204" pitchFamily="18" charset="0"/>
              </a:rPr>
              <a:t>Class </a:t>
            </a:r>
            <a:r>
              <a:rPr lang="en-US" dirty="0" err="1">
                <a:latin typeface="Cambria" panose="02040503050406030204" pitchFamily="18" charset="0"/>
                <a:ea typeface="Cambria" panose="02040503050406030204" pitchFamily="18" charset="0"/>
              </a:rPr>
              <a:t>IIa</a:t>
            </a:r>
            <a:r>
              <a:rPr lang="en-US" dirty="0">
                <a:latin typeface="Cambria" panose="02040503050406030204" pitchFamily="18" charset="0"/>
                <a:ea typeface="Cambria" panose="02040503050406030204" pitchFamily="18" charset="0"/>
              </a:rPr>
              <a:t>-  low powered visible lasers that are hazardous only when viewed directly for longer than 1000 sec.</a:t>
            </a:r>
          </a:p>
          <a:p>
            <a:pPr>
              <a:buFontTx/>
              <a:buNone/>
              <a:defRPr/>
            </a:pPr>
            <a:r>
              <a:rPr lang="en-US" dirty="0">
                <a:latin typeface="Cambria" panose="02040503050406030204" pitchFamily="18" charset="0"/>
                <a:ea typeface="Cambria" panose="02040503050406030204" pitchFamily="18" charset="0"/>
              </a:rPr>
              <a:t>Class IIb- low powered visible lasers that are hazardous when viewed for longer than 0.25 sec.</a:t>
            </a:r>
          </a:p>
          <a:p>
            <a:pPr marL="114300" indent="0">
              <a:buNone/>
            </a:pPr>
            <a:endParaRPr lang="en-IN" dirty="0"/>
          </a:p>
        </p:txBody>
      </p:sp>
      <p:sp>
        <p:nvSpPr>
          <p:cNvPr id="4" name="Slide Number Placeholder 3">
            <a:extLst>
              <a:ext uri="{FF2B5EF4-FFF2-40B4-BE49-F238E27FC236}">
                <a16:creationId xmlns:a16="http://schemas.microsoft.com/office/drawing/2014/main" id="{08224760-C8C3-B16F-4504-58F0B62ABB2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65</a:t>
            </a:fld>
            <a:endParaRPr lang="en-GB"/>
          </a:p>
        </p:txBody>
      </p:sp>
    </p:spTree>
    <p:extLst>
      <p:ext uri="{BB962C8B-B14F-4D97-AF65-F5344CB8AC3E}">
        <p14:creationId xmlns:p14="http://schemas.microsoft.com/office/powerpoint/2010/main" val="15268558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A79F7-DB27-C031-A775-F03AA045DB7F}"/>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4556201A-91E6-6E36-1423-F602CCF88ACF}"/>
              </a:ext>
            </a:extLst>
          </p:cNvPr>
          <p:cNvSpPr>
            <a:spLocks noGrp="1"/>
          </p:cNvSpPr>
          <p:nvPr>
            <p:ph type="body" idx="1"/>
          </p:nvPr>
        </p:nvSpPr>
        <p:spPr/>
        <p:txBody>
          <a:bodyPr/>
          <a:lstStyle/>
          <a:p>
            <a:pPr>
              <a:defRPr/>
            </a:pPr>
            <a:r>
              <a:rPr lang="en-US" dirty="0">
                <a:latin typeface="Cambria" panose="02040503050406030204" pitchFamily="18" charset="0"/>
                <a:ea typeface="Cambria" panose="02040503050406030204" pitchFamily="18" charset="0"/>
              </a:rPr>
              <a:t>Class IIIa-  medium powered lasers or systems that are normally not hazardous if viewed for less than 0.25 sec without magnifying optics.</a:t>
            </a:r>
          </a:p>
          <a:p>
            <a:pPr>
              <a:defRPr/>
            </a:pPr>
            <a:r>
              <a:rPr lang="en-US" dirty="0">
                <a:latin typeface="Cambria" panose="02040503050406030204" pitchFamily="18" charset="0"/>
                <a:ea typeface="Cambria" panose="02040503050406030204" pitchFamily="18" charset="0"/>
              </a:rPr>
              <a:t>Class </a:t>
            </a:r>
            <a:r>
              <a:rPr lang="en-US" dirty="0" err="1">
                <a:latin typeface="Cambria" panose="02040503050406030204" pitchFamily="18" charset="0"/>
                <a:ea typeface="Cambria" panose="02040503050406030204" pitchFamily="18" charset="0"/>
              </a:rPr>
              <a:t>IIIb</a:t>
            </a:r>
            <a:r>
              <a:rPr lang="en-US" dirty="0">
                <a:latin typeface="Cambria" panose="02040503050406030204" pitchFamily="18" charset="0"/>
                <a:ea typeface="Cambria" panose="02040503050406030204" pitchFamily="18" charset="0"/>
              </a:rPr>
              <a:t>-  medium powered lasers that can be hazardous if viewed directly.</a:t>
            </a:r>
          </a:p>
          <a:p>
            <a:pPr>
              <a:defRPr/>
            </a:pPr>
            <a:r>
              <a:rPr lang="en-US" dirty="0">
                <a:latin typeface="Cambria" panose="02040503050406030204" pitchFamily="18" charset="0"/>
                <a:ea typeface="Cambria" panose="02040503050406030204" pitchFamily="18" charset="0"/>
              </a:rPr>
              <a:t>Class IV- high powered lasers that produce ocular, skin &amp; fire hazards.</a:t>
            </a:r>
          </a:p>
          <a:p>
            <a:pPr marL="114300" indent="0">
              <a:buNone/>
            </a:pPr>
            <a:endParaRPr lang="en-IN" dirty="0"/>
          </a:p>
        </p:txBody>
      </p:sp>
      <p:sp>
        <p:nvSpPr>
          <p:cNvPr id="4" name="Slide Number Placeholder 3">
            <a:extLst>
              <a:ext uri="{FF2B5EF4-FFF2-40B4-BE49-F238E27FC236}">
                <a16:creationId xmlns:a16="http://schemas.microsoft.com/office/drawing/2014/main" id="{45A66950-CD57-1DFB-EB46-322B90F81B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66</a:t>
            </a:fld>
            <a:endParaRPr lang="en-GB"/>
          </a:p>
        </p:txBody>
      </p:sp>
    </p:spTree>
    <p:extLst>
      <p:ext uri="{BB962C8B-B14F-4D97-AF65-F5344CB8AC3E}">
        <p14:creationId xmlns:p14="http://schemas.microsoft.com/office/powerpoint/2010/main" val="31086947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F1BA0-558A-5893-62EC-48C916C8141A}"/>
              </a:ext>
            </a:extLst>
          </p:cNvPr>
          <p:cNvSpPr>
            <a:spLocks noGrp="1"/>
          </p:cNvSpPr>
          <p:nvPr>
            <p:ph type="title"/>
          </p:nvPr>
        </p:nvSpPr>
        <p:spPr/>
        <p:txBody>
          <a:bodyPr>
            <a:normAutofit fontScale="90000"/>
          </a:bodyPr>
          <a:lstStyle/>
          <a:p>
            <a:r>
              <a:rPr lang="en-US" dirty="0">
                <a:latin typeface="PT Sans Narrow" panose="020B0506020203020204" pitchFamily="34" charset="0"/>
              </a:rPr>
              <a:t>Type of hazards</a:t>
            </a:r>
            <a:endParaRPr lang="en-IN" dirty="0">
              <a:latin typeface="PT Sans Narrow" panose="020B0506020203020204" pitchFamily="34" charset="0"/>
            </a:endParaRPr>
          </a:p>
        </p:txBody>
      </p:sp>
      <p:sp>
        <p:nvSpPr>
          <p:cNvPr id="3" name="Text Placeholder 2">
            <a:extLst>
              <a:ext uri="{FF2B5EF4-FFF2-40B4-BE49-F238E27FC236}">
                <a16:creationId xmlns:a16="http://schemas.microsoft.com/office/drawing/2014/main" id="{0057BE6B-FBF9-E52E-C05F-5916F2368031}"/>
              </a:ext>
            </a:extLst>
          </p:cNvPr>
          <p:cNvSpPr>
            <a:spLocks noGrp="1"/>
          </p:cNvSpPr>
          <p:nvPr>
            <p:ph type="body" idx="1"/>
          </p:nvPr>
        </p:nvSpPr>
        <p:spPr/>
        <p:txBody>
          <a:bodyPr/>
          <a:lstStyle/>
          <a:p>
            <a:pPr>
              <a:defRPr/>
            </a:pPr>
            <a:r>
              <a:rPr lang="en-US" dirty="0">
                <a:latin typeface="Cambria" panose="02040503050406030204" pitchFamily="18" charset="0"/>
                <a:ea typeface="Cambria" panose="02040503050406030204" pitchFamily="18" charset="0"/>
              </a:rPr>
              <a:t>Ocular injury: manifested as injury to sclera, cornea, retina, aqueous humor &amp; cataract formation.</a:t>
            </a:r>
          </a:p>
          <a:p>
            <a:pPr>
              <a:defRPr/>
            </a:pPr>
            <a:r>
              <a:rPr lang="en-US" dirty="0">
                <a:latin typeface="Cambria" panose="02040503050406030204" pitchFamily="18" charset="0"/>
                <a:ea typeface="Cambria" panose="02040503050406030204" pitchFamily="18" charset="0"/>
              </a:rPr>
              <a:t>Tissue damage: temperature elevation above normal body temp can produce cell destruction by denaturation of cellular enzymes &amp; structural proteins.</a:t>
            </a:r>
          </a:p>
          <a:p>
            <a:pPr>
              <a:defRPr/>
            </a:pPr>
            <a:r>
              <a:rPr lang="en-US" dirty="0">
                <a:latin typeface="Cambria" panose="02040503050406030204" pitchFamily="18" charset="0"/>
                <a:ea typeface="Cambria" panose="02040503050406030204" pitchFamily="18" charset="0"/>
              </a:rPr>
              <a:t>Environmental hazards: chemicals like formaldehyde, methane benzene are present in laser &amp; can be injurious.</a:t>
            </a:r>
          </a:p>
          <a:p>
            <a:pPr marL="114300" indent="0">
              <a:buNone/>
            </a:pPr>
            <a:endParaRPr lang="en-IN" dirty="0"/>
          </a:p>
        </p:txBody>
      </p:sp>
    </p:spTree>
    <p:extLst>
      <p:ext uri="{BB962C8B-B14F-4D97-AF65-F5344CB8AC3E}">
        <p14:creationId xmlns:p14="http://schemas.microsoft.com/office/powerpoint/2010/main" val="40823048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17ECF-BFA8-A5D9-8664-80B3D073D766}"/>
              </a:ext>
            </a:extLst>
          </p:cNvPr>
          <p:cNvSpPr>
            <a:spLocks noGrp="1"/>
          </p:cNvSpPr>
          <p:nvPr>
            <p:ph type="title"/>
          </p:nvPr>
        </p:nvSpPr>
        <p:spPr/>
        <p:txBody>
          <a:bodyPr>
            <a:normAutofit fontScale="90000"/>
          </a:bodyPr>
          <a:lstStyle/>
          <a:p>
            <a:endParaRPr lang="en-IN" dirty="0"/>
          </a:p>
        </p:txBody>
      </p:sp>
      <p:sp>
        <p:nvSpPr>
          <p:cNvPr id="3" name="Text Placeholder 2">
            <a:extLst>
              <a:ext uri="{FF2B5EF4-FFF2-40B4-BE49-F238E27FC236}">
                <a16:creationId xmlns:a16="http://schemas.microsoft.com/office/drawing/2014/main" id="{37CC90F6-3881-09D9-31AB-EF8FBAD8F154}"/>
              </a:ext>
            </a:extLst>
          </p:cNvPr>
          <p:cNvSpPr>
            <a:spLocks noGrp="1"/>
          </p:cNvSpPr>
          <p:nvPr>
            <p:ph type="body" idx="1"/>
          </p:nvPr>
        </p:nvSpPr>
        <p:spPr>
          <a:xfrm>
            <a:off x="500558" y="944380"/>
            <a:ext cx="8520600" cy="3587169"/>
          </a:xfrm>
        </p:spPr>
        <p:txBody>
          <a:bodyPr>
            <a:normAutofit fontScale="77500" lnSpcReduction="20000"/>
          </a:bodyPr>
          <a:lstStyle/>
          <a:p>
            <a:pPr marL="114300" indent="0" algn="ctr">
              <a:spcBef>
                <a:spcPct val="50000"/>
              </a:spcBef>
              <a:buNone/>
              <a:defRPr/>
            </a:pPr>
            <a:r>
              <a:rPr lang="en-US" sz="4100" b="1" dirty="0">
                <a:solidFill>
                  <a:schemeClr val="accent1"/>
                </a:solidFill>
                <a:latin typeface="PT Sans Narrow" panose="020B0506020203020204" pitchFamily="34" charset="0"/>
                <a:cs typeface="+mn-cs"/>
              </a:rPr>
              <a:t>Thermal Effect of Laser on Tissue</a:t>
            </a:r>
          </a:p>
          <a:p>
            <a:pPr>
              <a:spcBef>
                <a:spcPct val="50000"/>
              </a:spcBef>
              <a:defRPr/>
            </a:pPr>
            <a:endParaRPr lang="en-US" sz="1800" b="0" dirty="0">
              <a:effectLst>
                <a:outerShdw blurRad="38100" dist="38100" dir="2700000" algn="tl">
                  <a:srgbClr val="000000"/>
                </a:outerShdw>
              </a:effectLst>
              <a:latin typeface="Papyrus" pitchFamily="66" charset="0"/>
              <a:cs typeface="+mn-cs"/>
            </a:endParaRPr>
          </a:p>
          <a:p>
            <a:pPr>
              <a:spcBef>
                <a:spcPct val="50000"/>
              </a:spcBef>
              <a:defRPr/>
            </a:pPr>
            <a:endParaRPr lang="en-US" sz="1800" b="0" dirty="0">
              <a:latin typeface="Cambria" panose="02040503050406030204" pitchFamily="18" charset="0"/>
              <a:ea typeface="Cambria" panose="02040503050406030204" pitchFamily="18" charset="0"/>
              <a:cs typeface="+mn-cs"/>
            </a:endParaRPr>
          </a:p>
          <a:p>
            <a:pPr>
              <a:spcBef>
                <a:spcPct val="50000"/>
              </a:spcBef>
              <a:defRPr/>
            </a:pPr>
            <a:r>
              <a:rPr lang="en-US" sz="1800" u="sng" dirty="0">
                <a:latin typeface="Cambria" panose="02040503050406030204" pitchFamily="18" charset="0"/>
                <a:ea typeface="Cambria" panose="02040503050406030204" pitchFamily="18" charset="0"/>
                <a:cs typeface="+mn-cs"/>
              </a:rPr>
              <a:t>Tissue Temp (ºC)</a:t>
            </a:r>
            <a:r>
              <a:rPr lang="en-US" sz="1800" dirty="0">
                <a:latin typeface="Cambria" panose="02040503050406030204" pitchFamily="18" charset="0"/>
                <a:ea typeface="Cambria" panose="02040503050406030204" pitchFamily="18" charset="0"/>
                <a:cs typeface="+mn-cs"/>
              </a:rPr>
              <a:t>		                   </a:t>
            </a:r>
            <a:r>
              <a:rPr lang="en-US" sz="1800" u="sng" dirty="0">
                <a:latin typeface="Cambria" panose="02040503050406030204" pitchFamily="18" charset="0"/>
                <a:ea typeface="Cambria" panose="02040503050406030204" pitchFamily="18" charset="0"/>
                <a:cs typeface="+mn-cs"/>
              </a:rPr>
              <a:t>Observed Effect</a:t>
            </a:r>
            <a:endParaRPr lang="en-US" sz="1800" dirty="0">
              <a:latin typeface="Cambria" panose="02040503050406030204" pitchFamily="18" charset="0"/>
              <a:ea typeface="Cambria" panose="02040503050406030204" pitchFamily="18" charset="0"/>
              <a:cs typeface="+mn-cs"/>
            </a:endParaRPr>
          </a:p>
          <a:p>
            <a:pPr>
              <a:spcBef>
                <a:spcPct val="50000"/>
              </a:spcBef>
              <a:defRPr/>
            </a:pPr>
            <a:r>
              <a:rPr lang="en-US" sz="1800" dirty="0">
                <a:latin typeface="Cambria" panose="02040503050406030204" pitchFamily="18" charset="0"/>
                <a:ea typeface="Cambria" panose="02040503050406030204" pitchFamily="18" charset="0"/>
                <a:cs typeface="+mn-cs"/>
              </a:rPr>
              <a:t>40-50				Hyperthermia</a:t>
            </a:r>
          </a:p>
          <a:p>
            <a:pPr>
              <a:spcBef>
                <a:spcPct val="50000"/>
              </a:spcBef>
              <a:defRPr/>
            </a:pPr>
            <a:r>
              <a:rPr lang="en-US" sz="1800" dirty="0">
                <a:latin typeface="Cambria" panose="02040503050406030204" pitchFamily="18" charset="0"/>
                <a:ea typeface="Cambria" panose="02040503050406030204" pitchFamily="18" charset="0"/>
                <a:cs typeface="+mn-cs"/>
              </a:rPr>
              <a:t>60-70				Coagulation, Protein Denaturation</a:t>
            </a:r>
          </a:p>
          <a:p>
            <a:pPr>
              <a:spcBef>
                <a:spcPct val="50000"/>
              </a:spcBef>
              <a:defRPr/>
            </a:pPr>
            <a:r>
              <a:rPr lang="en-US" sz="1800" dirty="0">
                <a:latin typeface="Cambria" panose="02040503050406030204" pitchFamily="18" charset="0"/>
                <a:ea typeface="Cambria" panose="02040503050406030204" pitchFamily="18" charset="0"/>
                <a:cs typeface="+mn-cs"/>
              </a:rPr>
              <a:t>70-80				Welding</a:t>
            </a:r>
          </a:p>
          <a:p>
            <a:pPr>
              <a:spcBef>
                <a:spcPct val="50000"/>
              </a:spcBef>
              <a:defRPr/>
            </a:pPr>
            <a:r>
              <a:rPr lang="en-US" sz="1800" dirty="0">
                <a:latin typeface="Cambria" panose="02040503050406030204" pitchFamily="18" charset="0"/>
                <a:ea typeface="Cambria" panose="02040503050406030204" pitchFamily="18" charset="0"/>
                <a:cs typeface="+mn-cs"/>
              </a:rPr>
              <a:t>100-150			Vaporization, ablation</a:t>
            </a:r>
          </a:p>
          <a:p>
            <a:pPr>
              <a:spcBef>
                <a:spcPct val="50000"/>
              </a:spcBef>
              <a:defRPr/>
            </a:pPr>
            <a:r>
              <a:rPr lang="en-US" sz="1800" dirty="0">
                <a:latin typeface="Cambria" panose="02040503050406030204" pitchFamily="18" charset="0"/>
                <a:ea typeface="Cambria" panose="02040503050406030204" pitchFamily="18" charset="0"/>
                <a:cs typeface="+mn-cs"/>
              </a:rPr>
              <a:t>&gt;200				Carbonization</a:t>
            </a:r>
          </a:p>
          <a:p>
            <a:pPr marL="114300" indent="0">
              <a:buNone/>
            </a:pPr>
            <a:endParaRPr lang="en-IN" dirty="0"/>
          </a:p>
        </p:txBody>
      </p:sp>
      <p:sp>
        <p:nvSpPr>
          <p:cNvPr id="4" name="Slide Number Placeholder 3">
            <a:extLst>
              <a:ext uri="{FF2B5EF4-FFF2-40B4-BE49-F238E27FC236}">
                <a16:creationId xmlns:a16="http://schemas.microsoft.com/office/drawing/2014/main" id="{7B24589D-6D00-1663-D865-E782BA52DB6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68</a:t>
            </a:fld>
            <a:endParaRPr lang="en-GB"/>
          </a:p>
        </p:txBody>
      </p:sp>
    </p:spTree>
    <p:extLst>
      <p:ext uri="{BB962C8B-B14F-4D97-AF65-F5344CB8AC3E}">
        <p14:creationId xmlns:p14="http://schemas.microsoft.com/office/powerpoint/2010/main" val="35065363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D4D0B-4517-BF74-3597-B03D5C590E94}"/>
              </a:ext>
            </a:extLst>
          </p:cNvPr>
          <p:cNvSpPr>
            <a:spLocks noGrp="1"/>
          </p:cNvSpPr>
          <p:nvPr>
            <p:ph type="title"/>
          </p:nvPr>
        </p:nvSpPr>
        <p:spPr/>
        <p:txBody>
          <a:bodyPr>
            <a:normAutofit fontScale="90000"/>
          </a:bodyPr>
          <a:lstStyle/>
          <a:p>
            <a:r>
              <a:rPr lang="en-US" b="1" dirty="0">
                <a:latin typeface="PT Sans Narrow" panose="020B0506020203020204" pitchFamily="34" charset="0"/>
              </a:rPr>
              <a:t>Safety precautions</a:t>
            </a:r>
            <a:endParaRPr lang="en-IN" dirty="0">
              <a:latin typeface="PT Sans Narrow" panose="020B0506020203020204" pitchFamily="34" charset="0"/>
            </a:endParaRPr>
          </a:p>
        </p:txBody>
      </p:sp>
      <p:sp>
        <p:nvSpPr>
          <p:cNvPr id="3" name="Text Placeholder 2">
            <a:extLst>
              <a:ext uri="{FF2B5EF4-FFF2-40B4-BE49-F238E27FC236}">
                <a16:creationId xmlns:a16="http://schemas.microsoft.com/office/drawing/2014/main" id="{77A78C68-F1FB-FACA-5E19-E3545082A2AB}"/>
              </a:ext>
            </a:extLst>
          </p:cNvPr>
          <p:cNvSpPr>
            <a:spLocks noGrp="1"/>
          </p:cNvSpPr>
          <p:nvPr>
            <p:ph type="body" idx="1"/>
          </p:nvPr>
        </p:nvSpPr>
        <p:spPr/>
        <p:txBody>
          <a:bodyPr/>
          <a:lstStyle/>
          <a:p>
            <a:pPr>
              <a:defRPr/>
            </a:pPr>
            <a:r>
              <a:rPr lang="en-US" dirty="0">
                <a:latin typeface="Cambria" panose="02040503050406030204" pitchFamily="18" charset="0"/>
                <a:ea typeface="Cambria" panose="02040503050406030204" pitchFamily="18" charset="0"/>
              </a:rPr>
              <a:t>Beam alignment:</a:t>
            </a:r>
          </a:p>
          <a:p>
            <a:pPr>
              <a:buFontTx/>
              <a:buChar char="-"/>
              <a:defRPr/>
            </a:pPr>
            <a:r>
              <a:rPr lang="en-US" dirty="0">
                <a:latin typeface="Cambria" panose="02040503050406030204" pitchFamily="18" charset="0"/>
                <a:ea typeface="Cambria" panose="02040503050406030204" pitchFamily="18" charset="0"/>
              </a:rPr>
              <a:t>Aligned properly to prevent undue injuries to patient as well as practitioner.</a:t>
            </a:r>
          </a:p>
          <a:p>
            <a:pPr>
              <a:defRPr/>
            </a:pPr>
            <a:r>
              <a:rPr lang="en-US" dirty="0">
                <a:latin typeface="Cambria" panose="02040503050406030204" pitchFamily="18" charset="0"/>
                <a:ea typeface="Cambria" panose="02040503050406030204" pitchFamily="18" charset="0"/>
              </a:rPr>
              <a:t>Laser control:</a:t>
            </a:r>
          </a:p>
          <a:p>
            <a:pPr>
              <a:buFontTx/>
              <a:buChar char="-"/>
              <a:defRPr/>
            </a:pPr>
            <a:r>
              <a:rPr lang="en-US" dirty="0">
                <a:latin typeface="Cambria" panose="02040503050406030204" pitchFamily="18" charset="0"/>
                <a:ea typeface="Cambria" panose="02040503050406030204" pitchFamily="18" charset="0"/>
              </a:rPr>
              <a:t>Foot pedal control of laser should have protective hood to prevent accidental depression.</a:t>
            </a:r>
          </a:p>
          <a:p>
            <a:pPr>
              <a:defRPr/>
            </a:pPr>
            <a:r>
              <a:rPr lang="en-US" dirty="0">
                <a:latin typeface="Cambria" panose="02040503050406030204" pitchFamily="18" charset="0"/>
                <a:ea typeface="Cambria" panose="02040503050406030204" pitchFamily="18" charset="0"/>
              </a:rPr>
              <a:t>Reflected energy: </a:t>
            </a:r>
          </a:p>
          <a:p>
            <a:pPr>
              <a:buFontTx/>
              <a:buNone/>
              <a:defRPr/>
            </a:pPr>
            <a:r>
              <a:rPr lang="en-US" dirty="0">
                <a:latin typeface="Cambria" panose="02040503050406030204" pitchFamily="18" charset="0"/>
                <a:ea typeface="Cambria" panose="02040503050406030204" pitchFamily="18" charset="0"/>
              </a:rPr>
              <a:t>-  Anodized instrument should be used to prevent reflection of light.</a:t>
            </a:r>
          </a:p>
          <a:p>
            <a:pPr marL="114300" indent="0">
              <a:buNone/>
            </a:pPr>
            <a:endParaRPr lang="en-IN" dirty="0"/>
          </a:p>
        </p:txBody>
      </p:sp>
      <p:sp>
        <p:nvSpPr>
          <p:cNvPr id="4" name="Slide Number Placeholder 3">
            <a:extLst>
              <a:ext uri="{FF2B5EF4-FFF2-40B4-BE49-F238E27FC236}">
                <a16:creationId xmlns:a16="http://schemas.microsoft.com/office/drawing/2014/main" id="{A893C262-7728-E169-FE85-57CDD8C9F17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69</a:t>
            </a:fld>
            <a:endParaRPr lang="en-GB"/>
          </a:p>
        </p:txBody>
      </p:sp>
    </p:spTree>
    <p:extLst>
      <p:ext uri="{BB962C8B-B14F-4D97-AF65-F5344CB8AC3E}">
        <p14:creationId xmlns:p14="http://schemas.microsoft.com/office/powerpoint/2010/main" val="12613272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E662A-40A7-DAF4-85E7-AEB22AF99796}"/>
              </a:ext>
            </a:extLst>
          </p:cNvPr>
          <p:cNvSpPr>
            <a:spLocks noGrp="1"/>
          </p:cNvSpPr>
          <p:nvPr>
            <p:ph type="title"/>
          </p:nvPr>
        </p:nvSpPr>
        <p:spPr/>
        <p:txBody>
          <a:bodyPr>
            <a:normAutofit fontScale="90000"/>
          </a:bodyPr>
          <a:lstStyle/>
          <a:p>
            <a:r>
              <a:rPr lang="en-US" sz="3600" dirty="0">
                <a:latin typeface="PT Sans Narrow" panose="020B0506020203020204" pitchFamily="34" charset="0"/>
                <a:cs typeface="+mn-cs"/>
              </a:rPr>
              <a:t>Eye Protection</a:t>
            </a:r>
            <a:br>
              <a:rPr lang="en-US" sz="3600" u="sng" dirty="0">
                <a:latin typeface="Papyrus" pitchFamily="66" charset="0"/>
                <a:cs typeface="+mn-cs"/>
              </a:rPr>
            </a:br>
            <a:endParaRPr lang="en-IN" dirty="0"/>
          </a:p>
        </p:txBody>
      </p:sp>
      <p:pic>
        <p:nvPicPr>
          <p:cNvPr id="6" name="Picture 5">
            <a:extLst>
              <a:ext uri="{FF2B5EF4-FFF2-40B4-BE49-F238E27FC236}">
                <a16:creationId xmlns:a16="http://schemas.microsoft.com/office/drawing/2014/main" id="{65006C96-BDE4-0118-2841-0154B9DD040D}"/>
              </a:ext>
            </a:extLst>
          </p:cNvPr>
          <p:cNvPicPr>
            <a:picLocks noChangeAspect="1"/>
          </p:cNvPicPr>
          <p:nvPr/>
        </p:nvPicPr>
        <p:blipFill>
          <a:blip r:embed="rId3"/>
          <a:stretch>
            <a:fillRect/>
          </a:stretch>
        </p:blipFill>
        <p:spPr>
          <a:xfrm>
            <a:off x="3900898" y="2108527"/>
            <a:ext cx="3159469" cy="2373051"/>
          </a:xfrm>
          <a:prstGeom prst="rect">
            <a:avLst/>
          </a:prstGeom>
        </p:spPr>
      </p:pic>
      <p:sp>
        <p:nvSpPr>
          <p:cNvPr id="3" name="Text Placeholder 2">
            <a:extLst>
              <a:ext uri="{FF2B5EF4-FFF2-40B4-BE49-F238E27FC236}">
                <a16:creationId xmlns:a16="http://schemas.microsoft.com/office/drawing/2014/main" id="{480F977E-CE37-7142-F61E-45E011235EB6}"/>
              </a:ext>
            </a:extLst>
          </p:cNvPr>
          <p:cNvSpPr>
            <a:spLocks noGrp="1"/>
          </p:cNvSpPr>
          <p:nvPr>
            <p:ph type="body" idx="1"/>
          </p:nvPr>
        </p:nvSpPr>
        <p:spPr/>
        <p:txBody>
          <a:bodyPr/>
          <a:lstStyle/>
          <a:p>
            <a:pPr marL="114300" indent="0">
              <a:buNone/>
            </a:pPr>
            <a:endParaRPr lang="en-IN" dirty="0"/>
          </a:p>
        </p:txBody>
      </p:sp>
      <p:sp>
        <p:nvSpPr>
          <p:cNvPr id="4" name="Slide Number Placeholder 3">
            <a:extLst>
              <a:ext uri="{FF2B5EF4-FFF2-40B4-BE49-F238E27FC236}">
                <a16:creationId xmlns:a16="http://schemas.microsoft.com/office/drawing/2014/main" id="{01D1CE0E-86E1-FBA2-C1A5-85F9DD2272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70</a:t>
            </a:fld>
            <a:endParaRPr lang="en-GB"/>
          </a:p>
        </p:txBody>
      </p:sp>
      <p:pic>
        <p:nvPicPr>
          <p:cNvPr id="5" name="Picture 1030" descr="goggles04">
            <a:extLst>
              <a:ext uri="{FF2B5EF4-FFF2-40B4-BE49-F238E27FC236}">
                <a16:creationId xmlns:a16="http://schemas.microsoft.com/office/drawing/2014/main" id="{0AE96935-D1F2-7AF6-FBBF-16C61E031F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275" y="1266325"/>
            <a:ext cx="2824266" cy="21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6222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C0118-74A7-511D-CDCA-3F9BFBF9336A}"/>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2713A460-7DBF-6BB7-C90C-B60A28F215A0}"/>
              </a:ext>
            </a:extLst>
          </p:cNvPr>
          <p:cNvSpPr>
            <a:spLocks noGrp="1"/>
          </p:cNvSpPr>
          <p:nvPr>
            <p:ph type="body" idx="1"/>
          </p:nvPr>
        </p:nvSpPr>
        <p:spPr/>
        <p:txBody>
          <a:bodyPr/>
          <a:lstStyle/>
          <a:p>
            <a:pPr>
              <a:defRPr/>
            </a:pPr>
            <a:r>
              <a:rPr lang="en-US" dirty="0">
                <a:latin typeface="Cambria" panose="02040503050406030204" pitchFamily="18" charset="0"/>
                <a:ea typeface="Cambria" panose="02040503050406030204" pitchFamily="18" charset="0"/>
              </a:rPr>
              <a:t>Fire protection:</a:t>
            </a:r>
          </a:p>
          <a:p>
            <a:pPr>
              <a:buFontTx/>
              <a:buNone/>
              <a:defRPr/>
            </a:pPr>
            <a:r>
              <a:rPr lang="en-US" dirty="0">
                <a:latin typeface="Cambria" panose="02040503050406030204" pitchFamily="18" charset="0"/>
                <a:ea typeface="Cambria" panose="02040503050406030204" pitchFamily="18" charset="0"/>
              </a:rPr>
              <a:t>-  All flammable substances should ne kept away from operating area.</a:t>
            </a:r>
          </a:p>
          <a:p>
            <a:pPr>
              <a:defRPr/>
            </a:pPr>
            <a:r>
              <a:rPr lang="en-US" dirty="0">
                <a:latin typeface="Cambria" panose="02040503050406030204" pitchFamily="18" charset="0"/>
                <a:ea typeface="Cambria" panose="02040503050406030204" pitchFamily="18" charset="0"/>
              </a:rPr>
              <a:t>Eye protection:</a:t>
            </a:r>
          </a:p>
          <a:p>
            <a:pPr>
              <a:buFontTx/>
              <a:buChar char="-"/>
              <a:defRPr/>
            </a:pPr>
            <a:r>
              <a:rPr lang="en-US" dirty="0">
                <a:latin typeface="Cambria" panose="02040503050406030204" pitchFamily="18" charset="0"/>
                <a:ea typeface="Cambria" panose="02040503050406030204" pitchFamily="18" charset="0"/>
              </a:rPr>
              <a:t>Safety goggles should be worn.</a:t>
            </a:r>
          </a:p>
          <a:p>
            <a:pPr>
              <a:defRPr/>
            </a:pPr>
            <a:r>
              <a:rPr lang="en-US" dirty="0">
                <a:latin typeface="Cambria" panose="02040503050406030204" pitchFamily="18" charset="0"/>
                <a:ea typeface="Cambria" panose="02040503050406030204" pitchFamily="18" charset="0"/>
              </a:rPr>
              <a:t>Plume control:</a:t>
            </a:r>
          </a:p>
          <a:p>
            <a:pPr>
              <a:buFontTx/>
              <a:buChar char="-"/>
              <a:defRPr/>
            </a:pPr>
            <a:r>
              <a:rPr lang="en-US" dirty="0">
                <a:latin typeface="Cambria" panose="02040503050406030204" pitchFamily="18" charset="0"/>
                <a:ea typeface="Cambria" panose="02040503050406030204" pitchFamily="18" charset="0"/>
              </a:rPr>
              <a:t>Laser infiltration mask should be worn by the clinician as well as assistant.</a:t>
            </a:r>
          </a:p>
          <a:p>
            <a:pPr>
              <a:buFontTx/>
              <a:buChar char="-"/>
              <a:defRPr/>
            </a:pPr>
            <a:r>
              <a:rPr lang="en-US" dirty="0">
                <a:latin typeface="Cambria" panose="02040503050406030204" pitchFamily="18" charset="0"/>
                <a:ea typeface="Cambria" panose="02040503050406030204" pitchFamily="18" charset="0"/>
              </a:rPr>
              <a:t>Pore size of 0.1 um has been shown to be effective.</a:t>
            </a:r>
          </a:p>
          <a:p>
            <a:pPr marL="114300" indent="0">
              <a:buNone/>
            </a:pPr>
            <a:endParaRPr lang="en-IN" dirty="0"/>
          </a:p>
        </p:txBody>
      </p:sp>
      <p:sp>
        <p:nvSpPr>
          <p:cNvPr id="4" name="Slide Number Placeholder 3">
            <a:extLst>
              <a:ext uri="{FF2B5EF4-FFF2-40B4-BE49-F238E27FC236}">
                <a16:creationId xmlns:a16="http://schemas.microsoft.com/office/drawing/2014/main" id="{95D91534-21C2-CCA6-B439-70C271DECE3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71</a:t>
            </a:fld>
            <a:endParaRPr lang="en-GB"/>
          </a:p>
        </p:txBody>
      </p:sp>
    </p:spTree>
    <p:extLst>
      <p:ext uri="{BB962C8B-B14F-4D97-AF65-F5344CB8AC3E}">
        <p14:creationId xmlns:p14="http://schemas.microsoft.com/office/powerpoint/2010/main" val="597812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3D8CA-D928-6B6D-8DE3-366522036C13}"/>
              </a:ext>
            </a:extLst>
          </p:cNvPr>
          <p:cNvSpPr>
            <a:spLocks noGrp="1"/>
          </p:cNvSpPr>
          <p:nvPr>
            <p:ph type="title"/>
          </p:nvPr>
        </p:nvSpPr>
        <p:spPr/>
        <p:txBody>
          <a:bodyPr>
            <a:normAutofit fontScale="90000"/>
          </a:bodyPr>
          <a:lstStyle/>
          <a:p>
            <a:r>
              <a:rPr lang="en-US" dirty="0"/>
              <a:t>CONCLUSION</a:t>
            </a:r>
          </a:p>
        </p:txBody>
      </p:sp>
      <p:sp>
        <p:nvSpPr>
          <p:cNvPr id="3" name="Text Placeholder 2">
            <a:extLst>
              <a:ext uri="{FF2B5EF4-FFF2-40B4-BE49-F238E27FC236}">
                <a16:creationId xmlns:a16="http://schemas.microsoft.com/office/drawing/2014/main" id="{AAFD1965-BA7A-6C32-4E3A-7EDBE2080FE5}"/>
              </a:ext>
            </a:extLst>
          </p:cNvPr>
          <p:cNvSpPr>
            <a:spLocks noGrp="1"/>
          </p:cNvSpPr>
          <p:nvPr>
            <p:ph type="body" idx="1"/>
          </p:nvPr>
        </p:nvSpPr>
        <p:spPr/>
        <p:txBody>
          <a:bodyPr/>
          <a:lstStyle/>
          <a:p>
            <a:r>
              <a:rPr lang="en-US" sz="1800" b="0" i="0" u="none" strike="noStrike" baseline="0" dirty="0">
                <a:latin typeface="Cambria" panose="02040503050406030204" pitchFamily="18" charset="0"/>
              </a:rPr>
              <a:t>As understanding of the nature of laser light evolves, lasers will be used more effectively in the treatment of periodontal diseases. Currently, among the different types of lasers available, Er: YAG / </a:t>
            </a:r>
            <a:r>
              <a:rPr lang="en-US" sz="1800" b="0" i="0" u="none" strike="noStrike" baseline="0" dirty="0" err="1">
                <a:latin typeface="Cambria" panose="02040503050406030204" pitchFamily="18" charset="0"/>
              </a:rPr>
              <a:t>Er,Cr:YSGG</a:t>
            </a:r>
            <a:r>
              <a:rPr lang="en-US" sz="1800" b="0" i="0" u="none" strike="noStrike" baseline="0" dirty="0">
                <a:latin typeface="Cambria" panose="02040503050406030204" pitchFamily="18" charset="0"/>
              </a:rPr>
              <a:t> and </a:t>
            </a:r>
            <a:r>
              <a:rPr lang="en-US" sz="1800" b="0" i="0" u="none" strike="noStrike" baseline="0" dirty="0" err="1">
                <a:latin typeface="Cambria" panose="02040503050406030204" pitchFamily="18" charset="0"/>
              </a:rPr>
              <a:t>Nd:YAG</a:t>
            </a:r>
            <a:r>
              <a:rPr lang="en-US" sz="1800" b="0" i="0" u="none" strike="noStrike" baseline="0" dirty="0">
                <a:latin typeface="Cambria" panose="02040503050406030204" pitchFamily="18" charset="0"/>
              </a:rPr>
              <a:t> are the most promising ones which possess characteristics suitable for dental treatment, due to dual ability to ablate soft &amp; hard tissues.</a:t>
            </a:r>
            <a:endParaRPr lang="en-US" dirty="0"/>
          </a:p>
        </p:txBody>
      </p:sp>
      <p:sp>
        <p:nvSpPr>
          <p:cNvPr id="4" name="Slide Number Placeholder 3">
            <a:extLst>
              <a:ext uri="{FF2B5EF4-FFF2-40B4-BE49-F238E27FC236}">
                <a16:creationId xmlns:a16="http://schemas.microsoft.com/office/drawing/2014/main" id="{8C178B0A-0B36-42B1-7F6A-CA0E0F308DB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72</a:t>
            </a:fld>
            <a:endParaRPr lang="en-GB"/>
          </a:p>
        </p:txBody>
      </p:sp>
    </p:spTree>
    <p:extLst>
      <p:ext uri="{BB962C8B-B14F-4D97-AF65-F5344CB8AC3E}">
        <p14:creationId xmlns:p14="http://schemas.microsoft.com/office/powerpoint/2010/main" val="2375170312"/>
      </p:ext>
    </p:extLst>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789</TotalTime>
  <Words>4506</Words>
  <Application>Microsoft Office PowerPoint</Application>
  <PresentationFormat>On-screen Show (16:9)</PresentationFormat>
  <Paragraphs>442</Paragraphs>
  <Slides>72</Slides>
  <Notes>20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72</vt:i4>
      </vt:variant>
    </vt:vector>
  </HeadingPairs>
  <TitlesOfParts>
    <vt:vector size="82" baseType="lpstr">
      <vt:lpstr>Open Sans</vt:lpstr>
      <vt:lpstr>PT Sans Narrow</vt:lpstr>
      <vt:lpstr>Cambria-Italic</vt:lpstr>
      <vt:lpstr>Wingdings-Regular</vt:lpstr>
      <vt:lpstr>Times New Roman</vt:lpstr>
      <vt:lpstr>Papyrus</vt:lpstr>
      <vt:lpstr>Cambria</vt:lpstr>
      <vt:lpstr>Arial</vt:lpstr>
      <vt:lpstr>Montserrat</vt:lpstr>
      <vt:lpstr>Tropic</vt:lpstr>
      <vt:lpstr>LASERS IN PERIODONTICS</vt:lpstr>
      <vt:lpstr>Introduction</vt:lpstr>
      <vt:lpstr>Light</vt:lpstr>
      <vt:lpstr>Amplification</vt:lpstr>
      <vt:lpstr>Stimulated</vt:lpstr>
      <vt:lpstr>Emission</vt:lpstr>
      <vt:lpstr>Radiation</vt:lpstr>
      <vt:lpstr>History of Lasers</vt:lpstr>
      <vt:lpstr>PowerPoint Presentation</vt:lpstr>
      <vt:lpstr>Components of Laser</vt:lpstr>
      <vt:lpstr>Active Medium</vt:lpstr>
      <vt:lpstr>Pumping Mechanism</vt:lpstr>
      <vt:lpstr>Optical Resonator </vt:lpstr>
      <vt:lpstr>Properties of Laser Beam</vt:lpstr>
      <vt:lpstr>Monochromaticity</vt:lpstr>
      <vt:lpstr>Coherence</vt:lpstr>
      <vt:lpstr>Directionality</vt:lpstr>
      <vt:lpstr>Brightness</vt:lpstr>
      <vt:lpstr>Laser-Tissue Interaction</vt:lpstr>
      <vt:lpstr>PowerPoint Presentation</vt:lpstr>
      <vt:lpstr>PowerPoint Presentation</vt:lpstr>
      <vt:lpstr>PowerPoint Presentation</vt:lpstr>
      <vt:lpstr>Categories of Interaction</vt:lpstr>
      <vt:lpstr>Photochemical</vt:lpstr>
      <vt:lpstr>Photothermal</vt:lpstr>
      <vt:lpstr>Photoablation</vt:lpstr>
      <vt:lpstr>Photo Disruption</vt:lpstr>
      <vt:lpstr>Types of Laser</vt:lpstr>
      <vt:lpstr>PowerPoint Presentation</vt:lpstr>
      <vt:lpstr>PowerPoint Presentation</vt:lpstr>
      <vt:lpstr>Emission Modes</vt:lpstr>
      <vt:lpstr>PowerPoint Presentation</vt:lpstr>
      <vt:lpstr>Commonly Used LASERs</vt:lpstr>
      <vt:lpstr>Argon</vt:lpstr>
      <vt:lpstr>PowerPoint Presentation</vt:lpstr>
      <vt:lpstr>DIODE</vt:lpstr>
      <vt:lpstr>PowerPoint Presentation</vt:lpstr>
      <vt:lpstr>NEODYMIUM:YAG</vt:lpstr>
      <vt:lpstr>ERBIUM FAMILY</vt:lpstr>
      <vt:lpstr>CARBON DIOXIDE (CO2)</vt:lpstr>
      <vt:lpstr>CLINICAL APPLICATIONS</vt:lpstr>
      <vt:lpstr>ADVANTAGES</vt:lpstr>
      <vt:lpstr>DISADVANTAGES</vt:lpstr>
      <vt:lpstr>ROOT SURFACE MODIFICATION</vt:lpstr>
      <vt:lpstr>PowerPoint Presentation</vt:lpstr>
      <vt:lpstr>PowerPoint Presentation</vt:lpstr>
      <vt:lpstr>NON SURGICAL PERIODONTAL THERAPY (NSPT)</vt:lpstr>
      <vt:lpstr>PowerPoint Presentation</vt:lpstr>
      <vt:lpstr>PowerPoint Presentation</vt:lpstr>
      <vt:lpstr>SURGICAL PERIODONTAL THERAPY</vt:lpstr>
      <vt:lpstr>FRENECTOMY</vt:lpstr>
      <vt:lpstr>PowerPoint Presentation</vt:lpstr>
      <vt:lpstr>DEPIGMENTATION</vt:lpstr>
      <vt:lpstr>GINGIVECTOMY and GINGIVOPLASTY</vt:lpstr>
      <vt:lpstr>PowerPoint Presentation</vt:lpstr>
      <vt:lpstr>LANAP</vt:lpstr>
      <vt:lpstr>LAPIP</vt:lpstr>
      <vt:lpstr>Lasers  in Diagnosis</vt:lpstr>
      <vt:lpstr>Calculus detection</vt:lpstr>
      <vt:lpstr>Mobility assessment</vt:lpstr>
      <vt:lpstr>Lasers in prevention</vt:lpstr>
      <vt:lpstr>Lasers in implants</vt:lpstr>
      <vt:lpstr>Laser Safety Officer </vt:lpstr>
      <vt:lpstr>Laser Safety Officer </vt:lpstr>
      <vt:lpstr>Dental laser safety</vt:lpstr>
      <vt:lpstr>PowerPoint Presentation</vt:lpstr>
      <vt:lpstr>Type of hazards</vt:lpstr>
      <vt:lpstr>PowerPoint Presentation</vt:lpstr>
      <vt:lpstr>Safety precautions</vt:lpstr>
      <vt:lpstr>Eye Protection </vt:lpstr>
      <vt:lpstr>PowerPoint Presentation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LASERS IN PERIODONTICS</dc:title>
  <dc:creator>NIKETA</dc:creator>
  <cp:lastModifiedBy>Rathore Niketa</cp:lastModifiedBy>
  <cp:revision>21</cp:revision>
  <dcterms:modified xsi:type="dcterms:W3CDTF">2024-01-03T06:13:28Z</dcterms:modified>
</cp:coreProperties>
</file>