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333" r:id="rId3"/>
    <p:sldId id="257" r:id="rId4"/>
    <p:sldId id="419" r:id="rId5"/>
    <p:sldId id="421" r:id="rId6"/>
    <p:sldId id="300" r:id="rId7"/>
    <p:sldId id="299" r:id="rId8"/>
    <p:sldId id="298" r:id="rId9"/>
    <p:sldId id="297" r:id="rId10"/>
    <p:sldId id="304" r:id="rId11"/>
    <p:sldId id="305" r:id="rId12"/>
    <p:sldId id="306" r:id="rId13"/>
    <p:sldId id="307" r:id="rId14"/>
    <p:sldId id="413" r:id="rId15"/>
    <p:sldId id="309" r:id="rId16"/>
    <p:sldId id="414" r:id="rId17"/>
    <p:sldId id="316" r:id="rId18"/>
    <p:sldId id="318" r:id="rId20"/>
    <p:sldId id="415" r:id="rId21"/>
    <p:sldId id="367" r:id="rId22"/>
    <p:sldId id="437" r:id="rId23"/>
    <p:sldId id="485" r:id="rId24"/>
    <p:sldId id="486" r:id="rId25"/>
    <p:sldId id="487" r:id="rId26"/>
    <p:sldId id="488" r:id="rId27"/>
    <p:sldId id="438" r:id="rId28"/>
    <p:sldId id="439" r:id="rId29"/>
    <p:sldId id="440" r:id="rId30"/>
    <p:sldId id="490" r:id="rId31"/>
    <p:sldId id="441" r:id="rId32"/>
    <p:sldId id="443" r:id="rId33"/>
    <p:sldId id="444" r:id="rId34"/>
    <p:sldId id="445" r:id="rId35"/>
    <p:sldId id="447" r:id="rId36"/>
    <p:sldId id="491" r:id="rId37"/>
    <p:sldId id="448" r:id="rId38"/>
    <p:sldId id="449" r:id="rId39"/>
    <p:sldId id="450" r:id="rId40"/>
    <p:sldId id="451" r:id="rId41"/>
    <p:sldId id="452" r:id="rId42"/>
    <p:sldId id="453" r:id="rId43"/>
    <p:sldId id="454" r:id="rId44"/>
    <p:sldId id="493" r:id="rId45"/>
    <p:sldId id="494" r:id="rId46"/>
    <p:sldId id="495" r:id="rId47"/>
    <p:sldId id="498" r:id="rId48"/>
    <p:sldId id="499" r:id="rId49"/>
    <p:sldId id="463" r:id="rId50"/>
    <p:sldId id="470" r:id="rId51"/>
    <p:sldId id="500" r:id="rId52"/>
    <p:sldId id="506" r:id="rId53"/>
    <p:sldId id="501" r:id="rId54"/>
    <p:sldId id="505" r:id="rId55"/>
    <p:sldId id="471" r:id="rId56"/>
    <p:sldId id="472" r:id="rId57"/>
    <p:sldId id="473" r:id="rId58"/>
    <p:sldId id="474" r:id="rId59"/>
    <p:sldId id="368" r:id="rId60"/>
    <p:sldId id="369" r:id="rId61"/>
    <p:sldId id="338" r:id="rId62"/>
    <p:sldId id="339" r:id="rId63"/>
    <p:sldId id="340" r:id="rId64"/>
    <p:sldId id="342" r:id="rId65"/>
    <p:sldId id="343" r:id="rId66"/>
    <p:sldId id="341" r:id="rId67"/>
    <p:sldId id="345" r:id="rId68"/>
    <p:sldId id="346" r:id="rId69"/>
    <p:sldId id="347" r:id="rId70"/>
    <p:sldId id="348" r:id="rId71"/>
    <p:sldId id="349" r:id="rId72"/>
    <p:sldId id="350" r:id="rId73"/>
    <p:sldId id="516" r:id="rId74"/>
    <p:sldId id="518" r:id="rId75"/>
    <p:sldId id="312" r:id="rId76"/>
    <p:sldId id="352" r:id="rId77"/>
    <p:sldId id="353" r:id="rId78"/>
    <p:sldId id="514" r:id="rId79"/>
    <p:sldId id="354" r:id="rId80"/>
    <p:sldId id="355" r:id="rId81"/>
    <p:sldId id="362" r:id="rId82"/>
    <p:sldId id="358" r:id="rId83"/>
    <p:sldId id="515" r:id="rId84"/>
    <p:sldId id="359" r:id="rId85"/>
    <p:sldId id="360" r:id="rId86"/>
    <p:sldId id="361" r:id="rId87"/>
    <p:sldId id="517" r:id="rId88"/>
    <p:sldId id="351" r:id="rId89"/>
    <p:sldId id="364" r:id="rId90"/>
    <p:sldId id="365"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64" autoAdjust="0"/>
    <p:restoredTop sz="94737" autoAdjust="0"/>
  </p:normalViewPr>
  <p:slideViewPr>
    <p:cSldViewPr>
      <p:cViewPr varScale="1">
        <p:scale>
          <a:sx n="87" d="100"/>
          <a:sy n="87" d="100"/>
        </p:scale>
        <p:origin x="-1590" y="-84"/>
      </p:cViewPr>
      <p:guideLst>
        <p:guide orient="horz" pos="2160"/>
        <p:guide pos="2880"/>
      </p:guideLst>
    </p:cSldViewPr>
  </p:slideViewPr>
  <p:outlineViewPr>
    <p:cViewPr>
      <p:scale>
        <a:sx n="33" d="100"/>
        <a:sy n="33" d="100"/>
      </p:scale>
      <p:origin x="150" y="567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4" Type="http://schemas.openxmlformats.org/officeDocument/2006/relationships/tableStyles" Target="tableStyles.xml"/><Relationship Id="rId93" Type="http://schemas.openxmlformats.org/officeDocument/2006/relationships/viewProps" Target="viewProps.xml"/><Relationship Id="rId92" Type="http://schemas.openxmlformats.org/officeDocument/2006/relationships/presProps" Target="presProps.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9CFEF9-39E5-45FA-9924-64E9824C55A9}" type="datetimeFigureOut">
              <a:rPr lang="en-US" smtClean="0"/>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DDCB16-9852-4CF8-804A-571F19D0C9A4}" type="slidenum">
              <a:rPr lang="en-US" smtClean="0"/>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5A15280-C8EF-4AFB-B23C-C609C90B9B13}" type="slidenum">
              <a:rPr lang="en-US"/>
            </a:fld>
            <a:endParaRPr lang="en-US"/>
          </a:p>
        </p:txBody>
      </p:sp>
      <p:sp>
        <p:nvSpPr>
          <p:cNvPr id="16386" name="Rectangle 2"/>
          <p:cNvSpPr>
            <a:spLocks noGrp="1" noRot="1" noChangeAspect="1" noChangeArrowheads="1" noTextEdit="1"/>
          </p:cNvSpPr>
          <p:nvPr>
            <p:ph type="sldImg"/>
          </p:nvPr>
        </p:nvSpPr>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D1D272B-FB49-400A-9D21-E1E3E33041ED}" type="slidenum">
              <a:rPr lang="en-US"/>
            </a:fld>
            <a:endParaRPr lang="en-US"/>
          </a:p>
        </p:txBody>
      </p:sp>
      <p:sp>
        <p:nvSpPr>
          <p:cNvPr id="22530" name="Rectangle 2"/>
          <p:cNvSpPr>
            <a:spLocks noGrp="1" noRot="1" noChangeAspect="1" noChangeArrowheads="1" noTextEdit="1"/>
          </p:cNvSpPr>
          <p:nvPr>
            <p:ph type="sldImg"/>
          </p:nvPr>
        </p:nvSpPr>
        <p:spPr/>
      </p:sp>
      <p:sp>
        <p:nvSpPr>
          <p:cNvPr id="225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1" fmla="*/ 0 w 21600"/>
              <a:gd name="connsiteY0-2" fmla="*/ 0 h 18805"/>
              <a:gd name="connsiteX1-3" fmla="*/ 21600 w 21600"/>
              <a:gd name="connsiteY1-4" fmla="*/ 0 h 18805"/>
              <a:gd name="connsiteX2-5" fmla="*/ 21600 w 21600"/>
              <a:gd name="connsiteY2-6" fmla="*/ 17322 h 18805"/>
              <a:gd name="connsiteX3-7" fmla="*/ 0 w 21600"/>
              <a:gd name="connsiteY3-8" fmla="*/ 18805 h 18805"/>
              <a:gd name="connsiteX4-9" fmla="*/ 0 w 21600"/>
              <a:gd name="connsiteY4-10" fmla="*/ 0 h 18805"/>
              <a:gd name="connsiteX0-11" fmla="*/ 0 w 21600"/>
              <a:gd name="connsiteY0-12" fmla="*/ 0 h 18916"/>
              <a:gd name="connsiteX1-13" fmla="*/ 21600 w 21600"/>
              <a:gd name="connsiteY1-14" fmla="*/ 0 h 18916"/>
              <a:gd name="connsiteX2-15" fmla="*/ 21600 w 21600"/>
              <a:gd name="connsiteY2-16" fmla="*/ 17322 h 18916"/>
              <a:gd name="connsiteX3-17" fmla="*/ 0 w 21600"/>
              <a:gd name="connsiteY3-18" fmla="*/ 18916 h 18916"/>
              <a:gd name="connsiteX4-19" fmla="*/ 0 w 21600"/>
              <a:gd name="connsiteY4-20" fmla="*/ 0 h 18916"/>
              <a:gd name="connsiteX0-21" fmla="*/ 0 w 21600"/>
              <a:gd name="connsiteY0-22" fmla="*/ 0 h 18916"/>
              <a:gd name="connsiteX1-23" fmla="*/ 21600 w 21600"/>
              <a:gd name="connsiteY1-24" fmla="*/ 0 h 18916"/>
              <a:gd name="connsiteX2-25" fmla="*/ 21600 w 21600"/>
              <a:gd name="connsiteY2-26" fmla="*/ 17322 h 18916"/>
              <a:gd name="connsiteX3-27" fmla="*/ 0 w 21600"/>
              <a:gd name="connsiteY3-28" fmla="*/ 18916 h 18916"/>
              <a:gd name="connsiteX4-29" fmla="*/ 0 w 21600"/>
              <a:gd name="connsiteY4-30" fmla="*/ 0 h 18916"/>
              <a:gd name="connsiteX0-31" fmla="*/ 0 w 21600"/>
              <a:gd name="connsiteY0-32" fmla="*/ 0 h 18916"/>
              <a:gd name="connsiteX1-33" fmla="*/ 21600 w 21600"/>
              <a:gd name="connsiteY1-34" fmla="*/ 0 h 18916"/>
              <a:gd name="connsiteX2-35" fmla="*/ 21600 w 21600"/>
              <a:gd name="connsiteY2-36" fmla="*/ 17322 h 18916"/>
              <a:gd name="connsiteX3-37" fmla="*/ 0 w 21600"/>
              <a:gd name="connsiteY3-38" fmla="*/ 18916 h 18916"/>
              <a:gd name="connsiteX4-39" fmla="*/ 0 w 21600"/>
              <a:gd name="connsiteY4-40" fmla="*/ 0 h 18916"/>
              <a:gd name="connsiteX0-41" fmla="*/ 0 w 21600"/>
              <a:gd name="connsiteY0-42" fmla="*/ 0 h 19355"/>
              <a:gd name="connsiteX1-43" fmla="*/ 21600 w 21600"/>
              <a:gd name="connsiteY1-44" fmla="*/ 0 h 19355"/>
              <a:gd name="connsiteX2-45" fmla="*/ 21600 w 21600"/>
              <a:gd name="connsiteY2-46" fmla="*/ 17322 h 19355"/>
              <a:gd name="connsiteX3-47" fmla="*/ 0 w 21600"/>
              <a:gd name="connsiteY3-48" fmla="*/ 19355 h 19355"/>
              <a:gd name="connsiteX4-49" fmla="*/ 0 w 21600"/>
              <a:gd name="connsiteY4-50" fmla="*/ 0 h 19355"/>
              <a:gd name="connsiteX0-51" fmla="*/ 0 w 21600"/>
              <a:gd name="connsiteY0-52" fmla="*/ 0 h 19355"/>
              <a:gd name="connsiteX1-53" fmla="*/ 21600 w 21600"/>
              <a:gd name="connsiteY1-54" fmla="*/ 0 h 19355"/>
              <a:gd name="connsiteX2-55" fmla="*/ 21600 w 21600"/>
              <a:gd name="connsiteY2-56" fmla="*/ 17322 h 19355"/>
              <a:gd name="connsiteX3-57" fmla="*/ 0 w 21600"/>
              <a:gd name="connsiteY3-58" fmla="*/ 19355 h 19355"/>
              <a:gd name="connsiteX4-59" fmla="*/ 0 w 21600"/>
              <a:gd name="connsiteY4-60" fmla="*/ 0 h 19355"/>
              <a:gd name="connsiteX0-61" fmla="*/ 0 w 21600"/>
              <a:gd name="connsiteY0-62" fmla="*/ 0 h 19794"/>
              <a:gd name="connsiteX1-63" fmla="*/ 21600 w 21600"/>
              <a:gd name="connsiteY1-64" fmla="*/ 0 h 19794"/>
              <a:gd name="connsiteX2-65" fmla="*/ 21600 w 21600"/>
              <a:gd name="connsiteY2-66" fmla="*/ 17322 h 19794"/>
              <a:gd name="connsiteX3-67" fmla="*/ 0 w 21600"/>
              <a:gd name="connsiteY3-68" fmla="*/ 19794 h 19794"/>
              <a:gd name="connsiteX4-69" fmla="*/ 0 w 21600"/>
              <a:gd name="connsiteY4-70" fmla="*/ 0 h 19794"/>
              <a:gd name="connsiteX0-71" fmla="*/ 0 w 21600"/>
              <a:gd name="connsiteY0-72" fmla="*/ 0 h 19794"/>
              <a:gd name="connsiteX1-73" fmla="*/ 21600 w 21600"/>
              <a:gd name="connsiteY1-74" fmla="*/ 0 h 19794"/>
              <a:gd name="connsiteX2-75" fmla="*/ 21600 w 21600"/>
              <a:gd name="connsiteY2-76" fmla="*/ 17322 h 19794"/>
              <a:gd name="connsiteX3-77" fmla="*/ 0 w 21600"/>
              <a:gd name="connsiteY3-78" fmla="*/ 19794 h 19794"/>
              <a:gd name="connsiteX4-79" fmla="*/ 0 w 21600"/>
              <a:gd name="connsiteY4-80" fmla="*/ 0 h 197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fld id="{E5354C4D-8340-4546-A755-F18E28E9C994}" type="datetime1">
              <a:rPr lang="en-US" smtClean="0"/>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CE2FD158-CB63-4A97-BBD6-5241F1AD3E65}"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82683B60-33EC-42F2-870E-87F70EE4B401}"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95B743BC-07C4-4EFF-BEE3-0EEE4835DB6F}" type="datetime1">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85380657-CAC6-40DE-8FE5-30C701A6E130}" type="datetime1">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E03F5F-8505-4B19-A5C2-D9200549D13D}" type="datetime1">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5D43A-7E4D-402E-AF51-3E3B12CDC7C2}" type="datetime1">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endParaRPr lang="en-US" smtClean="0"/>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83023B35-44D5-4434-9F00-1EC86A7CD964}" type="datetime1">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B16356D3-7BA3-4E2B-91BE-5FD1D09E46BA}" type="datetime1">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3400" y="6356350"/>
            <a:ext cx="533400" cy="365125"/>
          </a:xfrm>
        </p:spPr>
        <p:txBody>
          <a:bodyPr/>
          <a:lstStyle/>
          <a:p>
            <a:fld id="{B5296107-16BB-4F9A-8209-5B880E753A2B}"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7FE71E09-53A9-4D77-9B24-2C55EF5DE3EB}"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4561632C-E714-4C72-8C0A-520D65D758B6}"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Rectangle 19"/>
          <p:cNvSpPr>
            <a:spLocks noGrp="1" noChangeArrowheads="1"/>
          </p:cNvSpPr>
          <p:nvPr>
            <p:ph type="dt" sz="half" idx="10"/>
          </p:nvPr>
        </p:nvSpPr>
        <p:spPr/>
        <p:txBody>
          <a:bodyPr/>
          <a:lstStyle>
            <a:lvl1pPr>
              <a:defRPr/>
            </a:lvl1pPr>
          </a:lstStyle>
          <a:p>
            <a:pPr>
              <a:defRPr/>
            </a:pPr>
            <a:fld id="{D1A7A1F6-6BEE-4618-97DA-8058F5C24C2F}" type="datetime1">
              <a:rPr lang="en-US" smtClean="0"/>
            </a:fld>
            <a:endParaRPr lang="en-US"/>
          </a:p>
        </p:txBody>
      </p:sp>
      <p:sp>
        <p:nvSpPr>
          <p:cNvPr id="6" name="Rectangle 20"/>
          <p:cNvSpPr>
            <a:spLocks noGrp="1" noChangeArrowheads="1"/>
          </p:cNvSpPr>
          <p:nvPr>
            <p:ph type="ftr" sz="quarter" idx="11"/>
          </p:nvPr>
        </p:nvSpPr>
        <p:spPr/>
        <p:txBody>
          <a:bodyPr/>
          <a:lstStyle>
            <a:lvl1pPr>
              <a:defRPr/>
            </a:lvl1pPr>
          </a:lstStyle>
          <a:p>
            <a:pPr>
              <a:defRPr/>
            </a:pPr>
            <a:endParaRPr lang="en-US"/>
          </a:p>
        </p:txBody>
      </p:sp>
      <p:sp>
        <p:nvSpPr>
          <p:cNvPr id="7" name="Rectangle 21"/>
          <p:cNvSpPr>
            <a:spLocks noGrp="1" noChangeArrowheads="1"/>
          </p:cNvSpPr>
          <p:nvPr>
            <p:ph type="sldNum" sz="quarter" idx="12"/>
          </p:nvPr>
        </p:nvSpPr>
        <p:spPr/>
        <p:txBody>
          <a:bodyPr/>
          <a:lstStyle>
            <a:lvl1pPr>
              <a:defRPr/>
            </a:lvl1pPr>
          </a:lstStyle>
          <a:p>
            <a:pPr>
              <a:defRPr/>
            </a:pPr>
            <a:fld id="{A1C996D0-FA0C-47A8-A612-3F7DB0B4C751}" type="slidenum">
              <a:rPr lang="en-US"/>
            </a:fld>
            <a:endParaRPr lang="en-US"/>
          </a:p>
        </p:txBody>
      </p:sp>
    </p:spTree>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495800"/>
          </a:xfrm>
        </p:spPr>
        <p:txBody>
          <a:bodyPr/>
          <a:lstStyle/>
          <a:p>
            <a:pPr lvl="0"/>
            <a:endParaRPr lang="en-US" noProof="0" smtClean="0"/>
          </a:p>
        </p:txBody>
      </p:sp>
      <p:sp>
        <p:nvSpPr>
          <p:cNvPr id="4" name="Rectangle 19"/>
          <p:cNvSpPr>
            <a:spLocks noGrp="1" noChangeArrowheads="1"/>
          </p:cNvSpPr>
          <p:nvPr>
            <p:ph type="dt" sz="half" idx="10"/>
          </p:nvPr>
        </p:nvSpPr>
        <p:spPr/>
        <p:txBody>
          <a:bodyPr/>
          <a:lstStyle>
            <a:lvl1pPr>
              <a:defRPr/>
            </a:lvl1pPr>
          </a:lstStyle>
          <a:p>
            <a:pPr>
              <a:defRPr/>
            </a:pPr>
            <a:fld id="{06BC0B55-9986-4BC1-9432-EEA084F340AA}" type="datetime1">
              <a:rPr lang="en-US" smtClean="0"/>
            </a:fld>
            <a:endParaRPr lang="en-US"/>
          </a:p>
        </p:txBody>
      </p:sp>
      <p:sp>
        <p:nvSpPr>
          <p:cNvPr id="5" name="Rectangle 20"/>
          <p:cNvSpPr>
            <a:spLocks noGrp="1" noChangeArrowheads="1"/>
          </p:cNvSpPr>
          <p:nvPr>
            <p:ph type="ftr" sz="quarter" idx="11"/>
          </p:nvPr>
        </p:nvSpPr>
        <p:spPr/>
        <p:txBody>
          <a:bodyPr/>
          <a:lstStyle>
            <a:lvl1pPr>
              <a:defRPr/>
            </a:lvl1pPr>
          </a:lstStyle>
          <a:p>
            <a:pPr>
              <a:defRPr/>
            </a:pPr>
            <a:endParaRPr lang="en-US"/>
          </a:p>
        </p:txBody>
      </p:sp>
      <p:sp>
        <p:nvSpPr>
          <p:cNvPr id="6" name="Rectangle 21"/>
          <p:cNvSpPr>
            <a:spLocks noGrp="1" noChangeArrowheads="1"/>
          </p:cNvSpPr>
          <p:nvPr>
            <p:ph type="sldNum" sz="quarter" idx="12"/>
          </p:nvPr>
        </p:nvSpPr>
        <p:spPr/>
        <p:txBody>
          <a:bodyPr/>
          <a:lstStyle>
            <a:lvl1pPr>
              <a:defRPr/>
            </a:lvl1pPr>
          </a:lstStyle>
          <a:p>
            <a:pPr>
              <a:defRPr/>
            </a:pPr>
            <a:fld id="{82CCB45C-022C-4D3D-981C-232960297FB9}" type="slidenum">
              <a:rPr lang="en-US"/>
            </a:fld>
            <a:endParaRPr lang="en-US"/>
          </a:p>
        </p:txBody>
      </p:sp>
    </p:spTree>
  </p:cSld>
  <p:clrMapOvr>
    <a:masterClrMapping/>
  </p:clrMapOvr>
  <p:transition>
    <p:cover dir="d"/>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1" fmla="*/ 0 w 21600"/>
              <a:gd name="connsiteY0-2" fmla="*/ 0 h 19378"/>
              <a:gd name="connsiteX1-3" fmla="*/ 21600 w 21600"/>
              <a:gd name="connsiteY1-4" fmla="*/ 0 h 19378"/>
              <a:gd name="connsiteX2-5" fmla="*/ 21600 w 21600"/>
              <a:gd name="connsiteY2-6" fmla="*/ 17322 h 19378"/>
              <a:gd name="connsiteX3-7" fmla="*/ 0 w 21600"/>
              <a:gd name="connsiteY3-8" fmla="*/ 19378 h 19378"/>
              <a:gd name="connsiteX4-9" fmla="*/ 0 w 21600"/>
              <a:gd name="connsiteY4-10" fmla="*/ 0 h 19378"/>
              <a:gd name="connsiteX0-11" fmla="*/ 0 w 21600"/>
              <a:gd name="connsiteY0-12" fmla="*/ 0 h 19378"/>
              <a:gd name="connsiteX1-13" fmla="*/ 21600 w 21600"/>
              <a:gd name="connsiteY1-14" fmla="*/ 0 h 19378"/>
              <a:gd name="connsiteX2-15" fmla="*/ 21600 w 21600"/>
              <a:gd name="connsiteY2-16" fmla="*/ 17322 h 19378"/>
              <a:gd name="connsiteX3-17" fmla="*/ 0 w 21600"/>
              <a:gd name="connsiteY3-18" fmla="*/ 19378 h 19378"/>
              <a:gd name="connsiteX4-19" fmla="*/ 0 w 21600"/>
              <a:gd name="connsiteY4-20" fmla="*/ 0 h 19378"/>
              <a:gd name="connsiteX0-21" fmla="*/ 0 w 21600"/>
              <a:gd name="connsiteY0-22" fmla="*/ 0 h 19974"/>
              <a:gd name="connsiteX1-23" fmla="*/ 21600 w 21600"/>
              <a:gd name="connsiteY1-24" fmla="*/ 0 h 19974"/>
              <a:gd name="connsiteX2-25" fmla="*/ 21600 w 21600"/>
              <a:gd name="connsiteY2-26" fmla="*/ 17322 h 19974"/>
              <a:gd name="connsiteX3-27" fmla="*/ 0 w 21600"/>
              <a:gd name="connsiteY3-28" fmla="*/ 19974 h 19974"/>
              <a:gd name="connsiteX4-29" fmla="*/ 0 w 21600"/>
              <a:gd name="connsiteY4-30" fmla="*/ 0 h 19974"/>
              <a:gd name="connsiteX0-31" fmla="*/ 0 w 21600"/>
              <a:gd name="connsiteY0-32" fmla="*/ 0 h 19974"/>
              <a:gd name="connsiteX1-33" fmla="*/ 21600 w 21600"/>
              <a:gd name="connsiteY1-34" fmla="*/ 0 h 19974"/>
              <a:gd name="connsiteX2-35" fmla="*/ 21600 w 21600"/>
              <a:gd name="connsiteY2-36" fmla="*/ 17322 h 19974"/>
              <a:gd name="connsiteX3-37" fmla="*/ 0 w 21600"/>
              <a:gd name="connsiteY3-38" fmla="*/ 19974 h 19974"/>
              <a:gd name="connsiteX4-39" fmla="*/ 0 w 21600"/>
              <a:gd name="connsiteY4-40" fmla="*/ 0 h 19974"/>
              <a:gd name="connsiteX0-41" fmla="*/ 0 w 21600"/>
              <a:gd name="connsiteY0-42" fmla="*/ 0 h 19974"/>
              <a:gd name="connsiteX1-43" fmla="*/ 21600 w 21600"/>
              <a:gd name="connsiteY1-44" fmla="*/ 0 h 19974"/>
              <a:gd name="connsiteX2-45" fmla="*/ 21600 w 21600"/>
              <a:gd name="connsiteY2-46" fmla="*/ 17322 h 19974"/>
              <a:gd name="connsiteX3-47" fmla="*/ 0 w 21600"/>
              <a:gd name="connsiteY3-48" fmla="*/ 19974 h 19974"/>
              <a:gd name="connsiteX4-49" fmla="*/ 0 w 21600"/>
              <a:gd name="connsiteY4-50" fmla="*/ 0 h 19974"/>
              <a:gd name="connsiteX0-51" fmla="*/ 0 w 21600"/>
              <a:gd name="connsiteY0-52" fmla="*/ 0 h 20252"/>
              <a:gd name="connsiteX1-53" fmla="*/ 21600 w 21600"/>
              <a:gd name="connsiteY1-54" fmla="*/ 0 h 20252"/>
              <a:gd name="connsiteX2-55" fmla="*/ 21600 w 21600"/>
              <a:gd name="connsiteY2-56" fmla="*/ 17322 h 20252"/>
              <a:gd name="connsiteX3-57" fmla="*/ 0 w 21600"/>
              <a:gd name="connsiteY3-58" fmla="*/ 20252 h 20252"/>
              <a:gd name="connsiteX4-59" fmla="*/ 0 w 21600"/>
              <a:gd name="connsiteY4-60" fmla="*/ 0 h 20252"/>
              <a:gd name="connsiteX0-61" fmla="*/ 0 w 21600"/>
              <a:gd name="connsiteY0-62" fmla="*/ 0 h 20252"/>
              <a:gd name="connsiteX1-63" fmla="*/ 21600 w 21600"/>
              <a:gd name="connsiteY1-64" fmla="*/ 0 h 20252"/>
              <a:gd name="connsiteX2-65" fmla="*/ 21600 w 21600"/>
              <a:gd name="connsiteY2-66" fmla="*/ 17322 h 20252"/>
              <a:gd name="connsiteX3-67" fmla="*/ 0 w 21600"/>
              <a:gd name="connsiteY3-68" fmla="*/ 20252 h 20252"/>
              <a:gd name="connsiteX4-69" fmla="*/ 0 w 21600"/>
              <a:gd name="connsiteY4-70" fmla="*/ 0 h 202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1" fmla="*/ 0 w 21600"/>
              <a:gd name="connsiteY0-2" fmla="*/ 0 h 18944"/>
              <a:gd name="connsiteX1-3" fmla="*/ 21600 w 21600"/>
              <a:gd name="connsiteY1-4" fmla="*/ 0 h 18944"/>
              <a:gd name="connsiteX2-5" fmla="*/ 21600 w 21600"/>
              <a:gd name="connsiteY2-6" fmla="*/ 17322 h 18944"/>
              <a:gd name="connsiteX3-7" fmla="*/ 0 w 21600"/>
              <a:gd name="connsiteY3-8" fmla="*/ 18944 h 18944"/>
              <a:gd name="connsiteX4-9" fmla="*/ 0 w 21600"/>
              <a:gd name="connsiteY4-10" fmla="*/ 0 h 18944"/>
              <a:gd name="connsiteX0-11" fmla="*/ 0 w 21600"/>
              <a:gd name="connsiteY0-12" fmla="*/ 0 h 19350"/>
              <a:gd name="connsiteX1-13" fmla="*/ 21600 w 21600"/>
              <a:gd name="connsiteY1-14" fmla="*/ 0 h 19350"/>
              <a:gd name="connsiteX2-15" fmla="*/ 21600 w 21600"/>
              <a:gd name="connsiteY2-16" fmla="*/ 17322 h 19350"/>
              <a:gd name="connsiteX3-17" fmla="*/ 0 w 21600"/>
              <a:gd name="connsiteY3-18" fmla="*/ 19350 h 19350"/>
              <a:gd name="connsiteX4-19" fmla="*/ 0 w 21600"/>
              <a:gd name="connsiteY4-20" fmla="*/ 0 h 19350"/>
              <a:gd name="connsiteX0-21" fmla="*/ 0 w 21600"/>
              <a:gd name="connsiteY0-22" fmla="*/ 0 h 19350"/>
              <a:gd name="connsiteX1-23" fmla="*/ 21600 w 21600"/>
              <a:gd name="connsiteY1-24" fmla="*/ 0 h 19350"/>
              <a:gd name="connsiteX2-25" fmla="*/ 21600 w 21600"/>
              <a:gd name="connsiteY2-26" fmla="*/ 17322 h 19350"/>
              <a:gd name="connsiteX3-27" fmla="*/ 0 w 21600"/>
              <a:gd name="connsiteY3-28" fmla="*/ 19350 h 19350"/>
              <a:gd name="connsiteX4-29" fmla="*/ 0 w 21600"/>
              <a:gd name="connsiteY4-30" fmla="*/ 0 h 19350"/>
              <a:gd name="connsiteX0-31" fmla="*/ 0 w 21600"/>
              <a:gd name="connsiteY0-32" fmla="*/ 0 h 19350"/>
              <a:gd name="connsiteX1-33" fmla="*/ 21600 w 21600"/>
              <a:gd name="connsiteY1-34" fmla="*/ 0 h 19350"/>
              <a:gd name="connsiteX2-35" fmla="*/ 21600 w 21600"/>
              <a:gd name="connsiteY2-36" fmla="*/ 17322 h 19350"/>
              <a:gd name="connsiteX3-37" fmla="*/ 0 w 21600"/>
              <a:gd name="connsiteY3-38" fmla="*/ 19350 h 19350"/>
              <a:gd name="connsiteX4-39" fmla="*/ 0 w 21600"/>
              <a:gd name="connsiteY4-40" fmla="*/ 0 h 19350"/>
              <a:gd name="connsiteX0-41" fmla="*/ 0 w 21600"/>
              <a:gd name="connsiteY0-42" fmla="*/ 0 h 19350"/>
              <a:gd name="connsiteX1-43" fmla="*/ 21600 w 21600"/>
              <a:gd name="connsiteY1-44" fmla="*/ 0 h 19350"/>
              <a:gd name="connsiteX2-45" fmla="*/ 21600 w 21600"/>
              <a:gd name="connsiteY2-46" fmla="*/ 17322 h 19350"/>
              <a:gd name="connsiteX3-47" fmla="*/ 0 w 21600"/>
              <a:gd name="connsiteY3-48" fmla="*/ 19350 h 19350"/>
              <a:gd name="connsiteX4-49" fmla="*/ 0 w 21600"/>
              <a:gd name="connsiteY4-50" fmla="*/ 0 h 19350"/>
              <a:gd name="connsiteX0-51" fmla="*/ 0 w 21600"/>
              <a:gd name="connsiteY0-52" fmla="*/ 0 h 19691"/>
              <a:gd name="connsiteX1-53" fmla="*/ 21600 w 21600"/>
              <a:gd name="connsiteY1-54" fmla="*/ 0 h 19691"/>
              <a:gd name="connsiteX2-55" fmla="*/ 21600 w 21600"/>
              <a:gd name="connsiteY2-56" fmla="*/ 17322 h 19691"/>
              <a:gd name="connsiteX3-57" fmla="*/ 0 w 21600"/>
              <a:gd name="connsiteY3-58" fmla="*/ 19691 h 19691"/>
              <a:gd name="connsiteX4-59" fmla="*/ 0 w 21600"/>
              <a:gd name="connsiteY4-60" fmla="*/ 0 h 19691"/>
              <a:gd name="connsiteX0-61" fmla="*/ 0 w 21600"/>
              <a:gd name="connsiteY0-62" fmla="*/ 0 h 19691"/>
              <a:gd name="connsiteX1-63" fmla="*/ 21600 w 21600"/>
              <a:gd name="connsiteY1-64" fmla="*/ 0 h 19691"/>
              <a:gd name="connsiteX2-65" fmla="*/ 21600 w 21600"/>
              <a:gd name="connsiteY2-66" fmla="*/ 17322 h 19691"/>
              <a:gd name="connsiteX3-67" fmla="*/ 0 w 21600"/>
              <a:gd name="connsiteY3-68" fmla="*/ 19691 h 19691"/>
              <a:gd name="connsiteX4-69" fmla="*/ 0 w 21600"/>
              <a:gd name="connsiteY4-70" fmla="*/ 0 h 19691"/>
              <a:gd name="connsiteX0-71" fmla="*/ 0 w 21600"/>
              <a:gd name="connsiteY0-72" fmla="*/ 0 h 20032"/>
              <a:gd name="connsiteX1-73" fmla="*/ 21600 w 21600"/>
              <a:gd name="connsiteY1-74" fmla="*/ 0 h 20032"/>
              <a:gd name="connsiteX2-75" fmla="*/ 21600 w 21600"/>
              <a:gd name="connsiteY2-76" fmla="*/ 17322 h 20032"/>
              <a:gd name="connsiteX3-77" fmla="*/ 0 w 21600"/>
              <a:gd name="connsiteY3-78" fmla="*/ 20032 h 20032"/>
              <a:gd name="connsiteX4-79" fmla="*/ 0 w 21600"/>
              <a:gd name="connsiteY4-80" fmla="*/ 0 h 20032"/>
              <a:gd name="connsiteX0-81" fmla="*/ 0 w 21600"/>
              <a:gd name="connsiteY0-82" fmla="*/ 0 h 20032"/>
              <a:gd name="connsiteX1-83" fmla="*/ 21600 w 21600"/>
              <a:gd name="connsiteY1-84" fmla="*/ 0 h 20032"/>
              <a:gd name="connsiteX2-85" fmla="*/ 21600 w 21600"/>
              <a:gd name="connsiteY2-86" fmla="*/ 17322 h 20032"/>
              <a:gd name="connsiteX3-87" fmla="*/ 0 w 21600"/>
              <a:gd name="connsiteY3-88" fmla="*/ 20032 h 20032"/>
              <a:gd name="connsiteX4-89" fmla="*/ 0 w 21600"/>
              <a:gd name="connsiteY4-90" fmla="*/ 0 h 20032"/>
              <a:gd name="connsiteX0-91" fmla="*/ 0 w 21600"/>
              <a:gd name="connsiteY0-92" fmla="*/ 0 h 20032"/>
              <a:gd name="connsiteX1-93" fmla="*/ 21600 w 21600"/>
              <a:gd name="connsiteY1-94" fmla="*/ 0 h 20032"/>
              <a:gd name="connsiteX2-95" fmla="*/ 21600 w 21600"/>
              <a:gd name="connsiteY2-96" fmla="*/ 17322 h 20032"/>
              <a:gd name="connsiteX3-97" fmla="*/ 0 w 21600"/>
              <a:gd name="connsiteY3-98" fmla="*/ 20032 h 20032"/>
              <a:gd name="connsiteX4-99" fmla="*/ 0 w 21600"/>
              <a:gd name="connsiteY4-100" fmla="*/ 0 h 20032"/>
              <a:gd name="connsiteX0-101" fmla="*/ 0 w 21600"/>
              <a:gd name="connsiteY0-102" fmla="*/ 0 h 20032"/>
              <a:gd name="connsiteX1-103" fmla="*/ 21600 w 21600"/>
              <a:gd name="connsiteY1-104" fmla="*/ 0 h 20032"/>
              <a:gd name="connsiteX2-105" fmla="*/ 21600 w 21600"/>
              <a:gd name="connsiteY2-106" fmla="*/ 17322 h 20032"/>
              <a:gd name="connsiteX3-107" fmla="*/ 0 w 21600"/>
              <a:gd name="connsiteY3-108" fmla="*/ 20032 h 20032"/>
              <a:gd name="connsiteX4-109" fmla="*/ 0 w 21600"/>
              <a:gd name="connsiteY4-110" fmla="*/ 0 h 20032"/>
              <a:gd name="connsiteX0-111" fmla="*/ 0 w 21600"/>
              <a:gd name="connsiteY0-112" fmla="*/ 0 h 20032"/>
              <a:gd name="connsiteX1-113" fmla="*/ 21600 w 21600"/>
              <a:gd name="connsiteY1-114" fmla="*/ 0 h 20032"/>
              <a:gd name="connsiteX2-115" fmla="*/ 21600 w 21600"/>
              <a:gd name="connsiteY2-116" fmla="*/ 17322 h 20032"/>
              <a:gd name="connsiteX3-117" fmla="*/ 0 w 21600"/>
              <a:gd name="connsiteY3-118" fmla="*/ 20032 h 20032"/>
              <a:gd name="connsiteX4-119" fmla="*/ 0 w 21600"/>
              <a:gd name="connsiteY4-120" fmla="*/ 0 h 20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fld id="{D8DD4CD0-5EAB-43A7-AD63-51779879D77D}" type="datetime1">
              <a:rPr lang="en-US" smtClean="0"/>
            </a:fld>
            <a:endParaRPr lang="en-US" dirty="0"/>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B5296107-16BB-4F9A-8209-5B880E753A2B}" type="slidenum">
              <a:rPr lang="en-US" smtClean="0"/>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panose="05020102010507070707"/>
        <a:buChar char=""/>
        <a:defRPr sz="3000" kern="1200">
          <a:solidFill>
            <a:schemeClr val="tx1"/>
          </a:solidFill>
          <a:latin typeface="+mn-lt"/>
          <a:ea typeface="+mn-ea"/>
          <a:cs typeface="+mn-cs"/>
        </a:defRPr>
      </a:lvl1pPr>
      <a:lvl2pPr marL="631190" indent="-274320" algn="l" rtl="0" eaLnBrk="1" latinLnBrk="0" hangingPunct="1">
        <a:spcBef>
          <a:spcPct val="20000"/>
        </a:spcBef>
        <a:buClr>
          <a:schemeClr val="accent2"/>
        </a:buClr>
        <a:buFont typeface="Wingdings 2" panose="05020102010507070707"/>
        <a:buChar char=""/>
        <a:defRPr sz="2600" kern="1200">
          <a:solidFill>
            <a:schemeClr val="tx1"/>
          </a:solidFill>
          <a:latin typeface="+mn-lt"/>
          <a:ea typeface="+mn-ea"/>
          <a:cs typeface="+mn-cs"/>
        </a:defRPr>
      </a:lvl2pPr>
      <a:lvl3pPr marL="923290" indent="-274320" algn="l" rtl="0" eaLnBrk="1" latinLnBrk="0" hangingPunct="1">
        <a:spcBef>
          <a:spcPct val="20000"/>
        </a:spcBef>
        <a:buClr>
          <a:schemeClr val="accent3"/>
        </a:buClr>
        <a:buFont typeface="Wingdings 2" panose="05020102010507070707"/>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panose="05020102010507070707"/>
        <a:buChar char=""/>
        <a:defRPr sz="2200" kern="1200">
          <a:solidFill>
            <a:schemeClr val="tx1"/>
          </a:solidFill>
          <a:latin typeface="+mn-lt"/>
          <a:ea typeface="+mn-ea"/>
          <a:cs typeface="+mn-cs"/>
        </a:defRPr>
      </a:lvl4pPr>
      <a:lvl5pPr marL="1426210" indent="-228600" algn="l" rtl="0" eaLnBrk="1" latinLnBrk="0" hangingPunct="1">
        <a:spcBef>
          <a:spcPct val="20000"/>
        </a:spcBef>
        <a:buClr>
          <a:schemeClr val="accent5"/>
        </a:buClr>
        <a:buFont typeface="Wingdings 2" panose="05020102010507070707"/>
        <a:buChar char=""/>
        <a:defRPr sz="2000" kern="1200">
          <a:solidFill>
            <a:schemeClr val="tx1"/>
          </a:solidFill>
          <a:latin typeface="+mn-lt"/>
          <a:ea typeface="+mn-ea"/>
          <a:cs typeface="+mn-cs"/>
        </a:defRPr>
      </a:lvl5pPr>
      <a:lvl6pPr marL="1673225" indent="-228600" algn="l" rtl="0" eaLnBrk="1" latinLnBrk="0" hangingPunct="1">
        <a:spcBef>
          <a:spcPct val="20000"/>
        </a:spcBef>
        <a:buClr>
          <a:schemeClr val="accent6"/>
        </a:buClr>
        <a:buFont typeface="Wingdings 2" panose="05020102010507070707"/>
        <a:buChar char=""/>
        <a:defRPr sz="1800" kern="1200">
          <a:solidFill>
            <a:schemeClr val="tx1"/>
          </a:solidFill>
          <a:latin typeface="+mn-lt"/>
          <a:ea typeface="+mn-ea"/>
          <a:cs typeface="+mn-cs"/>
        </a:defRPr>
      </a:lvl6pPr>
      <a:lvl7pPr marL="1911350" indent="-228600" algn="l" rtl="0" eaLnBrk="1" latinLnBrk="0" hangingPunct="1">
        <a:spcBef>
          <a:spcPct val="20000"/>
        </a:spcBef>
        <a:buClr>
          <a:schemeClr val="tx2"/>
        </a:buClr>
        <a:buFont typeface="Wingdings 2" panose="05020102010507070707"/>
        <a:buChar char=""/>
        <a:defRPr sz="1600" kern="1200">
          <a:solidFill>
            <a:schemeClr val="tx1"/>
          </a:solidFill>
          <a:latin typeface="+mn-lt"/>
          <a:ea typeface="+mn-ea"/>
          <a:cs typeface="+mn-cs"/>
        </a:defRPr>
      </a:lvl7pPr>
      <a:lvl8pPr marL="2121535" indent="-182880" algn="l" rtl="0" eaLnBrk="1" latinLnBrk="0" hangingPunct="1">
        <a:spcBef>
          <a:spcPct val="20000"/>
        </a:spcBef>
        <a:buClr>
          <a:schemeClr val="tx2"/>
        </a:buClr>
        <a:buFont typeface="Wingdings 2" panose="05020102010507070707"/>
        <a:buChar char=""/>
        <a:defRPr sz="1400" kern="1200">
          <a:solidFill>
            <a:schemeClr val="tx1"/>
          </a:solidFill>
          <a:latin typeface="+mn-lt"/>
          <a:ea typeface="+mn-ea"/>
          <a:cs typeface="+mn-cs"/>
        </a:defRPr>
      </a:lvl8pPr>
      <a:lvl9pPr marL="2322830" indent="-182880" algn="l" rtl="0" eaLnBrk="1" latinLnBrk="0" hangingPunct="1">
        <a:spcBef>
          <a:spcPct val="20000"/>
        </a:spcBef>
        <a:buClr>
          <a:schemeClr val="tx2"/>
        </a:buClr>
        <a:buFont typeface="Wingdings 2" panose="05020102010507070707"/>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3.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4.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9.jpeg"/><Relationship Id="rId1" Type="http://schemas.openxmlformats.org/officeDocument/2006/relationships/image" Target="../media/image18.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0.jpe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6.jpeg"/><Relationship Id="rId1" Type="http://schemas.openxmlformats.org/officeDocument/2006/relationships/image" Target="../media/image25.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1066800"/>
            <a:ext cx="8610600" cy="2362200"/>
          </a:xfrm>
        </p:spPr>
        <p:txBody>
          <a:bodyPr>
            <a:normAutofit fontScale="90000"/>
          </a:bodyPr>
          <a:lstStyle/>
          <a:p>
            <a:pPr algn="ct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br>
              <a:rPr lang="en-US" i="1" dirty="0" smtClean="0"/>
            </a:br>
            <a:r>
              <a:rPr lang="en-US" sz="3100" i="1" dirty="0" smtClean="0"/>
              <a:t> </a:t>
            </a:r>
            <a:br>
              <a:rPr lang="en-US" i="1" dirty="0" smtClean="0"/>
            </a:br>
            <a:r>
              <a:rPr lang="en-US" sz="6700" i="1" u="sng" dirty="0" smtClean="0"/>
              <a:t>MODEL   ANALYSIS</a:t>
            </a:r>
            <a:br>
              <a:rPr lang="en-US" sz="6700" u="sng" dirty="0" smtClean="0"/>
            </a:br>
            <a:endParaRPr lang="en-US" sz="6700" u="sng" dirty="0"/>
          </a:p>
        </p:txBody>
      </p:sp>
      <p:sp>
        <p:nvSpPr>
          <p:cNvPr id="6" name="Content Placeholder 5"/>
          <p:cNvSpPr>
            <a:spLocks noGrp="1"/>
          </p:cNvSpPr>
          <p:nvPr>
            <p:ph idx="1"/>
          </p:nvPr>
        </p:nvSpPr>
        <p:spPr>
          <a:xfrm>
            <a:off x="457200" y="3048000"/>
            <a:ext cx="8153400" cy="3657601"/>
          </a:xfrm>
        </p:spPr>
        <p:txBody>
          <a:bodyPr>
            <a:normAutofit/>
          </a:bodyPr>
          <a:lstStyle/>
          <a:p>
            <a:pPr lvl="8" algn="r">
              <a:buNone/>
            </a:pPr>
            <a:r>
              <a:rPr lang="en-US" dirty="0" smtClean="0"/>
              <a:t>                              </a:t>
            </a:r>
            <a:endParaRPr lang="en-US" dirty="0"/>
          </a:p>
        </p:txBody>
      </p:sp>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a:bodyPr>
          <a:lstStyle/>
          <a:p>
            <a:fld id="{B5296107-16BB-4F9A-8209-5B880E753A2B}" type="slidenum">
              <a:rPr lang="en-US" smtClean="0"/>
            </a:fld>
            <a:endParaRPr lang="en-US" dirty="0"/>
          </a:p>
        </p:txBody>
      </p:sp>
      <p:sp>
        <p:nvSpPr>
          <p:cNvPr id="3" name="Rectangle 2"/>
          <p:cNvSpPr/>
          <p:nvPr/>
        </p:nvSpPr>
        <p:spPr>
          <a:xfrm>
            <a:off x="3875271" y="3244334"/>
            <a:ext cx="184731" cy="523220"/>
          </a:xfrm>
          <a:prstGeom prst="rect">
            <a:avLst/>
          </a:prstGeom>
        </p:spPr>
        <p:txBody>
          <a:bodyPr wrap="none">
            <a:spAutoFit/>
          </a:bodyPr>
          <a:lstStyle/>
          <a:p>
            <a:endParaRPr lang="en-US" sz="2800" dirty="0"/>
          </a:p>
        </p:txBody>
      </p:sp>
      <p:sp>
        <p:nvSpPr>
          <p:cNvPr id="4" name="Rectangle 3"/>
          <p:cNvSpPr/>
          <p:nvPr/>
        </p:nvSpPr>
        <p:spPr>
          <a:xfrm>
            <a:off x="1066800" y="609600"/>
            <a:ext cx="4457365" cy="769441"/>
          </a:xfrm>
          <a:prstGeom prst="rect">
            <a:avLst/>
          </a:prstGeom>
        </p:spPr>
        <p:txBody>
          <a:bodyPr wrap="square">
            <a:spAutoFit/>
          </a:bodyPr>
          <a:lstStyle/>
          <a:p>
            <a:pPr lvl="0"/>
            <a:r>
              <a:rPr lang="en-US" sz="4400" dirty="0" smtClean="0">
                <a:solidFill>
                  <a:schemeClr val="accent4">
                    <a:lumMod val="60000"/>
                    <a:lumOff val="40000"/>
                  </a:schemeClr>
                </a:solidFill>
              </a:rPr>
              <a:t>CONTENTS:-</a:t>
            </a:r>
            <a:endParaRPr lang="en-US" sz="4400" dirty="0">
              <a:solidFill>
                <a:schemeClr val="accent4">
                  <a:lumMod val="60000"/>
                  <a:lumOff val="40000"/>
                </a:schemeClr>
              </a:solidFill>
            </a:endParaRPr>
          </a:p>
        </p:txBody>
      </p:sp>
      <p:sp>
        <p:nvSpPr>
          <p:cNvPr id="5" name="Rectangle 4"/>
          <p:cNvSpPr/>
          <p:nvPr/>
        </p:nvSpPr>
        <p:spPr>
          <a:xfrm>
            <a:off x="533400" y="1752600"/>
            <a:ext cx="6248400" cy="3194721"/>
          </a:xfrm>
          <a:prstGeom prst="rect">
            <a:avLst/>
          </a:prstGeom>
        </p:spPr>
        <p:txBody>
          <a:bodyPr wrap="square">
            <a:spAutoFit/>
          </a:bodyPr>
          <a:lstStyle/>
          <a:p>
            <a:pPr marL="533400" indent="-533400">
              <a:lnSpc>
                <a:spcPct val="90000"/>
              </a:lnSpc>
              <a:buFont typeface="Wingdings" panose="05000000000000000000" pitchFamily="2" charset="2"/>
              <a:buChar char="v"/>
              <a:defRPr/>
            </a:pPr>
            <a:r>
              <a:rPr lang="en-US" sz="2800" b="1" dirty="0">
                <a:latin typeface="Arial" panose="020B0604020202020204" pitchFamily="34" charset="0"/>
              </a:rPr>
              <a:t>INTRODUCTION </a:t>
            </a:r>
            <a:endParaRPr lang="en-US" sz="2800" b="1" dirty="0" smtClean="0">
              <a:latin typeface="Arial" panose="020B0604020202020204" pitchFamily="34" charset="0"/>
            </a:endParaRPr>
          </a:p>
          <a:p>
            <a:pPr marL="533400" indent="-533400">
              <a:lnSpc>
                <a:spcPct val="90000"/>
              </a:lnSpc>
              <a:buFont typeface="Wingdings" panose="05000000000000000000" pitchFamily="2" charset="2"/>
              <a:buChar char="v"/>
              <a:defRPr/>
            </a:pPr>
            <a:endParaRPr lang="en-US" sz="2800" b="1" dirty="0" smtClean="0">
              <a:latin typeface="Arial" panose="020B0604020202020204" pitchFamily="34" charset="0"/>
            </a:endParaRPr>
          </a:p>
          <a:p>
            <a:pPr marL="533400" indent="-533400">
              <a:lnSpc>
                <a:spcPct val="90000"/>
              </a:lnSpc>
              <a:buFont typeface="Wingdings" panose="05000000000000000000" pitchFamily="2" charset="2"/>
              <a:buChar char="v"/>
              <a:defRPr/>
            </a:pPr>
            <a:endParaRPr lang="en-US" sz="2800" b="1" dirty="0" smtClean="0">
              <a:latin typeface="Arial" panose="020B0604020202020204" pitchFamily="34" charset="0"/>
            </a:endParaRPr>
          </a:p>
          <a:p>
            <a:pPr marL="533400" indent="-533400">
              <a:lnSpc>
                <a:spcPct val="90000"/>
              </a:lnSpc>
              <a:buFont typeface="Wingdings" panose="05000000000000000000" pitchFamily="2" charset="2"/>
              <a:buChar char="v"/>
              <a:defRPr/>
            </a:pPr>
            <a:r>
              <a:rPr lang="en-US" sz="2800" b="1" dirty="0" smtClean="0">
                <a:latin typeface="Arial" panose="020B0604020202020204" pitchFamily="34" charset="0"/>
              </a:rPr>
              <a:t>DENTAL </a:t>
            </a:r>
            <a:r>
              <a:rPr lang="en-US" sz="2800" b="1" dirty="0">
                <a:latin typeface="Arial" panose="020B0604020202020204" pitchFamily="34" charset="0"/>
              </a:rPr>
              <a:t>ARCH,ALVEOLAR ARCH &amp; BASAL ARCH</a:t>
            </a:r>
            <a:endParaRPr lang="en-US" sz="2800" b="1" dirty="0">
              <a:latin typeface="Arial" panose="020B0604020202020204" pitchFamily="34" charset="0"/>
            </a:endParaRPr>
          </a:p>
          <a:p>
            <a:pPr marL="533400" indent="-533400">
              <a:lnSpc>
                <a:spcPct val="90000"/>
              </a:lnSpc>
              <a:buFont typeface="Wingdings" panose="05000000000000000000" pitchFamily="2" charset="2"/>
              <a:buChar char="v"/>
              <a:defRPr/>
            </a:pPr>
            <a:endParaRPr lang="en-US" sz="2800" b="1" dirty="0">
              <a:latin typeface="Arial" panose="020B0604020202020204" pitchFamily="34" charset="0"/>
            </a:endParaRPr>
          </a:p>
          <a:p>
            <a:pPr marL="533400" indent="-533400">
              <a:lnSpc>
                <a:spcPct val="90000"/>
              </a:lnSpc>
              <a:buFont typeface="Wingdings" panose="05000000000000000000" pitchFamily="2" charset="2"/>
              <a:buChar char="v"/>
              <a:defRPr/>
            </a:pPr>
            <a:r>
              <a:rPr lang="en-US" sz="2800" b="1" dirty="0">
                <a:latin typeface="Arial" panose="020B0604020202020204" pitchFamily="34" charset="0"/>
              </a:rPr>
              <a:t>ARCH PERIMETER, ARCH LENGTH &amp; ARCH WIDTH.</a:t>
            </a:r>
            <a:endParaRPr lang="en-US" sz="2800" b="1"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
        <p:nvSpPr>
          <p:cNvPr id="3" name="Rectangle 2"/>
          <p:cNvSpPr/>
          <p:nvPr/>
        </p:nvSpPr>
        <p:spPr>
          <a:xfrm>
            <a:off x="457200" y="381000"/>
            <a:ext cx="8305800" cy="1311128"/>
          </a:xfrm>
          <a:prstGeom prst="rect">
            <a:avLst/>
          </a:prstGeom>
        </p:spPr>
        <p:txBody>
          <a:bodyPr wrap="square">
            <a:spAutoFit/>
          </a:bodyPr>
          <a:lstStyle/>
          <a:p>
            <a:pPr marL="533400" indent="-533400" algn="ctr">
              <a:lnSpc>
                <a:spcPct val="90000"/>
              </a:lnSpc>
              <a:defRPr/>
            </a:pPr>
            <a:r>
              <a:rPr lang="en-US" sz="3200" b="1" i="1" dirty="0">
                <a:solidFill>
                  <a:srgbClr val="FFCC99"/>
                </a:solidFill>
                <a:latin typeface="Arial" panose="020B0604020202020204" pitchFamily="34" charset="0"/>
              </a:rPr>
              <a:t>MIXED DENTITION ANALYSIS</a:t>
            </a:r>
            <a:r>
              <a:rPr lang="en-US" sz="3200" b="1" i="1" dirty="0" smtClean="0">
                <a:solidFill>
                  <a:srgbClr val="FFCC99"/>
                </a:solidFill>
                <a:latin typeface="Arial" panose="020B0604020202020204" pitchFamily="34" charset="0"/>
              </a:rPr>
              <a:t>:-</a:t>
            </a:r>
            <a:endParaRPr lang="en-US" sz="3200" b="1" i="1" dirty="0" smtClean="0">
              <a:solidFill>
                <a:srgbClr val="FFCC99"/>
              </a:solidFill>
              <a:latin typeface="Arial" panose="020B0604020202020204" pitchFamily="34" charset="0"/>
            </a:endParaRPr>
          </a:p>
          <a:p>
            <a:pPr marL="533400" indent="-533400">
              <a:lnSpc>
                <a:spcPct val="90000"/>
              </a:lnSpc>
              <a:defRPr/>
            </a:pPr>
            <a:endParaRPr lang="en-US" sz="2800" b="1" dirty="0">
              <a:solidFill>
                <a:srgbClr val="FFCC99"/>
              </a:solidFill>
              <a:latin typeface="Arial" panose="020B0604020202020204" pitchFamily="34" charset="0"/>
            </a:endParaRPr>
          </a:p>
          <a:p>
            <a:pPr marL="533400" indent="-533400">
              <a:lnSpc>
                <a:spcPct val="90000"/>
              </a:lnSpc>
              <a:defRPr/>
            </a:pPr>
            <a:endParaRPr lang="en-US" sz="2800" dirty="0">
              <a:solidFill>
                <a:schemeClr val="tx2"/>
              </a:solidFill>
              <a:latin typeface="Arial" panose="020B0604020202020204" pitchFamily="34" charset="0"/>
            </a:endParaRPr>
          </a:p>
        </p:txBody>
      </p:sp>
      <p:sp>
        <p:nvSpPr>
          <p:cNvPr id="5" name="Rectangle 4"/>
          <p:cNvSpPr/>
          <p:nvPr/>
        </p:nvSpPr>
        <p:spPr>
          <a:xfrm>
            <a:off x="457200" y="1905000"/>
            <a:ext cx="8077200" cy="2979277"/>
          </a:xfrm>
          <a:prstGeom prst="rect">
            <a:avLst/>
          </a:prstGeom>
        </p:spPr>
        <p:txBody>
          <a:bodyPr wrap="square">
            <a:spAutoFit/>
          </a:bodyPr>
          <a:lstStyle/>
          <a:p>
            <a:pPr marL="533400" indent="-533400">
              <a:lnSpc>
                <a:spcPct val="90000"/>
              </a:lnSpc>
              <a:buFont typeface="Arial" panose="020B0604020202020204" pitchFamily="34" charset="0"/>
              <a:buChar char="•"/>
              <a:defRPr/>
            </a:pPr>
            <a:r>
              <a:rPr lang="en-US" sz="2800" dirty="0" smtClean="0">
                <a:solidFill>
                  <a:schemeClr val="tx2"/>
                </a:solidFill>
                <a:latin typeface="Arial" panose="020B0604020202020204" pitchFamily="34" charset="0"/>
              </a:rPr>
              <a:t>Moyers analysis</a:t>
            </a:r>
            <a:endParaRPr lang="en-US" sz="2800" dirty="0" smtClean="0">
              <a:solidFill>
                <a:schemeClr val="tx2"/>
              </a:solidFill>
              <a:latin typeface="Arial" panose="020B0604020202020204" pitchFamily="34" charset="0"/>
            </a:endParaRPr>
          </a:p>
          <a:p>
            <a:pPr marL="533400" indent="-533400">
              <a:lnSpc>
                <a:spcPct val="90000"/>
              </a:lnSpc>
              <a:buFont typeface="Arial" panose="020B0604020202020204" pitchFamily="34" charset="0"/>
              <a:buChar char="•"/>
              <a:defRPr/>
            </a:pPr>
            <a:r>
              <a:rPr lang="en-US" sz="2800" dirty="0" smtClean="0">
                <a:solidFill>
                  <a:schemeClr val="tx2"/>
                </a:solidFill>
                <a:latin typeface="Arial" panose="020B0604020202020204" pitchFamily="34" charset="0"/>
              </a:rPr>
              <a:t>Tanaka and Johnston prediction value</a:t>
            </a:r>
            <a:endParaRPr lang="en-US" sz="2800" dirty="0" smtClean="0">
              <a:solidFill>
                <a:schemeClr val="tx2"/>
              </a:solidFill>
              <a:latin typeface="Arial" panose="020B0604020202020204" pitchFamily="34" charset="0"/>
            </a:endParaRPr>
          </a:p>
          <a:p>
            <a:pPr marL="533400" indent="-533400">
              <a:lnSpc>
                <a:spcPct val="90000"/>
              </a:lnSpc>
              <a:buFont typeface="Arial" panose="020B0604020202020204" pitchFamily="34" charset="0"/>
              <a:buChar char="•"/>
              <a:defRPr/>
            </a:pPr>
            <a:r>
              <a:rPr lang="en-US" sz="2800" dirty="0" smtClean="0">
                <a:solidFill>
                  <a:schemeClr val="tx2"/>
                </a:solidFill>
                <a:latin typeface="Arial" panose="020B0604020202020204" pitchFamily="34" charset="0"/>
              </a:rPr>
              <a:t>Hixon and </a:t>
            </a:r>
            <a:r>
              <a:rPr lang="en-US" sz="2800" dirty="0" err="1" smtClean="0">
                <a:solidFill>
                  <a:schemeClr val="tx2"/>
                </a:solidFill>
                <a:latin typeface="Arial" panose="020B0604020202020204" pitchFamily="34" charset="0"/>
              </a:rPr>
              <a:t>Oldfather</a:t>
            </a:r>
            <a:r>
              <a:rPr lang="en-US" sz="2800" dirty="0" smtClean="0">
                <a:solidFill>
                  <a:schemeClr val="tx2"/>
                </a:solidFill>
                <a:latin typeface="Arial" panose="020B0604020202020204" pitchFamily="34" charset="0"/>
              </a:rPr>
              <a:t> analysis</a:t>
            </a:r>
            <a:endParaRPr lang="en-US" sz="2800" dirty="0" smtClean="0">
              <a:solidFill>
                <a:schemeClr val="tx2"/>
              </a:solidFill>
              <a:latin typeface="Arial" panose="020B0604020202020204" pitchFamily="34" charset="0"/>
            </a:endParaRPr>
          </a:p>
          <a:p>
            <a:pPr marL="609600" indent="-609600">
              <a:buFont typeface="Arial" panose="020B0604020202020204" pitchFamily="34" charset="0"/>
              <a:buChar char="•"/>
              <a:defRPr/>
            </a:pPr>
            <a:r>
              <a:rPr lang="en-US" sz="2800" dirty="0" smtClean="0">
                <a:solidFill>
                  <a:schemeClr val="tx2"/>
                </a:solidFill>
                <a:latin typeface="Arial" panose="020B0604020202020204" pitchFamily="34" charset="0"/>
              </a:rPr>
              <a:t>Radiographic </a:t>
            </a:r>
            <a:r>
              <a:rPr lang="en-US" sz="2800" dirty="0">
                <a:solidFill>
                  <a:schemeClr val="tx2"/>
                </a:solidFill>
                <a:latin typeface="Arial" panose="020B0604020202020204" pitchFamily="34" charset="0"/>
              </a:rPr>
              <a:t>method</a:t>
            </a:r>
            <a:endParaRPr lang="en-US" sz="2800" dirty="0">
              <a:solidFill>
                <a:schemeClr val="tx2"/>
              </a:solidFill>
              <a:latin typeface="Arial" panose="020B0604020202020204" pitchFamily="34" charset="0"/>
            </a:endParaRPr>
          </a:p>
          <a:p>
            <a:pPr marL="609600" indent="-609600">
              <a:buFont typeface="Arial" panose="020B0604020202020204" pitchFamily="34" charset="0"/>
              <a:buChar char="•"/>
              <a:defRPr/>
            </a:pPr>
            <a:r>
              <a:rPr lang="en-US" sz="2800" dirty="0">
                <a:solidFill>
                  <a:schemeClr val="tx2"/>
                </a:solidFill>
                <a:latin typeface="Arial" panose="020B0604020202020204" pitchFamily="34" charset="0"/>
              </a:rPr>
              <a:t>Ballard and Wylie analysis</a:t>
            </a:r>
            <a:endParaRPr lang="en-US" sz="2800" dirty="0">
              <a:solidFill>
                <a:schemeClr val="tx2"/>
              </a:solidFill>
              <a:latin typeface="Arial" panose="020B0604020202020204" pitchFamily="34" charset="0"/>
            </a:endParaRPr>
          </a:p>
          <a:p>
            <a:pPr marL="609600" indent="-609600">
              <a:buFont typeface="Arial" panose="020B0604020202020204" pitchFamily="34" charset="0"/>
              <a:buChar char="•"/>
              <a:defRPr/>
            </a:pPr>
            <a:endParaRPr lang="en-US" sz="2800" dirty="0" smtClean="0">
              <a:solidFill>
                <a:schemeClr val="tx2"/>
              </a:solidFill>
              <a:latin typeface="Arial" panose="020B0604020202020204" pitchFamily="34" charset="0"/>
            </a:endParaRPr>
          </a:p>
          <a:p>
            <a:pPr marL="609600" indent="-609600">
              <a:buFont typeface="Arial" panose="020B0604020202020204" pitchFamily="34" charset="0"/>
              <a:buChar char="•"/>
              <a:defRPr/>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a:bodyPr>
          <a:lstStyle/>
          <a:p>
            <a:fld id="{B5296107-16BB-4F9A-8209-5B880E753A2B}" type="slidenum">
              <a:rPr lang="en-US" smtClean="0"/>
            </a:fld>
            <a:endParaRPr lang="en-US" dirty="0"/>
          </a:p>
        </p:txBody>
      </p:sp>
      <p:sp>
        <p:nvSpPr>
          <p:cNvPr id="3" name="Rectangle 2"/>
          <p:cNvSpPr/>
          <p:nvPr/>
        </p:nvSpPr>
        <p:spPr>
          <a:xfrm>
            <a:off x="914400" y="762000"/>
            <a:ext cx="7620000" cy="3582519"/>
          </a:xfrm>
          <a:prstGeom prst="rect">
            <a:avLst/>
          </a:prstGeom>
        </p:spPr>
        <p:txBody>
          <a:bodyPr wrap="square">
            <a:spAutoFit/>
          </a:bodyPr>
          <a:lstStyle/>
          <a:p>
            <a:pPr marL="533400" indent="-533400" algn="ctr">
              <a:lnSpc>
                <a:spcPct val="90000"/>
              </a:lnSpc>
              <a:defRPr/>
            </a:pPr>
            <a:r>
              <a:rPr lang="en-US" sz="3200" dirty="0" smtClean="0">
                <a:solidFill>
                  <a:schemeClr val="accent4">
                    <a:lumMod val="60000"/>
                    <a:lumOff val="40000"/>
                  </a:schemeClr>
                </a:solidFill>
                <a:latin typeface="Arial" panose="020B0604020202020204" pitchFamily="34" charset="0"/>
              </a:rPr>
              <a:t>TOOTH SIZE ARCH LENGTH DISCREPANCY ANALYSIS </a:t>
            </a:r>
            <a:r>
              <a:rPr lang="en-US" sz="2800" dirty="0" smtClean="0">
                <a:solidFill>
                  <a:schemeClr val="accent4">
                    <a:lumMod val="60000"/>
                    <a:lumOff val="40000"/>
                  </a:schemeClr>
                </a:solidFill>
                <a:latin typeface="Arial" panose="020B0604020202020204" pitchFamily="34" charset="0"/>
              </a:rPr>
              <a:t>IN MIXED DENTITION</a:t>
            </a:r>
            <a:endParaRPr lang="en-US" sz="2800" dirty="0" smtClean="0">
              <a:solidFill>
                <a:schemeClr val="accent4">
                  <a:lumMod val="60000"/>
                  <a:lumOff val="40000"/>
                </a:schemeClr>
              </a:solidFill>
              <a:latin typeface="Arial" panose="020B0604020202020204" pitchFamily="34" charset="0"/>
            </a:endParaRPr>
          </a:p>
          <a:p>
            <a:pPr marL="533400" indent="-533400" algn="ctr">
              <a:lnSpc>
                <a:spcPct val="90000"/>
              </a:lnSpc>
              <a:defRPr/>
            </a:pPr>
            <a:r>
              <a:rPr lang="en-US" sz="3200" dirty="0" smtClean="0">
                <a:latin typeface="Arial" panose="020B0604020202020204" pitchFamily="34" charset="0"/>
              </a:rPr>
              <a:t> </a:t>
            </a:r>
            <a:r>
              <a:rPr lang="en-US" sz="3200" b="1" dirty="0" smtClean="0">
                <a:latin typeface="Arial" panose="020B0604020202020204" pitchFamily="34" charset="0"/>
              </a:rPr>
              <a:t>– </a:t>
            </a:r>
            <a:r>
              <a:rPr lang="en-US" sz="2800" dirty="0" smtClean="0">
                <a:solidFill>
                  <a:srgbClr val="FFCCFF"/>
                </a:solidFill>
                <a:latin typeface="Arial" panose="020B0604020202020204" pitchFamily="34" charset="0"/>
              </a:rPr>
              <a:t>TOTAL SPACE ANALYSIS</a:t>
            </a:r>
            <a:endParaRPr lang="en-US" sz="2800" dirty="0" smtClean="0">
              <a:solidFill>
                <a:srgbClr val="FFCCFF"/>
              </a:solidFill>
              <a:latin typeface="Arial" panose="020B0604020202020204" pitchFamily="34" charset="0"/>
            </a:endParaRPr>
          </a:p>
          <a:p>
            <a:pPr marL="533400" indent="-533400" algn="ctr">
              <a:lnSpc>
                <a:spcPct val="90000"/>
              </a:lnSpc>
              <a:defRPr/>
            </a:pPr>
            <a:endParaRPr lang="en-US" sz="2800" dirty="0" smtClean="0">
              <a:solidFill>
                <a:srgbClr val="FFCCFF"/>
              </a:solidFill>
              <a:latin typeface="Arial" panose="020B0604020202020204" pitchFamily="34" charset="0"/>
            </a:endParaRPr>
          </a:p>
          <a:p>
            <a:pPr marL="533400" indent="-533400">
              <a:lnSpc>
                <a:spcPct val="90000"/>
              </a:lnSpc>
              <a:buFont typeface="Arial" panose="020B0604020202020204" pitchFamily="34" charset="0"/>
              <a:buChar char="•"/>
              <a:defRPr/>
            </a:pPr>
            <a:r>
              <a:rPr lang="en-US" sz="3200" dirty="0" smtClean="0">
                <a:latin typeface="Arial" panose="020B0604020202020204" pitchFamily="34" charset="0"/>
              </a:rPr>
              <a:t>Conventional method </a:t>
            </a:r>
            <a:endParaRPr lang="en-US" sz="3200" dirty="0" smtClean="0">
              <a:latin typeface="Arial" panose="020B0604020202020204" pitchFamily="34" charset="0"/>
            </a:endParaRPr>
          </a:p>
          <a:p>
            <a:pPr marL="533400" indent="-533400">
              <a:lnSpc>
                <a:spcPct val="90000"/>
              </a:lnSpc>
              <a:buFont typeface="Arial" panose="020B0604020202020204" pitchFamily="34" charset="0"/>
              <a:buChar char="•"/>
              <a:defRPr/>
            </a:pPr>
            <a:r>
              <a:rPr lang="en-US" sz="3200" dirty="0" smtClean="0">
                <a:latin typeface="Arial" panose="020B0604020202020204" pitchFamily="34" charset="0"/>
              </a:rPr>
              <a:t>Tweed </a:t>
            </a:r>
            <a:r>
              <a:rPr lang="en-US" sz="3200" dirty="0">
                <a:latin typeface="Arial" panose="020B0604020202020204" pitchFamily="34" charset="0"/>
              </a:rPr>
              <a:t>method</a:t>
            </a:r>
            <a:endParaRPr lang="en-US" sz="3200" dirty="0">
              <a:latin typeface="Arial" panose="020B0604020202020204" pitchFamily="34" charset="0"/>
            </a:endParaRPr>
          </a:p>
          <a:p>
            <a:pPr marL="533400" indent="-533400">
              <a:lnSpc>
                <a:spcPct val="90000"/>
              </a:lnSpc>
              <a:buFont typeface="Arial" panose="020B0604020202020204" pitchFamily="34" charset="0"/>
              <a:buChar char="•"/>
              <a:defRPr/>
            </a:pPr>
            <a:r>
              <a:rPr lang="en-US" sz="3200" dirty="0" smtClean="0">
                <a:latin typeface="Arial" panose="020B0604020202020204" pitchFamily="34" charset="0"/>
              </a:rPr>
              <a:t>Total space analysis of Merrifield</a:t>
            </a:r>
            <a:endParaRPr lang="en-US" sz="3200"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
        <p:nvSpPr>
          <p:cNvPr id="3" name="Rectangle 2"/>
          <p:cNvSpPr/>
          <p:nvPr/>
        </p:nvSpPr>
        <p:spPr>
          <a:xfrm>
            <a:off x="1447800" y="1676400"/>
            <a:ext cx="6248400" cy="3582519"/>
          </a:xfrm>
          <a:prstGeom prst="rect">
            <a:avLst/>
          </a:prstGeom>
        </p:spPr>
        <p:txBody>
          <a:bodyPr wrap="square">
            <a:spAutoFit/>
          </a:bodyPr>
          <a:lstStyle/>
          <a:p>
            <a:pPr marL="533400" indent="-533400">
              <a:lnSpc>
                <a:spcPct val="90000"/>
              </a:lnSpc>
              <a:buAutoNum type="alphaUcParenR"/>
              <a:defRPr/>
            </a:pPr>
            <a:r>
              <a:rPr lang="en-US" sz="2800" dirty="0" smtClean="0">
                <a:solidFill>
                  <a:schemeClr val="tx2">
                    <a:lumMod val="75000"/>
                  </a:schemeClr>
                </a:solidFill>
                <a:latin typeface="Arial" panose="020B0604020202020204" pitchFamily="34" charset="0"/>
              </a:rPr>
              <a:t>RELATIONSHIP OF TOOTH SIZE TO SIZE OF SUPPORTING STRUCURES</a:t>
            </a:r>
            <a:endParaRPr lang="en-US" sz="2800" dirty="0" smtClean="0">
              <a:solidFill>
                <a:schemeClr val="tx2">
                  <a:lumMod val="75000"/>
                </a:schemeClr>
              </a:solidFill>
              <a:latin typeface="Arial" panose="020B0604020202020204" pitchFamily="34" charset="0"/>
            </a:endParaRPr>
          </a:p>
          <a:p>
            <a:pPr marL="533400" indent="-533400">
              <a:lnSpc>
                <a:spcPct val="90000"/>
              </a:lnSpc>
              <a:buAutoNum type="alphaUcParenR"/>
              <a:defRPr/>
            </a:pPr>
            <a:endParaRPr lang="en-US" sz="2800" b="1" dirty="0">
              <a:solidFill>
                <a:srgbClr val="FFCCFF"/>
              </a:solidFill>
              <a:latin typeface="Arial" panose="020B0604020202020204" pitchFamily="34" charset="0"/>
            </a:endParaRPr>
          </a:p>
          <a:p>
            <a:pPr marL="533400" indent="-533400">
              <a:lnSpc>
                <a:spcPct val="90000"/>
              </a:lnSpc>
              <a:buFontTx/>
              <a:buAutoNum type="arabicPeriod"/>
              <a:defRPr/>
            </a:pPr>
            <a:r>
              <a:rPr lang="en-US" sz="2800" dirty="0">
                <a:latin typeface="Arial" panose="020B0604020202020204" pitchFamily="34" charset="0"/>
              </a:rPr>
              <a:t>Pont’s </a:t>
            </a:r>
            <a:r>
              <a:rPr lang="en-US" sz="2800" dirty="0" smtClean="0">
                <a:latin typeface="Arial" panose="020B0604020202020204" pitchFamily="34" charset="0"/>
              </a:rPr>
              <a:t>analysis</a:t>
            </a:r>
            <a:endParaRPr lang="en-US" sz="2800" dirty="0" smtClean="0">
              <a:latin typeface="Arial" panose="020B0604020202020204" pitchFamily="34" charset="0"/>
            </a:endParaRPr>
          </a:p>
          <a:p>
            <a:pPr marL="533400" indent="-533400">
              <a:lnSpc>
                <a:spcPct val="90000"/>
              </a:lnSpc>
              <a:buFontTx/>
              <a:buAutoNum type="arabicPeriod"/>
              <a:defRPr/>
            </a:pPr>
            <a:r>
              <a:rPr lang="en-US" sz="2800" dirty="0" smtClean="0">
                <a:latin typeface="Arial" panose="020B0604020202020204" pitchFamily="34" charset="0"/>
              </a:rPr>
              <a:t>Ashley </a:t>
            </a:r>
            <a:r>
              <a:rPr lang="en-US" sz="2800" dirty="0" err="1" smtClean="0">
                <a:latin typeface="Arial" panose="020B0604020202020204" pitchFamily="34" charset="0"/>
              </a:rPr>
              <a:t>Howes</a:t>
            </a:r>
            <a:r>
              <a:rPr lang="en-US" sz="2800" dirty="0" smtClean="0">
                <a:latin typeface="Arial" panose="020B0604020202020204" pitchFamily="34" charset="0"/>
              </a:rPr>
              <a:t> analysis</a:t>
            </a:r>
            <a:endParaRPr lang="en-US" sz="2800" dirty="0">
              <a:latin typeface="Arial" panose="020B0604020202020204" pitchFamily="34" charset="0"/>
            </a:endParaRPr>
          </a:p>
          <a:p>
            <a:pPr marL="533400" indent="-533400">
              <a:lnSpc>
                <a:spcPct val="90000"/>
              </a:lnSpc>
              <a:buFontTx/>
              <a:buAutoNum type="arabicPeriod"/>
              <a:defRPr/>
            </a:pPr>
            <a:r>
              <a:rPr lang="en-US" sz="2800" dirty="0">
                <a:latin typeface="Arial" panose="020B0604020202020204" pitchFamily="34" charset="0"/>
              </a:rPr>
              <a:t>Linder </a:t>
            </a:r>
            <a:r>
              <a:rPr lang="en-US" sz="2800" dirty="0" err="1">
                <a:latin typeface="Arial" panose="020B0604020202020204" pitchFamily="34" charset="0"/>
              </a:rPr>
              <a:t>Harth</a:t>
            </a:r>
            <a:r>
              <a:rPr lang="en-US" sz="2800" dirty="0">
                <a:latin typeface="Arial" panose="020B0604020202020204" pitchFamily="34" charset="0"/>
              </a:rPr>
              <a:t> analysis </a:t>
            </a:r>
            <a:endParaRPr lang="en-US" sz="2800" dirty="0">
              <a:latin typeface="Arial" panose="020B0604020202020204" pitchFamily="34" charset="0"/>
            </a:endParaRPr>
          </a:p>
          <a:p>
            <a:pPr marL="533400" indent="-533400">
              <a:lnSpc>
                <a:spcPct val="90000"/>
              </a:lnSpc>
              <a:buFontTx/>
              <a:buAutoNum type="arabicPeriod"/>
              <a:defRPr/>
            </a:pPr>
            <a:r>
              <a:rPr lang="en-US" sz="2800" dirty="0" err="1">
                <a:latin typeface="Arial" panose="020B0604020202020204" pitchFamily="34" charset="0"/>
              </a:rPr>
              <a:t>Korkhaus</a:t>
            </a:r>
            <a:r>
              <a:rPr lang="en-US" sz="2800" dirty="0">
                <a:latin typeface="Arial" panose="020B0604020202020204" pitchFamily="34" charset="0"/>
              </a:rPr>
              <a:t> </a:t>
            </a:r>
            <a:r>
              <a:rPr lang="en-US" sz="2800" dirty="0" smtClean="0">
                <a:latin typeface="Arial" panose="020B0604020202020204" pitchFamily="34" charset="0"/>
              </a:rPr>
              <a:t>analysis</a:t>
            </a:r>
            <a:endParaRPr lang="en-US" sz="2800" dirty="0" smtClean="0">
              <a:latin typeface="Arial" panose="020B0604020202020204" pitchFamily="34" charset="0"/>
            </a:endParaRPr>
          </a:p>
          <a:p>
            <a:pPr marL="533400" indent="-533400">
              <a:lnSpc>
                <a:spcPct val="90000"/>
              </a:lnSpc>
              <a:buFontTx/>
              <a:buAutoNum type="arabicPeriod"/>
              <a:defRPr/>
            </a:pPr>
            <a:r>
              <a:rPr lang="en-US" sz="2800" dirty="0" smtClean="0">
                <a:latin typeface="Arial" panose="020B0604020202020204" pitchFamily="34" charset="0"/>
              </a:rPr>
              <a:t>Diagnostic set-up</a:t>
            </a:r>
            <a:endParaRPr lang="en-US" sz="2800" dirty="0">
              <a:latin typeface="Arial" panose="020B0604020202020204" pitchFamily="34" charset="0"/>
            </a:endParaRPr>
          </a:p>
        </p:txBody>
      </p:sp>
      <p:sp>
        <p:nvSpPr>
          <p:cNvPr id="4" name="Rectangle 3"/>
          <p:cNvSpPr/>
          <p:nvPr/>
        </p:nvSpPr>
        <p:spPr>
          <a:xfrm>
            <a:off x="609600" y="533400"/>
            <a:ext cx="7785273" cy="535531"/>
          </a:xfrm>
          <a:prstGeom prst="rect">
            <a:avLst/>
          </a:prstGeom>
        </p:spPr>
        <p:txBody>
          <a:bodyPr wrap="none">
            <a:spAutoFit/>
          </a:bodyPr>
          <a:lstStyle/>
          <a:p>
            <a:pPr marL="533400" indent="-533400">
              <a:lnSpc>
                <a:spcPct val="90000"/>
              </a:lnSpc>
              <a:defRPr/>
            </a:pPr>
            <a:r>
              <a:rPr lang="en-US" sz="3200" b="1" i="1" u="sng" dirty="0">
                <a:solidFill>
                  <a:schemeClr val="accent4">
                    <a:lumMod val="60000"/>
                    <a:lumOff val="40000"/>
                  </a:schemeClr>
                </a:solidFill>
                <a:latin typeface="Arial" panose="020B0604020202020204" pitchFamily="34" charset="0"/>
              </a:rPr>
              <a:t>ANALYSIS IN PERMANENT DENTITION</a:t>
            </a:r>
            <a:endParaRPr lang="en-US" sz="3200" b="1" i="1" u="sng" dirty="0">
              <a:solidFill>
                <a:schemeClr val="accent4">
                  <a:lumMod val="60000"/>
                  <a:lumOff val="40000"/>
                </a:schemeClr>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
        <p:nvSpPr>
          <p:cNvPr id="3" name="Rectangle 2"/>
          <p:cNvSpPr/>
          <p:nvPr/>
        </p:nvSpPr>
        <p:spPr>
          <a:xfrm>
            <a:off x="1066800" y="1066800"/>
            <a:ext cx="7620000" cy="2419124"/>
          </a:xfrm>
          <a:prstGeom prst="rect">
            <a:avLst/>
          </a:prstGeom>
        </p:spPr>
        <p:txBody>
          <a:bodyPr wrap="square">
            <a:spAutoFit/>
          </a:bodyPr>
          <a:lstStyle/>
          <a:p>
            <a:pPr marL="609600" indent="-609600">
              <a:lnSpc>
                <a:spcPct val="90000"/>
              </a:lnSpc>
              <a:defRPr/>
            </a:pPr>
            <a:r>
              <a:rPr lang="en-US" sz="2800" dirty="0">
                <a:solidFill>
                  <a:schemeClr val="accent4">
                    <a:lumMod val="40000"/>
                    <a:lumOff val="60000"/>
                  </a:schemeClr>
                </a:solidFill>
                <a:latin typeface="Arial" panose="020B0604020202020204" pitchFamily="34" charset="0"/>
              </a:rPr>
              <a:t>B</a:t>
            </a:r>
            <a:r>
              <a:rPr lang="en-US" sz="2800" dirty="0" smtClean="0">
                <a:solidFill>
                  <a:schemeClr val="accent4">
                    <a:lumMod val="40000"/>
                    <a:lumOff val="60000"/>
                  </a:schemeClr>
                </a:solidFill>
                <a:latin typeface="Arial" panose="020B0604020202020204" pitchFamily="34" charset="0"/>
              </a:rPr>
              <a:t>) </a:t>
            </a:r>
            <a:r>
              <a:rPr lang="en-US" sz="2800" dirty="0">
                <a:solidFill>
                  <a:schemeClr val="accent4">
                    <a:lumMod val="40000"/>
                    <a:lumOff val="60000"/>
                  </a:schemeClr>
                </a:solidFill>
                <a:latin typeface="Arial" panose="020B0604020202020204" pitchFamily="34" charset="0"/>
              </a:rPr>
              <a:t>TOOTH SIZE ARCH LENGTH </a:t>
            </a:r>
            <a:r>
              <a:rPr lang="en-US" sz="2800" dirty="0" smtClean="0">
                <a:solidFill>
                  <a:schemeClr val="accent4">
                    <a:lumMod val="40000"/>
                    <a:lumOff val="60000"/>
                  </a:schemeClr>
                </a:solidFill>
                <a:latin typeface="Arial" panose="020B0604020202020204" pitchFamily="34" charset="0"/>
              </a:rPr>
              <a:t>ANALYSIS</a:t>
            </a:r>
            <a:endParaRPr lang="en-US" sz="2800" dirty="0" smtClean="0">
              <a:solidFill>
                <a:schemeClr val="accent4">
                  <a:lumMod val="40000"/>
                  <a:lumOff val="60000"/>
                </a:schemeClr>
              </a:solidFill>
              <a:latin typeface="Arial" panose="020B0604020202020204" pitchFamily="34" charset="0"/>
            </a:endParaRPr>
          </a:p>
          <a:p>
            <a:pPr marL="609600" indent="-609600">
              <a:lnSpc>
                <a:spcPct val="90000"/>
              </a:lnSpc>
              <a:defRPr/>
            </a:pPr>
            <a:endParaRPr lang="en-US" sz="2800" dirty="0" smtClean="0">
              <a:solidFill>
                <a:srgbClr val="FFCCFF"/>
              </a:solidFill>
              <a:latin typeface="Arial" panose="020B0604020202020204" pitchFamily="34" charset="0"/>
            </a:endParaRPr>
          </a:p>
          <a:p>
            <a:pPr marL="609600" indent="-609600">
              <a:lnSpc>
                <a:spcPct val="90000"/>
              </a:lnSpc>
              <a:defRPr/>
            </a:pPr>
            <a:endParaRPr lang="en-US" sz="2800" dirty="0">
              <a:solidFill>
                <a:srgbClr val="FFCCFF"/>
              </a:solidFill>
              <a:latin typeface="Arial" panose="020B0604020202020204" pitchFamily="34" charset="0"/>
            </a:endParaRPr>
          </a:p>
          <a:p>
            <a:pPr marL="609600" indent="-609600">
              <a:lnSpc>
                <a:spcPct val="90000"/>
              </a:lnSpc>
              <a:buFontTx/>
              <a:buAutoNum type="arabicPeriod"/>
              <a:defRPr/>
            </a:pPr>
            <a:r>
              <a:rPr lang="en-US" sz="2800" dirty="0">
                <a:latin typeface="Arial" panose="020B0604020202020204" pitchFamily="34" charset="0"/>
              </a:rPr>
              <a:t>Arch perimeter </a:t>
            </a:r>
            <a:r>
              <a:rPr lang="en-US" sz="2800" dirty="0" smtClean="0">
                <a:latin typeface="Arial" panose="020B0604020202020204" pitchFamily="34" charset="0"/>
              </a:rPr>
              <a:t>analysis</a:t>
            </a:r>
            <a:endParaRPr lang="en-US" sz="2800" dirty="0">
              <a:latin typeface="Arial" panose="020B0604020202020204" pitchFamily="34" charset="0"/>
            </a:endParaRPr>
          </a:p>
          <a:p>
            <a:pPr marL="609600" indent="-609600">
              <a:lnSpc>
                <a:spcPct val="90000"/>
              </a:lnSpc>
              <a:buFontTx/>
              <a:buAutoNum type="arabicPeriod"/>
              <a:defRPr/>
            </a:pPr>
            <a:r>
              <a:rPr lang="en-US" sz="2800" dirty="0">
                <a:latin typeface="Arial" panose="020B0604020202020204" pitchFamily="34" charset="0"/>
              </a:rPr>
              <a:t>Carey’s </a:t>
            </a:r>
            <a:r>
              <a:rPr lang="en-US" sz="2800" dirty="0" smtClean="0">
                <a:latin typeface="Arial" panose="020B0604020202020204" pitchFamily="34" charset="0"/>
              </a:rPr>
              <a:t>analysis         </a:t>
            </a:r>
            <a:endParaRPr lang="en-US" sz="2800" dirty="0">
              <a:latin typeface="Arial" panose="020B0604020202020204" pitchFamily="34" charset="0"/>
            </a:endParaRPr>
          </a:p>
          <a:p>
            <a:pPr marL="609600" indent="-609600">
              <a:lnSpc>
                <a:spcPct val="90000"/>
              </a:lnSpc>
              <a:buFontTx/>
              <a:buAutoNum type="arabicPeriod"/>
              <a:defRPr/>
            </a:pPr>
            <a:r>
              <a:rPr lang="en-US" sz="2800" dirty="0">
                <a:latin typeface="Arial" panose="020B0604020202020204" pitchFamily="34" charset="0"/>
              </a:rPr>
              <a:t>Rees </a:t>
            </a:r>
            <a:r>
              <a:rPr lang="en-US" sz="2800" dirty="0" smtClean="0">
                <a:latin typeface="Arial" panose="020B0604020202020204" pitchFamily="34" charset="0"/>
              </a:rPr>
              <a:t>analysis </a:t>
            </a:r>
            <a:endParaRPr lang="en-US" sz="2800"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
        <p:nvSpPr>
          <p:cNvPr id="3" name="Rectangle 2"/>
          <p:cNvSpPr/>
          <p:nvPr/>
        </p:nvSpPr>
        <p:spPr>
          <a:xfrm>
            <a:off x="685800" y="1676400"/>
            <a:ext cx="7924800" cy="2419124"/>
          </a:xfrm>
          <a:prstGeom prst="rect">
            <a:avLst/>
          </a:prstGeom>
        </p:spPr>
        <p:txBody>
          <a:bodyPr wrap="square">
            <a:spAutoFit/>
          </a:bodyPr>
          <a:lstStyle/>
          <a:p>
            <a:pPr marL="609600" indent="-609600">
              <a:lnSpc>
                <a:spcPct val="90000"/>
              </a:lnSpc>
              <a:defRPr/>
            </a:pPr>
            <a:r>
              <a:rPr lang="en-US" sz="2800" dirty="0">
                <a:solidFill>
                  <a:schemeClr val="accent4">
                    <a:lumMod val="60000"/>
                    <a:lumOff val="40000"/>
                  </a:schemeClr>
                </a:solidFill>
                <a:latin typeface="Arial" panose="020B0604020202020204" pitchFamily="34" charset="0"/>
              </a:rPr>
              <a:t>C</a:t>
            </a:r>
            <a:r>
              <a:rPr lang="en-US" sz="2800" dirty="0" smtClean="0">
                <a:solidFill>
                  <a:schemeClr val="accent4">
                    <a:lumMod val="60000"/>
                    <a:lumOff val="40000"/>
                  </a:schemeClr>
                </a:solidFill>
                <a:latin typeface="Arial" panose="020B0604020202020204" pitchFamily="34" charset="0"/>
              </a:rPr>
              <a:t>) SIZE RELATIONSHIP OF GROUP OF TEETH</a:t>
            </a:r>
            <a:endParaRPr lang="en-US" sz="2800" dirty="0" smtClean="0">
              <a:solidFill>
                <a:schemeClr val="accent4">
                  <a:lumMod val="60000"/>
                  <a:lumOff val="40000"/>
                </a:schemeClr>
              </a:solidFill>
              <a:latin typeface="Arial" panose="020B0604020202020204" pitchFamily="34" charset="0"/>
            </a:endParaRPr>
          </a:p>
          <a:p>
            <a:pPr marL="609600" indent="-609600">
              <a:lnSpc>
                <a:spcPct val="90000"/>
              </a:lnSpc>
              <a:defRPr/>
            </a:pPr>
            <a:endParaRPr lang="en-US" sz="2800" dirty="0">
              <a:solidFill>
                <a:srgbClr val="FFCCFF"/>
              </a:solidFill>
              <a:latin typeface="Arial" panose="020B0604020202020204" pitchFamily="34" charset="0"/>
            </a:endParaRPr>
          </a:p>
          <a:p>
            <a:pPr marL="609600" indent="-609600">
              <a:lnSpc>
                <a:spcPct val="90000"/>
              </a:lnSpc>
              <a:buFontTx/>
              <a:buAutoNum type="arabicPeriod"/>
              <a:defRPr/>
            </a:pPr>
            <a:r>
              <a:rPr lang="en-US" sz="2800" dirty="0">
                <a:latin typeface="Arial" panose="020B0604020202020204" pitchFamily="34" charset="0"/>
              </a:rPr>
              <a:t>Bolton tooth ratio </a:t>
            </a:r>
            <a:r>
              <a:rPr lang="en-US" sz="2800" dirty="0" smtClean="0">
                <a:latin typeface="Arial" panose="020B0604020202020204" pitchFamily="34" charset="0"/>
              </a:rPr>
              <a:t>analysis</a:t>
            </a:r>
            <a:endParaRPr lang="en-US" sz="2800" dirty="0" smtClean="0">
              <a:latin typeface="Arial" panose="020B0604020202020204" pitchFamily="34" charset="0"/>
            </a:endParaRPr>
          </a:p>
          <a:p>
            <a:pPr marL="609600" indent="-609600">
              <a:lnSpc>
                <a:spcPct val="90000"/>
              </a:lnSpc>
              <a:buFontTx/>
              <a:buAutoNum type="arabicPeriod"/>
              <a:defRPr/>
            </a:pPr>
            <a:endParaRPr lang="en-US" sz="2800" dirty="0">
              <a:latin typeface="Arial" panose="020B0604020202020204" pitchFamily="34" charset="0"/>
            </a:endParaRPr>
          </a:p>
          <a:p>
            <a:pPr marL="609600" indent="-609600">
              <a:lnSpc>
                <a:spcPct val="90000"/>
              </a:lnSpc>
              <a:buFontTx/>
              <a:buAutoNum type="arabicPeriod"/>
              <a:defRPr/>
            </a:pPr>
            <a:r>
              <a:rPr lang="en-US" sz="2800" dirty="0" smtClean="0">
                <a:latin typeface="Arial" panose="020B0604020202020204" pitchFamily="34" charset="0"/>
              </a:rPr>
              <a:t>Sanin-</a:t>
            </a:r>
            <a:r>
              <a:rPr lang="en-US" sz="2800" dirty="0" err="1" smtClean="0">
                <a:latin typeface="Arial" panose="020B0604020202020204" pitchFamily="34" charset="0"/>
              </a:rPr>
              <a:t>Savara</a:t>
            </a:r>
            <a:r>
              <a:rPr lang="en-US" sz="2800" dirty="0" smtClean="0">
                <a:latin typeface="Arial" panose="020B0604020202020204" pitchFamily="34" charset="0"/>
              </a:rPr>
              <a:t> analysis</a:t>
            </a:r>
            <a:endParaRPr lang="en-US" sz="2800"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5296107-16BB-4F9A-8209-5B880E753A2B}" type="slidenum">
              <a:rPr lang="en-US" smtClean="0"/>
            </a:fld>
            <a:endParaRPr lang="en-US" dirty="0"/>
          </a:p>
        </p:txBody>
      </p:sp>
      <p:sp>
        <p:nvSpPr>
          <p:cNvPr id="3" name="Rectangle 2"/>
          <p:cNvSpPr/>
          <p:nvPr/>
        </p:nvSpPr>
        <p:spPr>
          <a:xfrm>
            <a:off x="1524000" y="2514600"/>
            <a:ext cx="6477000" cy="1255728"/>
          </a:xfrm>
          <a:prstGeom prst="rect">
            <a:avLst/>
          </a:prstGeom>
        </p:spPr>
        <p:txBody>
          <a:bodyPr wrap="square">
            <a:spAutoFit/>
          </a:bodyPr>
          <a:lstStyle/>
          <a:p>
            <a:pPr marL="533400" indent="-533400">
              <a:lnSpc>
                <a:spcPct val="90000"/>
              </a:lnSpc>
              <a:defRPr/>
            </a:pPr>
            <a:r>
              <a:rPr lang="en-US" sz="2800" dirty="0">
                <a:solidFill>
                  <a:schemeClr val="accent4">
                    <a:lumMod val="60000"/>
                    <a:lumOff val="40000"/>
                  </a:schemeClr>
                </a:solidFill>
                <a:latin typeface="Arial" panose="020B0604020202020204" pitchFamily="34" charset="0"/>
              </a:rPr>
              <a:t>D</a:t>
            </a:r>
            <a:r>
              <a:rPr lang="en-US" sz="2800" dirty="0" smtClean="0">
                <a:solidFill>
                  <a:schemeClr val="accent4">
                    <a:lumMod val="60000"/>
                    <a:lumOff val="40000"/>
                  </a:schemeClr>
                </a:solidFill>
                <a:latin typeface="Arial" panose="020B0604020202020204" pitchFamily="34" charset="0"/>
              </a:rPr>
              <a:t>) </a:t>
            </a:r>
            <a:r>
              <a:rPr lang="en-US" sz="2800" dirty="0">
                <a:solidFill>
                  <a:schemeClr val="accent4">
                    <a:lumMod val="60000"/>
                    <a:lumOff val="40000"/>
                  </a:schemeClr>
                </a:solidFill>
                <a:latin typeface="Arial" panose="020B0604020202020204" pitchFamily="34" charset="0"/>
              </a:rPr>
              <a:t>TOOTH SHAPE </a:t>
            </a:r>
            <a:r>
              <a:rPr lang="en-US" sz="2800" dirty="0" smtClean="0">
                <a:solidFill>
                  <a:schemeClr val="accent4">
                    <a:lumMod val="60000"/>
                    <a:lumOff val="40000"/>
                  </a:schemeClr>
                </a:solidFill>
                <a:latin typeface="Arial" panose="020B0604020202020204" pitchFamily="34" charset="0"/>
              </a:rPr>
              <a:t>DISHARMONY</a:t>
            </a:r>
            <a:endParaRPr lang="en-US" sz="2800" dirty="0" smtClean="0">
              <a:solidFill>
                <a:schemeClr val="accent4">
                  <a:lumMod val="60000"/>
                  <a:lumOff val="40000"/>
                </a:schemeClr>
              </a:solidFill>
              <a:latin typeface="Arial" panose="020B0604020202020204" pitchFamily="34" charset="0"/>
            </a:endParaRPr>
          </a:p>
          <a:p>
            <a:pPr marL="533400" indent="-533400">
              <a:lnSpc>
                <a:spcPct val="90000"/>
              </a:lnSpc>
              <a:defRPr/>
            </a:pPr>
            <a:endParaRPr lang="en-US" sz="2800" dirty="0">
              <a:solidFill>
                <a:srgbClr val="FFCCFF"/>
              </a:solidFill>
              <a:latin typeface="Arial" panose="020B0604020202020204" pitchFamily="34" charset="0"/>
            </a:endParaRPr>
          </a:p>
          <a:p>
            <a:pPr marL="533400" indent="-533400">
              <a:lnSpc>
                <a:spcPct val="90000"/>
              </a:lnSpc>
              <a:defRPr/>
            </a:pPr>
            <a:r>
              <a:rPr lang="en-US" sz="2800" dirty="0" smtClean="0">
                <a:latin typeface="Arial" panose="020B0604020202020204" pitchFamily="34" charset="0"/>
              </a:rPr>
              <a:t>Peck </a:t>
            </a:r>
            <a:r>
              <a:rPr lang="en-US" sz="2800" dirty="0">
                <a:latin typeface="Arial" panose="020B0604020202020204" pitchFamily="34" charset="0"/>
              </a:rPr>
              <a:t>&amp; Peck index</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304800" y="1981201"/>
            <a:ext cx="8458200" cy="1954381"/>
          </a:xfrm>
          <a:prstGeom prst="rect">
            <a:avLst/>
          </a:prstGeom>
          <a:noFill/>
          <a:ln w="9525">
            <a:noFill/>
            <a:miter lim="800000"/>
          </a:ln>
        </p:spPr>
        <p:txBody>
          <a:bodyPr wrap="square">
            <a:spAutoFit/>
          </a:bodyPr>
          <a:lstStyle/>
          <a:p>
            <a:pPr algn="ctr" eaLnBrk="1" hangingPunct="1">
              <a:spcBef>
                <a:spcPct val="50000"/>
              </a:spcBef>
            </a:pPr>
            <a:r>
              <a:rPr lang="en-US" sz="4000" b="1" i="1" dirty="0"/>
              <a:t> </a:t>
            </a:r>
            <a:endParaRPr lang="en-US" sz="4000" b="1" i="1" dirty="0" smtClean="0"/>
          </a:p>
          <a:p>
            <a:pPr algn="ctr" eaLnBrk="1" hangingPunct="1">
              <a:spcBef>
                <a:spcPct val="50000"/>
              </a:spcBef>
            </a:pPr>
            <a:r>
              <a:rPr lang="en-US" sz="5400" b="1" dirty="0" smtClean="0">
                <a:solidFill>
                  <a:schemeClr val="accent4">
                    <a:lumMod val="75000"/>
                  </a:schemeClr>
                </a:solidFill>
              </a:rPr>
              <a:t>Introduction</a:t>
            </a:r>
            <a:endParaRPr lang="en-US" sz="5400" b="1" dirty="0">
              <a:solidFill>
                <a:schemeClr val="accent4">
                  <a:lumMod val="75000"/>
                </a:schemeClr>
              </a:solidFill>
            </a:endParaRPr>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52400"/>
            <a:ext cx="8229600" cy="1524000"/>
          </a:xfrm>
        </p:spPr>
        <p:txBody>
          <a:bodyPr/>
          <a:lstStyle/>
          <a:p>
            <a:pPr algn="ctr" eaLnBrk="1" hangingPunct="1">
              <a:defRPr/>
            </a:pPr>
            <a:r>
              <a:rPr lang="en-US" sz="3600" dirty="0" smtClean="0">
                <a:latin typeface="Arial" panose="020B0604020202020204" pitchFamily="34" charset="0"/>
              </a:rPr>
              <a:t>Orthodontic Diagnosis</a:t>
            </a:r>
            <a:endParaRPr lang="en-US" sz="3600" dirty="0" smtClean="0">
              <a:latin typeface="Arial" panose="020B0604020202020204" pitchFamily="34" charset="0"/>
            </a:endParaRPr>
          </a:p>
        </p:txBody>
      </p:sp>
      <p:sp>
        <p:nvSpPr>
          <p:cNvPr id="3075" name="Rectangle 3"/>
          <p:cNvSpPr>
            <a:spLocks noGrp="1" noChangeArrowheads="1"/>
          </p:cNvSpPr>
          <p:nvPr>
            <p:ph idx="1"/>
          </p:nvPr>
        </p:nvSpPr>
        <p:spPr/>
        <p:txBody>
          <a:bodyPr>
            <a:normAutofit fontScale="92500"/>
          </a:bodyPr>
          <a:lstStyle/>
          <a:p>
            <a:pPr eaLnBrk="1" hangingPunct="1">
              <a:buClr>
                <a:schemeClr val="tx1"/>
              </a:buClr>
              <a:defRPr/>
            </a:pPr>
            <a:r>
              <a:rPr lang="en-US" dirty="0" smtClean="0">
                <a:solidFill>
                  <a:srgbClr val="FFCC99"/>
                </a:solidFill>
                <a:latin typeface="Arial" panose="020B0604020202020204" pitchFamily="34" charset="0"/>
              </a:rPr>
              <a:t>It is established by use of certain diagnostic aids.</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1.Intraoral examination</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2.study models</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3.radiographs</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4.photographs</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a:t>
            </a:r>
            <a:endParaRPr lang="en-US" dirty="0" smtClean="0">
              <a:solidFill>
                <a:srgbClr val="FFCC99"/>
              </a:solidFill>
              <a:latin typeface="Arial" panose="020B0604020202020204" pitchFamily="34" charset="0"/>
            </a:endParaRPr>
          </a:p>
          <a:p>
            <a:pPr eaLnBrk="1" hangingPunct="1">
              <a:buFontTx/>
              <a:buNone/>
              <a:defRPr/>
            </a:pPr>
            <a:r>
              <a:rPr lang="en-US" dirty="0" smtClean="0">
                <a:solidFill>
                  <a:srgbClr val="FFCC99"/>
                </a:solidFill>
                <a:latin typeface="Arial" panose="020B0604020202020204" pitchFamily="34" charset="0"/>
              </a:rPr>
              <a:t>   </a:t>
            </a:r>
            <a:r>
              <a:rPr lang="en-US" dirty="0" smtClean="0">
                <a:solidFill>
                  <a:srgbClr val="E6FDAB"/>
                </a:solidFill>
                <a:latin typeface="Arial" panose="020B0604020202020204" pitchFamily="34" charset="0"/>
              </a:rPr>
              <a:t>Study casts are essential diagnostic aids, provide  3D view of dental arches.</a:t>
            </a:r>
            <a:endParaRPr lang="en-US" dirty="0" smtClean="0">
              <a:solidFill>
                <a:srgbClr val="E6FDAB"/>
              </a:solidFill>
              <a:latin typeface="Arial" panose="020B0604020202020204" pitchFamily="34" charset="0"/>
            </a:endParaRPr>
          </a:p>
          <a:p>
            <a:pPr eaLnBrk="1" hangingPunct="1">
              <a:buFontTx/>
              <a:buNone/>
              <a:defRPr/>
            </a:pPr>
            <a:endParaRPr lang="en-US" dirty="0" smtClean="0">
              <a:solidFill>
                <a:srgbClr val="E6FDAB"/>
              </a:solidFill>
              <a:latin typeface="Arial" panose="020B0604020202020204" pitchFamily="34" charset="0"/>
            </a:endParaRPr>
          </a:p>
          <a:p>
            <a:pPr eaLnBrk="1" hangingPunct="1">
              <a:buFontTx/>
              <a:buNone/>
              <a:defRPr/>
            </a:pPr>
            <a:endParaRPr lang="en-US" dirty="0" smtClean="0">
              <a:solidFill>
                <a:srgbClr val="E6FDAB"/>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04800"/>
            <a:ext cx="8229600" cy="1447800"/>
          </a:xfrm>
        </p:spPr>
        <p:txBody>
          <a:bodyPr/>
          <a:lstStyle/>
          <a:p>
            <a:pPr eaLnBrk="1" hangingPunct="1">
              <a:defRPr/>
            </a:pPr>
            <a:r>
              <a:rPr lang="en-US" u="sng" dirty="0" smtClean="0">
                <a:latin typeface="Arial" panose="020B0604020202020204" pitchFamily="34" charset="0"/>
              </a:rPr>
              <a:t>‘Arch’</a:t>
            </a:r>
            <a:endParaRPr lang="en-US" u="sng" dirty="0" smtClean="0">
              <a:latin typeface="Arial" panose="020B0604020202020204" pitchFamily="34" charset="0"/>
            </a:endParaRPr>
          </a:p>
        </p:txBody>
      </p:sp>
      <p:sp>
        <p:nvSpPr>
          <p:cNvPr id="22531" name="Rectangle 3"/>
          <p:cNvSpPr>
            <a:spLocks noGrp="1" noChangeArrowheads="1"/>
          </p:cNvSpPr>
          <p:nvPr>
            <p:ph type="body" sz="half" idx="1"/>
          </p:nvPr>
        </p:nvSpPr>
        <p:spPr>
          <a:xfrm>
            <a:off x="533400" y="609600"/>
            <a:ext cx="8229600" cy="6248400"/>
          </a:xfrm>
        </p:spPr>
        <p:txBody>
          <a:bodyPr>
            <a:normAutofit lnSpcReduction="10000"/>
          </a:bodyPr>
          <a:lstStyle/>
          <a:p>
            <a:pPr eaLnBrk="1" hangingPunct="1">
              <a:buClr>
                <a:schemeClr val="tx1"/>
              </a:buClr>
              <a:defRPr/>
            </a:pPr>
            <a:endParaRPr lang="en-US" sz="2800" dirty="0" smtClean="0">
              <a:solidFill>
                <a:srgbClr val="E6FDAB"/>
              </a:solidFill>
              <a:latin typeface="Arial" panose="020B0604020202020204" pitchFamily="34" charset="0"/>
            </a:endParaRPr>
          </a:p>
          <a:p>
            <a:pPr eaLnBrk="1" hangingPunct="1">
              <a:buClr>
                <a:schemeClr val="tx1"/>
              </a:buClr>
              <a:defRPr/>
            </a:pPr>
            <a:endParaRPr lang="en-US" sz="2800" dirty="0" smtClean="0">
              <a:solidFill>
                <a:srgbClr val="E6FDAB"/>
              </a:solidFill>
              <a:latin typeface="Arial" panose="020B0604020202020204" pitchFamily="34" charset="0"/>
            </a:endParaRPr>
          </a:p>
          <a:p>
            <a:pPr eaLnBrk="1" hangingPunct="1">
              <a:buClr>
                <a:schemeClr val="tx1"/>
              </a:buClr>
              <a:defRPr/>
            </a:pPr>
            <a:endParaRPr lang="en-US" sz="2800" dirty="0" smtClean="0">
              <a:solidFill>
                <a:srgbClr val="E6FDAB"/>
              </a:solidFill>
              <a:latin typeface="Arial" panose="020B0604020202020204" pitchFamily="34" charset="0"/>
            </a:endParaRPr>
          </a:p>
          <a:p>
            <a:pPr eaLnBrk="1" hangingPunct="1">
              <a:buClr>
                <a:schemeClr val="tx1"/>
              </a:buClr>
              <a:defRPr/>
            </a:pPr>
            <a:endParaRPr lang="en-US" sz="2800" dirty="0" smtClean="0">
              <a:solidFill>
                <a:srgbClr val="E6FDAB"/>
              </a:solidFill>
              <a:latin typeface="Arial" panose="020B0604020202020204" pitchFamily="34" charset="0"/>
            </a:endParaRPr>
          </a:p>
          <a:p>
            <a:pPr eaLnBrk="1" hangingPunct="1">
              <a:buClr>
                <a:schemeClr val="tx1"/>
              </a:buClr>
              <a:defRPr/>
            </a:pPr>
            <a:endParaRPr lang="en-US" sz="2800" dirty="0" smtClean="0">
              <a:solidFill>
                <a:srgbClr val="E6FDAB"/>
              </a:solidFill>
              <a:latin typeface="Arial" panose="020B0604020202020204" pitchFamily="34" charset="0"/>
            </a:endParaRPr>
          </a:p>
          <a:p>
            <a:pPr eaLnBrk="1" hangingPunct="1">
              <a:buClr>
                <a:schemeClr val="tx1"/>
              </a:buClr>
              <a:defRPr/>
            </a:pPr>
            <a:r>
              <a:rPr lang="en-US" sz="2800" dirty="0" smtClean="0">
                <a:solidFill>
                  <a:srgbClr val="E6FDAB"/>
                </a:solidFill>
                <a:latin typeface="Arial" panose="020B0604020202020204" pitchFamily="34" charset="0"/>
              </a:rPr>
              <a:t>Basal arch</a:t>
            </a:r>
            <a:r>
              <a:rPr lang="en-US" sz="2800" dirty="0" smtClean="0">
                <a:solidFill>
                  <a:srgbClr val="FFCC99"/>
                </a:solidFill>
                <a:latin typeface="Arial" panose="020B0604020202020204" pitchFamily="34" charset="0"/>
              </a:rPr>
              <a:t> – </a:t>
            </a:r>
            <a:r>
              <a:rPr lang="en-US" sz="2800" dirty="0" smtClean="0">
                <a:latin typeface="Arial" panose="020B0604020202020204" pitchFamily="34" charset="0"/>
              </a:rPr>
              <a:t>arch formed by the corpus </a:t>
            </a:r>
            <a:r>
              <a:rPr lang="en-US" sz="2800" dirty="0" err="1" smtClean="0">
                <a:latin typeface="Arial" panose="020B0604020202020204" pitchFamily="34" charset="0"/>
              </a:rPr>
              <a:t>mandibularis</a:t>
            </a:r>
            <a:r>
              <a:rPr lang="en-US" sz="2800" dirty="0" smtClean="0">
                <a:latin typeface="Arial" panose="020B0604020202020204" pitchFamily="34" charset="0"/>
              </a:rPr>
              <a:t> or </a:t>
            </a:r>
            <a:r>
              <a:rPr lang="en-US" sz="2800" dirty="0" err="1" smtClean="0">
                <a:latin typeface="Arial" panose="020B0604020202020204" pitchFamily="34" charset="0"/>
              </a:rPr>
              <a:t>maxillaris</a:t>
            </a:r>
            <a:r>
              <a:rPr lang="en-US" sz="2800" dirty="0" smtClean="0">
                <a:latin typeface="Arial" panose="020B0604020202020204" pitchFamily="34" charset="0"/>
              </a:rPr>
              <a:t>. It is the </a:t>
            </a:r>
            <a:r>
              <a:rPr lang="en-US" sz="2800" dirty="0" err="1" smtClean="0">
                <a:latin typeface="Arial" panose="020B0604020202020204" pitchFamily="34" charset="0"/>
              </a:rPr>
              <a:t>arcal</a:t>
            </a:r>
            <a:r>
              <a:rPr lang="en-US" sz="2800" dirty="0" smtClean="0">
                <a:latin typeface="Arial" panose="020B0604020202020204" pitchFamily="34" charset="0"/>
              </a:rPr>
              <a:t> measurement of apical base.</a:t>
            </a:r>
            <a:endParaRPr lang="en-US" sz="2800" dirty="0" smtClean="0">
              <a:latin typeface="Arial" panose="020B0604020202020204" pitchFamily="34" charset="0"/>
            </a:endParaRPr>
          </a:p>
          <a:p>
            <a:pPr eaLnBrk="1" hangingPunct="1">
              <a:buClr>
                <a:schemeClr val="tx1"/>
              </a:buClr>
              <a:defRPr/>
            </a:pPr>
            <a:r>
              <a:rPr lang="en-US" sz="2800" dirty="0" smtClean="0">
                <a:solidFill>
                  <a:srgbClr val="E6FDAB"/>
                </a:solidFill>
                <a:latin typeface="Arial" panose="020B0604020202020204" pitchFamily="34" charset="0"/>
              </a:rPr>
              <a:t>Alveolar arch</a:t>
            </a:r>
            <a:r>
              <a:rPr lang="en-US" sz="2800" dirty="0" smtClean="0">
                <a:solidFill>
                  <a:srgbClr val="FFCC99"/>
                </a:solidFill>
                <a:latin typeface="Arial" panose="020B0604020202020204" pitchFamily="34" charset="0"/>
              </a:rPr>
              <a:t> – </a:t>
            </a:r>
            <a:r>
              <a:rPr lang="en-US" sz="2800" dirty="0" err="1" smtClean="0">
                <a:latin typeface="Arial" panose="020B0604020202020204" pitchFamily="34" charset="0"/>
              </a:rPr>
              <a:t>arcal</a:t>
            </a:r>
            <a:r>
              <a:rPr lang="en-US" sz="2800" dirty="0" smtClean="0">
                <a:latin typeface="Arial" panose="020B0604020202020204" pitchFamily="34" charset="0"/>
              </a:rPr>
              <a:t> measurement of alveolar process.</a:t>
            </a:r>
            <a:endParaRPr lang="en-US" sz="2800" dirty="0" smtClean="0">
              <a:latin typeface="Arial" panose="020B0604020202020204" pitchFamily="34" charset="0"/>
            </a:endParaRPr>
          </a:p>
          <a:p>
            <a:pPr eaLnBrk="1" hangingPunct="1">
              <a:buClr>
                <a:schemeClr val="tx1"/>
              </a:buClr>
              <a:defRPr/>
            </a:pPr>
            <a:r>
              <a:rPr lang="en-US" sz="2800" dirty="0" smtClean="0">
                <a:solidFill>
                  <a:srgbClr val="E6FDAB"/>
                </a:solidFill>
                <a:latin typeface="Arial" panose="020B0604020202020204" pitchFamily="34" charset="0"/>
              </a:rPr>
              <a:t>Dental arch</a:t>
            </a:r>
            <a:r>
              <a:rPr lang="en-US" sz="2800" dirty="0" smtClean="0">
                <a:solidFill>
                  <a:srgbClr val="FFCC99"/>
                </a:solidFill>
                <a:latin typeface="Arial" panose="020B0604020202020204" pitchFamily="34" charset="0"/>
              </a:rPr>
              <a:t> – </a:t>
            </a:r>
            <a:r>
              <a:rPr lang="en-US" sz="2800" dirty="0" smtClean="0">
                <a:latin typeface="Arial" panose="020B0604020202020204" pitchFamily="34" charset="0"/>
              </a:rPr>
              <a:t>measured through the contact points and represents a series of points where the muscle forces acting against the crowns of the teeth are balanced</a:t>
            </a:r>
            <a:r>
              <a:rPr lang="en-US" sz="2800" dirty="0" smtClean="0">
                <a:solidFill>
                  <a:srgbClr val="FFCC99"/>
                </a:solidFill>
                <a:latin typeface="Arial" panose="020B0604020202020204" pitchFamily="34" charset="0"/>
              </a:rPr>
              <a:t>.</a:t>
            </a:r>
            <a:endParaRPr lang="en-US" sz="2800" dirty="0" smtClean="0">
              <a:solidFill>
                <a:srgbClr val="FFCC99"/>
              </a:solidFill>
              <a:latin typeface="Arial" panose="020B0604020202020204" pitchFamily="34" charset="0"/>
            </a:endParaRPr>
          </a:p>
        </p:txBody>
      </p:sp>
      <p:pic>
        <p:nvPicPr>
          <p:cNvPr id="11268" name="Picture 4" descr="scan0023"/>
          <p:cNvPicPr>
            <a:picLocks noGrp="1" noChangeAspect="1" noChangeArrowheads="1"/>
          </p:cNvPicPr>
          <p:nvPr>
            <p:ph sz="half" idx="2"/>
          </p:nvPr>
        </p:nvPicPr>
        <p:blipFill>
          <a:blip r:embed="rId1"/>
          <a:stretch>
            <a:fillRect/>
          </a:stretch>
        </p:blipFill>
        <p:spPr>
          <a:xfrm>
            <a:off x="2895600" y="685800"/>
            <a:ext cx="4343400" cy="2229881"/>
          </a:xfrm>
          <a:noFill/>
        </p:spPr>
      </p:pic>
      <p:sp>
        <p:nvSpPr>
          <p:cNvPr id="5" name="Slide Number Placeholder 4"/>
          <p:cNvSpPr>
            <a:spLocks noGrp="1"/>
          </p:cNvSpPr>
          <p:nvPr>
            <p:ph type="sldNum" sz="quarter" idx="12"/>
          </p:nvPr>
        </p:nvSpPr>
        <p:spPr/>
        <p:txBody>
          <a:bodyPr/>
          <a:lstStyle/>
          <a:p>
            <a:pPr>
              <a:defRPr/>
            </a:pPr>
            <a:fld id="{A1C996D0-FA0C-47A8-A612-3F7DB0B4C751}" type="slidenum">
              <a:rPr lang="en-US" smtClean="0"/>
            </a:fld>
            <a:endParaRPr lang="en-US"/>
          </a:p>
        </p:txBody>
      </p:sp>
    </p:spTree>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fontScale="90000"/>
          </a:bodyPr>
          <a:lstStyle/>
          <a:p>
            <a:pPr algn="ctr" eaLnBrk="1" hangingPunct="1">
              <a:defRPr/>
            </a:pPr>
            <a:r>
              <a:rPr lang="en-US" sz="3200" u="sng" dirty="0" smtClean="0">
                <a:latin typeface="Arial" panose="020B0604020202020204" pitchFamily="34" charset="0"/>
              </a:rPr>
              <a:t>Arch width / inter canine distance</a:t>
            </a:r>
            <a:br>
              <a:rPr lang="en-US" sz="3200" u="sng" dirty="0" smtClean="0">
                <a:latin typeface="Arial" panose="020B0604020202020204" pitchFamily="34" charset="0"/>
              </a:rPr>
            </a:br>
            <a:r>
              <a:rPr lang="en-US" sz="3200" u="sng" dirty="0" smtClean="0">
                <a:latin typeface="Arial" panose="020B0604020202020204" pitchFamily="34" charset="0"/>
              </a:rPr>
              <a:t>&amp;</a:t>
            </a:r>
            <a:r>
              <a:rPr lang="en-US" sz="3200" dirty="0" smtClean="0">
                <a:latin typeface="Arial" panose="020B0604020202020204" pitchFamily="34" charset="0"/>
              </a:rPr>
              <a:t> </a:t>
            </a:r>
            <a:r>
              <a:rPr lang="en-US" sz="3200" u="sng" dirty="0" smtClean="0">
                <a:latin typeface="Arial" panose="020B0604020202020204" pitchFamily="34" charset="0"/>
              </a:rPr>
              <a:t>Arch length/arch depth</a:t>
            </a:r>
            <a:br>
              <a:rPr lang="en-US" sz="3200" dirty="0" smtClean="0">
                <a:latin typeface="Arial" panose="020B0604020202020204" pitchFamily="34" charset="0"/>
              </a:rPr>
            </a:br>
            <a:endParaRPr lang="en-US" sz="3200" dirty="0" smtClean="0">
              <a:latin typeface="Arial" panose="020B0604020202020204" pitchFamily="34" charset="0"/>
            </a:endParaRPr>
          </a:p>
        </p:txBody>
      </p:sp>
      <p:pic>
        <p:nvPicPr>
          <p:cNvPr id="12291" name="Picture 6" descr="scan0092"/>
          <p:cNvPicPr>
            <a:picLocks noGrp="1" noChangeAspect="1" noChangeArrowheads="1"/>
          </p:cNvPicPr>
          <p:nvPr>
            <p:ph sz="half" idx="1"/>
          </p:nvPr>
        </p:nvPicPr>
        <p:blipFill>
          <a:blip r:embed="rId1"/>
          <a:stretch>
            <a:fillRect/>
          </a:stretch>
        </p:blipFill>
        <p:spPr>
          <a:xfrm>
            <a:off x="1447800" y="2362200"/>
            <a:ext cx="6248400" cy="4114800"/>
          </a:xfrm>
          <a:noFill/>
        </p:spPr>
      </p:pic>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457200"/>
            <a:ext cx="8229600" cy="1143000"/>
          </a:xfrm>
        </p:spPr>
        <p:txBody>
          <a:bodyPr/>
          <a:lstStyle/>
          <a:p>
            <a:pPr algn="ctr"/>
            <a:r>
              <a:rPr lang="en-US" dirty="0" smtClean="0">
                <a:latin typeface="Arial" panose="020B0604020202020204" pitchFamily="34" charset="0"/>
              </a:rPr>
              <a:t>Arch perimeter</a:t>
            </a:r>
            <a:endParaRPr lang="en-US" dirty="0"/>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13" name="Picture 4" descr="scan0024"/>
          <p:cNvPicPr>
            <a:picLocks noGrp="1" noChangeAspect="1" noChangeArrowheads="1"/>
          </p:cNvPicPr>
          <p:nvPr>
            <p:ph sz="quarter" idx="4294967295"/>
          </p:nvPr>
        </p:nvPicPr>
        <p:blipFill>
          <a:blip r:embed="rId1"/>
          <a:srcRect l="5795" t="8355" r="2933" b="7050"/>
          <a:stretch>
            <a:fillRect/>
          </a:stretch>
        </p:blipFill>
        <p:spPr>
          <a:xfrm>
            <a:off x="685800" y="2286000"/>
            <a:ext cx="7848600" cy="4419600"/>
          </a:xfrm>
          <a:prstGeom prst="rect">
            <a:avLst/>
          </a:prstGeom>
        </p:spPr>
        <p:style>
          <a:lnRef idx="1">
            <a:schemeClr val="dk1"/>
          </a:lnRef>
          <a:fillRef idx="3">
            <a:schemeClr val="dk1"/>
          </a:fillRef>
          <a:effectRef idx="2">
            <a:schemeClr val="dk1"/>
          </a:effectRef>
          <a:fontRef idx="minor">
            <a:schemeClr val="lt1"/>
          </a:fontRef>
        </p:style>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Rectangle 5"/>
          <p:cNvSpPr>
            <a:spLocks noGrp="1" noChangeArrowheads="1"/>
          </p:cNvSpPr>
          <p:nvPr>
            <p:ph type="title"/>
          </p:nvPr>
        </p:nvSpPr>
        <p:spPr/>
        <p:txBody>
          <a:bodyPr/>
          <a:lstStyle/>
          <a:p>
            <a:pPr eaLnBrk="1" hangingPunct="1">
              <a:defRPr/>
            </a:pPr>
            <a:endParaRPr lang="en-US" smtClean="0"/>
          </a:p>
        </p:txBody>
      </p:sp>
      <p:pic>
        <p:nvPicPr>
          <p:cNvPr id="14339" name="Picture 4" descr="BOLEY"/>
          <p:cNvPicPr>
            <a:picLocks noGrp="1" noChangeAspect="1" noChangeArrowheads="1"/>
          </p:cNvPicPr>
          <p:nvPr>
            <p:ph idx="1"/>
          </p:nvPr>
        </p:nvPicPr>
        <p:blipFill>
          <a:blip r:embed="rId1">
            <a:grayscl/>
          </a:blip>
          <a:srcRect/>
          <a:stretch>
            <a:fillRect/>
          </a:stretch>
        </p:blipFill>
        <p:spPr>
          <a:xfrm>
            <a:off x="457200" y="228600"/>
            <a:ext cx="8077200" cy="6324600"/>
          </a:xfrm>
          <a:noFill/>
        </p:spPr>
      </p:pic>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0" y="381000"/>
            <a:ext cx="5181600" cy="1066800"/>
          </a:xfrm>
        </p:spPr>
        <p:txBody>
          <a:bodyPr>
            <a:normAutofit/>
          </a:bodyPr>
          <a:lstStyle/>
          <a:p>
            <a:r>
              <a:rPr lang="en-US" sz="6000" i="1" u="sng" dirty="0" smtClean="0">
                <a:solidFill>
                  <a:srgbClr val="FFFF00"/>
                </a:solidFill>
              </a:rPr>
              <a:t>Study models</a:t>
            </a:r>
            <a:endParaRPr lang="en-US" sz="6000" dirty="0">
              <a:solidFill>
                <a:srgbClr val="FFFF00"/>
              </a:solidFill>
            </a:endParaRPr>
          </a:p>
        </p:txBody>
      </p:sp>
      <p:pic>
        <p:nvPicPr>
          <p:cNvPr id="9" name="Picture 5" descr="i0003-3219-075-03-0300-f01t"/>
          <p:cNvPicPr>
            <a:picLocks noGrp="1" noChangeAspect="1" noChangeArrowheads="1"/>
          </p:cNvPicPr>
          <p:nvPr>
            <p:ph sz="half" idx="1"/>
          </p:nvPr>
        </p:nvPicPr>
        <p:blipFill>
          <a:blip r:embed="rId1"/>
          <a:srcRect/>
          <a:stretch>
            <a:fillRect/>
          </a:stretch>
        </p:blipFill>
        <p:spPr>
          <a:xfrm>
            <a:off x="533400" y="2438400"/>
            <a:ext cx="3492500" cy="3352800"/>
          </a:xfrm>
          <a:noFill/>
        </p:spPr>
      </p:pic>
      <p:pic>
        <p:nvPicPr>
          <p:cNvPr id="10" name="Picture 6" descr="i0003-3219-075-03-0300-f02t"/>
          <p:cNvPicPr>
            <a:picLocks noGrp="1" noChangeAspect="1" noChangeArrowheads="1"/>
          </p:cNvPicPr>
          <p:nvPr>
            <p:ph sz="half" idx="2"/>
          </p:nvPr>
        </p:nvPicPr>
        <p:blipFill>
          <a:blip r:embed="rId2"/>
          <a:stretch>
            <a:fillRect/>
          </a:stretch>
        </p:blipFill>
        <p:spPr bwMode="auto">
          <a:xfrm>
            <a:off x="5105400" y="2362200"/>
            <a:ext cx="3629443" cy="3368124"/>
          </a:xfrm>
          <a:prstGeom prst="rect">
            <a:avLst/>
          </a:prstGeom>
          <a:noFill/>
        </p:spPr>
      </p:pic>
      <p:sp>
        <p:nvSpPr>
          <p:cNvPr id="5" name="Slide Number Placeholder 4"/>
          <p:cNvSpPr>
            <a:spLocks noGrp="1"/>
          </p:cNvSpPr>
          <p:nvPr>
            <p:ph type="sldNum" sz="quarter" idx="12"/>
          </p:nvPr>
        </p:nvSpPr>
        <p:spPr/>
        <p:txBody>
          <a:bodyPr/>
          <a:lstStyle/>
          <a:p>
            <a:fld id="{35E655ED-5718-4745-8FCF-AB00C3E65350}" type="slidenum">
              <a:rPr lang="en-US" smtClean="0"/>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685800" y="838200"/>
            <a:ext cx="7772400" cy="4114800"/>
          </a:xfrm>
        </p:spPr>
        <p:txBody>
          <a:bodyPr>
            <a:normAutofit/>
          </a:bodyPr>
          <a:lstStyle/>
          <a:p>
            <a:pPr>
              <a:buClr>
                <a:schemeClr val="tx1"/>
              </a:buClr>
            </a:pPr>
            <a:r>
              <a:rPr lang="en-US" sz="3200" dirty="0">
                <a:latin typeface="Arial" panose="020B0604020202020204" pitchFamily="34" charset="0"/>
                <a:cs typeface="Arial" panose="020B0604020202020204" pitchFamily="34" charset="0"/>
              </a:rPr>
              <a:t>Orthodontic study models are accurate plaster reproductions of the teeth and their surrounding soft tissues</a:t>
            </a:r>
            <a:r>
              <a:rPr lang="en-US" sz="3200" dirty="0" smtClean="0">
                <a:latin typeface="Arial" panose="020B0604020202020204" pitchFamily="34" charset="0"/>
                <a:cs typeface="Arial" panose="020B0604020202020204" pitchFamily="34" charset="0"/>
              </a:rPr>
              <a:t>.</a:t>
            </a:r>
            <a:endParaRPr lang="en-US" sz="3200" dirty="0" smtClean="0">
              <a:latin typeface="Arial" panose="020B0604020202020204" pitchFamily="34" charset="0"/>
              <a:cs typeface="Arial" panose="020B0604020202020204" pitchFamily="34" charset="0"/>
            </a:endParaRPr>
          </a:p>
          <a:p>
            <a:pPr>
              <a:buClr>
                <a:schemeClr val="tx1"/>
              </a:buClr>
            </a:pPr>
            <a:endParaRPr lang="en-US" sz="3200" dirty="0" smtClean="0">
              <a:latin typeface="Arial" panose="020B0604020202020204" pitchFamily="34" charset="0"/>
              <a:cs typeface="Arial" panose="020B0604020202020204" pitchFamily="34" charset="0"/>
            </a:endParaRPr>
          </a:p>
          <a:p>
            <a:pPr>
              <a:buClr>
                <a:schemeClr val="tx1"/>
              </a:buClr>
            </a:pPr>
            <a:r>
              <a:rPr lang="en-US" sz="3200" dirty="0" smtClean="0">
                <a:latin typeface="Arial" panose="020B0604020202020204" pitchFamily="34" charset="0"/>
                <a:cs typeface="Arial" panose="020B0604020202020204" pitchFamily="34" charset="0"/>
              </a:rPr>
              <a:t>They </a:t>
            </a:r>
            <a:r>
              <a:rPr lang="en-US" sz="3200" dirty="0">
                <a:latin typeface="Arial" panose="020B0604020202020204" pitchFamily="34" charset="0"/>
                <a:cs typeface="Arial" panose="020B0604020202020204" pitchFamily="34" charset="0"/>
              </a:rPr>
              <a:t>provide three </a:t>
            </a:r>
            <a:r>
              <a:rPr lang="en-US" sz="3200" dirty="0" err="1" smtClean="0">
                <a:latin typeface="Arial" panose="020B0604020202020204" pitchFamily="34" charset="0"/>
                <a:cs typeface="Arial" panose="020B0604020202020204" pitchFamily="34" charset="0"/>
              </a:rPr>
              <a:t>di-mentional</a:t>
            </a:r>
            <a:r>
              <a:rPr lang="en-US" sz="3200" dirty="0" smtClean="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view of the dentition.</a:t>
            </a:r>
            <a:endParaRPr lang="en-US" sz="3200" dirty="0">
              <a:latin typeface="Arial" panose="020B0604020202020204" pitchFamily="34" charset="0"/>
              <a:cs typeface="Arial" panose="020B0604020202020204" pitchFamily="34" charset="0"/>
            </a:endParaRPr>
          </a:p>
          <a:p>
            <a:endParaRPr lang="en-US" sz="4000" dirty="0"/>
          </a:p>
          <a:p>
            <a:pPr>
              <a:buFont typeface="Wingdings" panose="05000000000000000000" pitchFamily="2" charset="2"/>
              <a:buNone/>
            </a:pPr>
            <a:endParaRPr lang="en-US" sz="4000" dirty="0"/>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609600"/>
            <a:ext cx="7772400" cy="762000"/>
          </a:xfrm>
        </p:spPr>
        <p:txBody>
          <a:bodyPr/>
          <a:lstStyle/>
          <a:p>
            <a:pPr algn="ctr"/>
            <a:r>
              <a:rPr lang="en-US" sz="3600" u="sng" dirty="0"/>
              <a:t>Parts of a study model</a:t>
            </a:r>
            <a:endParaRPr lang="en-US" sz="3600" u="sng" dirty="0"/>
          </a:p>
        </p:txBody>
      </p:sp>
      <p:sp>
        <p:nvSpPr>
          <p:cNvPr id="19459" name="Rectangle 3"/>
          <p:cNvSpPr>
            <a:spLocks noGrp="1" noChangeArrowheads="1"/>
          </p:cNvSpPr>
          <p:nvPr>
            <p:ph idx="1"/>
          </p:nvPr>
        </p:nvSpPr>
        <p:spPr>
          <a:xfrm>
            <a:off x="533400" y="1828800"/>
            <a:ext cx="8229600" cy="4114800"/>
          </a:xfrm>
          <a:ln>
            <a:solidFill>
              <a:schemeClr val="folHlink"/>
            </a:solidFill>
          </a:ln>
        </p:spPr>
        <p:txBody>
          <a:bodyPr/>
          <a:lstStyle/>
          <a:p>
            <a:pPr>
              <a:buClr>
                <a:schemeClr val="tx1"/>
              </a:buClr>
            </a:pPr>
            <a:r>
              <a:rPr lang="en-US" u="sng" dirty="0">
                <a:solidFill>
                  <a:schemeClr val="folHlink"/>
                </a:solidFill>
              </a:rPr>
              <a:t>Anatomic portion</a:t>
            </a:r>
            <a:r>
              <a:rPr lang="en-US" u="sng" dirty="0"/>
              <a:t>:-</a:t>
            </a:r>
            <a:r>
              <a:rPr lang="en-US" dirty="0"/>
              <a:t> </a:t>
            </a:r>
            <a:endParaRPr lang="en-US" dirty="0" smtClean="0"/>
          </a:p>
          <a:p>
            <a:pPr>
              <a:buClr>
                <a:schemeClr val="tx1"/>
              </a:buClr>
              <a:buNone/>
            </a:pPr>
            <a:r>
              <a:rPr lang="en-US" dirty="0" smtClean="0"/>
              <a:t>	It </a:t>
            </a:r>
            <a:r>
              <a:rPr lang="en-US" dirty="0"/>
              <a:t>is the actual impression of dental arches and surrounding soft tissue structures.</a:t>
            </a:r>
            <a:endParaRPr lang="en-US" dirty="0"/>
          </a:p>
          <a:p>
            <a:pPr>
              <a:buClr>
                <a:schemeClr val="tx1"/>
              </a:buClr>
              <a:buFont typeface="Wingdings" panose="05000000000000000000" pitchFamily="2" charset="2"/>
              <a:buNone/>
            </a:pPr>
            <a:endParaRPr lang="en-US" dirty="0"/>
          </a:p>
          <a:p>
            <a:pPr>
              <a:buClr>
                <a:schemeClr val="tx1"/>
              </a:buClr>
            </a:pPr>
            <a:r>
              <a:rPr lang="en-US" u="sng" dirty="0">
                <a:solidFill>
                  <a:schemeClr val="folHlink"/>
                </a:solidFill>
              </a:rPr>
              <a:t>Artistic portion</a:t>
            </a:r>
            <a:r>
              <a:rPr lang="en-US" u="sng" dirty="0"/>
              <a:t>:-</a:t>
            </a:r>
            <a:r>
              <a:rPr lang="en-US" dirty="0"/>
              <a:t> </a:t>
            </a:r>
            <a:endParaRPr lang="en-US" dirty="0" smtClean="0"/>
          </a:p>
          <a:p>
            <a:pPr>
              <a:buClr>
                <a:schemeClr val="tx1"/>
              </a:buClr>
              <a:buNone/>
            </a:pPr>
            <a:r>
              <a:rPr lang="en-US" dirty="0" smtClean="0"/>
              <a:t>	Plaster </a:t>
            </a:r>
            <a:r>
              <a:rPr lang="en-US" dirty="0"/>
              <a:t>base that supports the anatomical portion.</a:t>
            </a:r>
            <a:endParaRPr lang="en-US" u="sng"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33400"/>
            <a:ext cx="8229600" cy="762000"/>
          </a:xfrm>
        </p:spPr>
        <p:txBody>
          <a:bodyPr>
            <a:normAutofit/>
          </a:bodyPr>
          <a:lstStyle/>
          <a:p>
            <a:pPr algn="ctr"/>
            <a:r>
              <a:rPr lang="en-US" dirty="0" smtClean="0">
                <a:solidFill>
                  <a:schemeClr val="tx2">
                    <a:lumMod val="75000"/>
                  </a:schemeClr>
                </a:solidFill>
                <a:latin typeface="Times New Roman" panose="02020603050405020304" pitchFamily="18" charset="0"/>
              </a:rPr>
              <a:t>Parts Of Study Models</a:t>
            </a:r>
            <a:endParaRPr lang="en-US"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pic>
        <p:nvPicPr>
          <p:cNvPr id="5" name="Picture 3" descr="scan0102"/>
          <p:cNvPicPr>
            <a:picLocks noChangeAspect="1" noChangeArrowheads="1"/>
          </p:cNvPicPr>
          <p:nvPr/>
        </p:nvPicPr>
        <p:blipFill>
          <a:blip r:embed="rId1"/>
          <a:srcRect/>
          <a:stretch>
            <a:fillRect/>
          </a:stretch>
        </p:blipFill>
        <p:spPr>
          <a:xfrm>
            <a:off x="1752600" y="1447800"/>
            <a:ext cx="5183945" cy="5105400"/>
          </a:xfrm>
          <a:prstGeom prst="rect">
            <a:avLst/>
          </a:prstGeom>
          <a:noFill/>
          <a:ln w="28575">
            <a:solidFill>
              <a:schemeClr val="folHlink"/>
            </a:solid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868362"/>
          </a:xfrm>
        </p:spPr>
        <p:txBody>
          <a:bodyPr>
            <a:normAutofit/>
          </a:bodyPr>
          <a:lstStyle/>
          <a:p>
            <a:pPr algn="ctr" eaLnBrk="1" hangingPunct="1">
              <a:defRPr/>
            </a:pPr>
            <a:r>
              <a:rPr lang="en-US" dirty="0" smtClean="0"/>
              <a:t>Model analysis</a:t>
            </a:r>
            <a:endParaRPr lang="en-US" dirty="0" smtClean="0"/>
          </a:p>
        </p:txBody>
      </p:sp>
      <p:sp>
        <p:nvSpPr>
          <p:cNvPr id="20483" name="Rectangle 3"/>
          <p:cNvSpPr>
            <a:spLocks noGrp="1" noChangeArrowheads="1"/>
          </p:cNvSpPr>
          <p:nvPr>
            <p:ph idx="1"/>
          </p:nvPr>
        </p:nvSpPr>
        <p:spPr>
          <a:xfrm>
            <a:off x="381000" y="1219200"/>
            <a:ext cx="8229600" cy="4876800"/>
          </a:xfrm>
        </p:spPr>
        <p:txBody>
          <a:bodyPr/>
          <a:lstStyle/>
          <a:p>
            <a:pPr eaLnBrk="1" hangingPunct="1">
              <a:buFontTx/>
              <a:buNone/>
              <a:defRPr/>
            </a:pPr>
            <a:r>
              <a:rPr lang="en-US" sz="2800" dirty="0" smtClean="0"/>
              <a:t>     </a:t>
            </a:r>
            <a:endParaRPr lang="en-US" sz="2800" dirty="0" smtClean="0">
              <a:latin typeface="Arial" panose="020B0604020202020204" pitchFamily="34" charset="0"/>
            </a:endParaRPr>
          </a:p>
          <a:p>
            <a:pPr eaLnBrk="1" hangingPunct="1">
              <a:buFontTx/>
              <a:buNone/>
              <a:defRPr/>
            </a:pPr>
            <a:r>
              <a:rPr lang="en-US" sz="2800" dirty="0" smtClean="0">
                <a:solidFill>
                  <a:srgbClr val="FFCC99"/>
                </a:solidFill>
                <a:latin typeface="Arial" panose="020B0604020202020204" pitchFamily="34" charset="0"/>
              </a:rPr>
              <a:t>	</a:t>
            </a:r>
            <a:r>
              <a:rPr lang="en-US" sz="2800" dirty="0" smtClean="0">
                <a:latin typeface="Arial" panose="020B0604020202020204" pitchFamily="34" charset="0"/>
              </a:rPr>
              <a:t>Model analysis involves the study of max. &amp; mandibular. Arches in all 3 planes of space (</a:t>
            </a:r>
            <a:r>
              <a:rPr lang="en-US" sz="2800" dirty="0" err="1" smtClean="0">
                <a:latin typeface="Arial" panose="020B0604020202020204" pitchFamily="34" charset="0"/>
              </a:rPr>
              <a:t>sagittal</a:t>
            </a:r>
            <a:r>
              <a:rPr lang="en-US" sz="2800" dirty="0" smtClean="0">
                <a:latin typeface="Arial" panose="020B0604020202020204" pitchFamily="34" charset="0"/>
              </a:rPr>
              <a:t>, vertical and transverse).</a:t>
            </a:r>
            <a:endParaRPr lang="en-US" sz="2800" dirty="0" smtClean="0">
              <a:latin typeface="Arial" panose="020B0604020202020204" pitchFamily="34" charset="0"/>
            </a:endParaRPr>
          </a:p>
          <a:p>
            <a:pPr eaLnBrk="1" hangingPunct="1">
              <a:buFontTx/>
              <a:buNone/>
              <a:defRPr/>
            </a:pPr>
            <a:endParaRPr lang="en-US" sz="2800" dirty="0" smtClean="0">
              <a:latin typeface="Arial" panose="020B0604020202020204" pitchFamily="34" charset="0"/>
            </a:endParaRPr>
          </a:p>
          <a:p>
            <a:pPr eaLnBrk="1" hangingPunct="1">
              <a:buFontTx/>
              <a:buNone/>
              <a:defRPr/>
            </a:pPr>
            <a:r>
              <a:rPr lang="en-US" sz="2800" dirty="0" smtClean="0">
                <a:latin typeface="Arial" panose="020B0604020202020204" pitchFamily="34" charset="0"/>
              </a:rPr>
              <a:t>   It is a valuable tool in orthodontic diagnosis &amp; treatment planning. </a:t>
            </a:r>
            <a:endParaRPr lang="en-US" sz="2800" dirty="0" smtClean="0">
              <a:latin typeface="Arial" panose="020B0604020202020204" pitchFamily="34" charset="0"/>
            </a:endParaRPr>
          </a:p>
          <a:p>
            <a:pPr eaLnBrk="1" hangingPunct="1">
              <a:buFontTx/>
              <a:buNone/>
              <a:defRPr/>
            </a:pPr>
            <a:endParaRPr lang="en-US" sz="2800" dirty="0" smtClean="0">
              <a:solidFill>
                <a:srgbClr val="FFCC99"/>
              </a:solidFill>
            </a:endParaRPr>
          </a:p>
          <a:p>
            <a:pPr eaLnBrk="1" hangingPunct="1">
              <a:buFontTx/>
              <a:buNone/>
              <a:defRPr/>
            </a:pPr>
            <a:endParaRPr lang="en-US" sz="2800" dirty="0" smtClean="0">
              <a:solidFill>
                <a:srgbClr val="FFCC99"/>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14400"/>
            <a:ext cx="8229600" cy="2667000"/>
          </a:xfrm>
        </p:spPr>
        <p:txBody>
          <a:bodyPr/>
          <a:lstStyle/>
          <a:p>
            <a:pPr algn="ctr"/>
            <a:r>
              <a:rPr lang="en-US" dirty="0" smtClean="0"/>
              <a:t>MIXED DENTITION ANALYSIS</a:t>
            </a:r>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43000"/>
          </a:xfrm>
        </p:spPr>
        <p:txBody>
          <a:bodyPr/>
          <a:lstStyle/>
          <a:p>
            <a:r>
              <a:rPr lang="en-US" u="sng" dirty="0" smtClean="0"/>
              <a:t>Purpose</a:t>
            </a:r>
            <a:r>
              <a:rPr lang="en-US" dirty="0" smtClean="0"/>
              <a:t>:-</a:t>
            </a:r>
            <a:endParaRPr lang="en-US" dirty="0"/>
          </a:p>
        </p:txBody>
      </p:sp>
      <p:sp>
        <p:nvSpPr>
          <p:cNvPr id="5" name="Content Placeholder 4"/>
          <p:cNvSpPr>
            <a:spLocks noGrp="1"/>
          </p:cNvSpPr>
          <p:nvPr>
            <p:ph idx="1"/>
          </p:nvPr>
        </p:nvSpPr>
        <p:spPr>
          <a:xfrm>
            <a:off x="457200" y="1752600"/>
            <a:ext cx="8229600" cy="4541837"/>
          </a:xfrm>
        </p:spPr>
        <p:txBody>
          <a:bodyPr/>
          <a:lstStyle/>
          <a:p>
            <a:pPr>
              <a:buNone/>
            </a:pP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The purpose of the mixed dentition analysis is to evaluate the amount of space available in the arch for  succeeding permanent teeth &amp; necessary </a:t>
            </a:r>
            <a:r>
              <a:rPr lang="en-US" dirty="0" err="1" smtClean="0">
                <a:latin typeface="Arial" panose="020B0604020202020204" pitchFamily="34" charset="0"/>
                <a:cs typeface="Arial" panose="020B0604020202020204" pitchFamily="34" charset="0"/>
              </a:rPr>
              <a:t>occlusal</a:t>
            </a:r>
            <a:r>
              <a:rPr lang="en-US" dirty="0" smtClean="0">
                <a:latin typeface="Arial" panose="020B0604020202020204" pitchFamily="34" charset="0"/>
                <a:cs typeface="Arial" panose="020B0604020202020204" pitchFamily="34" charset="0"/>
              </a:rPr>
              <a:t> adjustments.</a:t>
            </a:r>
            <a:endParaRPr lang="en-US" dirty="0" smtClean="0">
              <a:latin typeface="Arial" panose="020B0604020202020204" pitchFamily="34" charset="0"/>
              <a:cs typeface="Arial" panose="020B0604020202020204" pitchFamily="34" charset="0"/>
            </a:endParaRPr>
          </a:p>
          <a:p>
            <a:pPr>
              <a:buNone/>
            </a:pPr>
            <a:endParaRPr lang="en-US" dirty="0" smtClean="0">
              <a:latin typeface="Arial" panose="020B0604020202020204" pitchFamily="34" charset="0"/>
              <a:cs typeface="Arial" panose="020B0604020202020204" pitchFamily="34" charset="0"/>
            </a:endParaRPr>
          </a:p>
          <a:p>
            <a:pPr>
              <a:buNone/>
            </a:pPr>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
        <p:nvSpPr>
          <p:cNvPr id="3" name="Content Placeholder 2"/>
          <p:cNvSpPr>
            <a:spLocks noGrp="1"/>
          </p:cNvSpPr>
          <p:nvPr>
            <p:ph idx="4294967295"/>
          </p:nvPr>
        </p:nvSpPr>
        <p:spPr>
          <a:xfrm>
            <a:off x="0" y="685800"/>
            <a:ext cx="8229600" cy="5608638"/>
          </a:xfrm>
        </p:spPr>
        <p:txBody>
          <a:bodyPr/>
          <a:lstStyle/>
          <a:p>
            <a:pPr>
              <a:buNone/>
            </a:pPr>
            <a:r>
              <a:rPr lang="en-US" dirty="0" smtClean="0">
                <a:solidFill>
                  <a:schemeClr val="accent4">
                    <a:lumMod val="40000"/>
                    <a:lumOff val="60000"/>
                  </a:schemeClr>
                </a:solidFill>
                <a:latin typeface="Arial" panose="020B0604020202020204" pitchFamily="34" charset="0"/>
                <a:cs typeface="Arial" panose="020B0604020202020204" pitchFamily="34" charset="0"/>
              </a:rPr>
              <a:t>Three factors must be considered to complete the mixed dentition analysis:</a:t>
            </a:r>
            <a:endParaRPr lang="en-US" dirty="0" smtClean="0">
              <a:solidFill>
                <a:schemeClr val="accent4">
                  <a:lumMod val="40000"/>
                  <a:lumOff val="60000"/>
                </a:schemeClr>
              </a:solidFill>
              <a:latin typeface="Arial" panose="020B0604020202020204" pitchFamily="34" charset="0"/>
              <a:cs typeface="Arial" panose="020B0604020202020204" pitchFamily="34" charset="0"/>
            </a:endParaRPr>
          </a:p>
          <a:p>
            <a:pPr>
              <a:buNone/>
            </a:pP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	1) The sizes of all the permanent teeth anterior to the first permanent molar.</a:t>
            </a: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	2)The arch perimeter</a:t>
            </a: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	3) Expected changes in the arch perimeter which may occur with growth %development.</a:t>
            </a:r>
            <a:endParaRPr lang="en-US" dirty="0" smtClean="0">
              <a:latin typeface="Arial" panose="020B0604020202020204" pitchFamily="34" charset="0"/>
              <a:cs typeface="Arial" panose="020B0604020202020204"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lstStyle/>
          <a:p>
            <a:r>
              <a:rPr lang="en-US" dirty="0" smtClean="0"/>
              <a:t>Advantage:-</a:t>
            </a:r>
            <a:endParaRPr lang="en-US" dirty="0"/>
          </a:p>
        </p:txBody>
      </p:sp>
      <p:sp>
        <p:nvSpPr>
          <p:cNvPr id="4" name="Content Placeholder 3"/>
          <p:cNvSpPr>
            <a:spLocks noGrp="1"/>
          </p:cNvSpPr>
          <p:nvPr>
            <p:ph idx="1"/>
          </p:nvPr>
        </p:nvSpPr>
        <p:spPr>
          <a:xfrm>
            <a:off x="457200" y="1828800"/>
            <a:ext cx="8229600" cy="4465637"/>
          </a:xfrm>
        </p:spPr>
        <p:txBody>
          <a:bodyPr/>
          <a:lstStyle/>
          <a:p>
            <a:pPr>
              <a:buNone/>
            </a:pPr>
            <a:r>
              <a:rPr lang="en-US" dirty="0" smtClean="0">
                <a:latin typeface="Arial" panose="020B0604020202020204" pitchFamily="34" charset="0"/>
                <a:cs typeface="Arial" panose="020B0604020202020204" pitchFamily="34" charset="0"/>
              </a:rPr>
              <a:t>The mixed dentition analysis helps one to estimate the amount of spacing or crowding which would exist for the patient if all the primary teeth were replaced by their successors, the very day the analysis is done, not 2 or 3 years later.</a:t>
            </a:r>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066800"/>
          </a:xfrm>
        </p:spPr>
        <p:txBody>
          <a:bodyPr/>
          <a:lstStyle/>
          <a:p>
            <a:r>
              <a:rPr lang="en-US" dirty="0" smtClean="0"/>
              <a:t>Disadvantage:-</a:t>
            </a:r>
            <a:endParaRPr lang="en-US" dirty="0"/>
          </a:p>
        </p:txBody>
      </p:sp>
      <p:sp>
        <p:nvSpPr>
          <p:cNvPr id="5" name="Content Placeholder 4"/>
          <p:cNvSpPr>
            <a:spLocks noGrp="1"/>
          </p:cNvSpPr>
          <p:nvPr>
            <p:ph idx="1"/>
          </p:nvPr>
        </p:nvSpPr>
        <p:spPr>
          <a:xfrm>
            <a:off x="457200" y="1905000"/>
            <a:ext cx="8229600" cy="4389437"/>
          </a:xfrm>
        </p:spPr>
        <p:txBody>
          <a:bodyPr/>
          <a:lstStyle/>
          <a:p>
            <a:pPr>
              <a:buNone/>
            </a:pPr>
            <a:r>
              <a:rPr lang="en-US" dirty="0" smtClean="0">
                <a:latin typeface="Arial" panose="020B0604020202020204" pitchFamily="34" charset="0"/>
                <a:cs typeface="Arial" panose="020B0604020202020204" pitchFamily="34" charset="0"/>
              </a:rPr>
              <a:t>It does not predict the amount of natural decrease in perimeter which may occur during the transitional period without the loss of teeth.</a:t>
            </a:r>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639762"/>
          </a:xfrm>
        </p:spPr>
        <p:txBody>
          <a:bodyPr/>
          <a:lstStyle/>
          <a:p>
            <a:pPr eaLnBrk="1" hangingPunct="1"/>
            <a:r>
              <a:rPr lang="en-US" sz="3200" dirty="0" smtClean="0">
                <a:solidFill>
                  <a:schemeClr val="tx2">
                    <a:lumMod val="75000"/>
                  </a:schemeClr>
                </a:solidFill>
                <a:latin typeface="Times New Roman" panose="02020603050405020304" pitchFamily="18" charset="0"/>
              </a:rPr>
              <a:t>            </a:t>
            </a:r>
            <a:r>
              <a:rPr lang="en-US" sz="3600" u="sng" dirty="0" smtClean="0">
                <a:solidFill>
                  <a:schemeClr val="tx2">
                    <a:lumMod val="75000"/>
                  </a:schemeClr>
                </a:solidFill>
                <a:latin typeface="Times New Roman" panose="02020603050405020304" pitchFamily="18" charset="0"/>
              </a:rPr>
              <a:t>Moyer’s Mixed Dentition Analysis</a:t>
            </a:r>
            <a:r>
              <a:rPr lang="en-US" sz="3600" u="sng" dirty="0" smtClean="0">
                <a:solidFill>
                  <a:schemeClr val="tx2">
                    <a:lumMod val="75000"/>
                  </a:schemeClr>
                </a:solidFill>
              </a:rPr>
              <a:t> </a:t>
            </a:r>
            <a:endParaRPr lang="en-US" sz="3600" u="sng" dirty="0" smtClean="0">
              <a:solidFill>
                <a:schemeClr val="tx2">
                  <a:lumMod val="75000"/>
                </a:schemeClr>
              </a:solidFill>
            </a:endParaRPr>
          </a:p>
        </p:txBody>
      </p:sp>
      <p:sp>
        <p:nvSpPr>
          <p:cNvPr id="40963" name="Rectangle 3"/>
          <p:cNvSpPr>
            <a:spLocks noGrp="1" noChangeArrowheads="1"/>
          </p:cNvSpPr>
          <p:nvPr>
            <p:ph idx="1"/>
          </p:nvPr>
        </p:nvSpPr>
        <p:spPr>
          <a:xfrm>
            <a:off x="990600" y="914400"/>
            <a:ext cx="8229600" cy="5791200"/>
          </a:xfrm>
        </p:spPr>
        <p:txBody>
          <a:bodyPr/>
          <a:lstStyle/>
          <a:p>
            <a:pPr eaLnBrk="1" hangingPunct="1">
              <a:lnSpc>
                <a:spcPct val="90000"/>
              </a:lnSpc>
            </a:pPr>
            <a:endParaRPr lang="en-US" sz="2800" dirty="0" smtClean="0">
              <a:latin typeface="Times New Roman" panose="02020603050405020304" pitchFamily="18" charset="0"/>
            </a:endParaRPr>
          </a:p>
          <a:p>
            <a:pPr eaLnBrk="1" hangingPunct="1">
              <a:lnSpc>
                <a:spcPct val="90000"/>
              </a:lnSpc>
              <a:buFontTx/>
              <a:buNone/>
            </a:pPr>
            <a:r>
              <a:rPr lang="en-US" sz="2800" dirty="0" smtClean="0">
                <a:latin typeface="Times New Roman" panose="02020603050405020304" pitchFamily="18" charset="0"/>
              </a:rPr>
              <a:t>Is advocated for the following reasons:-</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It  has minimal systematic error &amp; the range of such errors is known.</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It can be done with equal reliability by the beginner &amp; expert.</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It is not time consuming.</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doesn’t require special equipment / radiographic projections</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Although best done on dental </a:t>
            </a:r>
            <a:r>
              <a:rPr lang="en-US" sz="2800" dirty="0" err="1" smtClean="0">
                <a:latin typeface="Times New Roman" panose="02020603050405020304" pitchFamily="18" charset="0"/>
              </a:rPr>
              <a:t>casts,it</a:t>
            </a:r>
            <a:r>
              <a:rPr lang="en-US" sz="2800" dirty="0" smtClean="0">
                <a:latin typeface="Times New Roman" panose="02020603050405020304" pitchFamily="18" charset="0"/>
              </a:rPr>
              <a:t> can be done with reasonable accuracy in the mouth.</a:t>
            </a:r>
            <a:endParaRPr lang="en-US" sz="2800" dirty="0" smtClean="0">
              <a:latin typeface="Times New Roman" panose="02020603050405020304" pitchFamily="18" charset="0"/>
            </a:endParaRPr>
          </a:p>
          <a:p>
            <a:pPr marL="514350" indent="-51435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It may be used for both dental arches. </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 </a:t>
            </a:r>
            <a:endParaRPr lang="en-US" smtClean="0"/>
          </a:p>
        </p:txBody>
      </p:sp>
      <p:sp>
        <p:nvSpPr>
          <p:cNvPr id="41987" name="Rectangle 3"/>
          <p:cNvSpPr>
            <a:spLocks noGrp="1" noChangeArrowheads="1"/>
          </p:cNvSpPr>
          <p:nvPr>
            <p:ph idx="1"/>
          </p:nvPr>
        </p:nvSpPr>
        <p:spPr>
          <a:xfrm>
            <a:off x="914400" y="304800"/>
            <a:ext cx="8229600" cy="6400800"/>
          </a:xfrm>
        </p:spPr>
        <p:txBody>
          <a:bodyPr/>
          <a:lstStyle/>
          <a:p>
            <a:pPr eaLnBrk="1" hangingPunct="1"/>
            <a:endParaRPr lang="en-US" sz="2800" dirty="0" smtClean="0">
              <a:latin typeface="Times New Roman" panose="02020603050405020304" pitchFamily="18" charset="0"/>
            </a:endParaRPr>
          </a:p>
          <a:p>
            <a:pPr eaLnBrk="1" hangingPunct="1"/>
            <a:endParaRPr lang="en-US" sz="2800" dirty="0" smtClean="0">
              <a:latin typeface="Times New Roman" panose="02020603050405020304" pitchFamily="18" charset="0"/>
            </a:endParaRPr>
          </a:p>
          <a:p>
            <a:pPr eaLnBrk="1" hangingPunct="1">
              <a:buClr>
                <a:schemeClr val="tx1"/>
              </a:buClr>
            </a:pPr>
            <a:r>
              <a:rPr lang="en-US" sz="2800" dirty="0" smtClean="0">
                <a:latin typeface="Times New Roman" panose="02020603050405020304" pitchFamily="18" charset="0"/>
              </a:rPr>
              <a:t>Mandibular incisors are selected, as they erupt early &amp; can easily be measured accurately &amp; are directly in the midst of most space management problems</a:t>
            </a:r>
            <a:endParaRPr lang="en-US" sz="2800" dirty="0" smtClean="0">
              <a:latin typeface="Times New Roman" panose="02020603050405020304" pitchFamily="18" charset="0"/>
            </a:endParaRPr>
          </a:p>
          <a:p>
            <a:pPr eaLnBrk="1" hangingPunct="1"/>
            <a:endParaRPr lang="en-US" sz="2800" dirty="0" smtClean="0">
              <a:latin typeface="Times New Roman" panose="02020603050405020304" pitchFamily="18" charset="0"/>
            </a:endParaRPr>
          </a:p>
          <a:p>
            <a:pPr eaLnBrk="1" hangingPunct="1"/>
            <a:endParaRPr lang="en-US" sz="2800" dirty="0" smtClean="0">
              <a:latin typeface="Times New Roman" panose="02020603050405020304" pitchFamily="18" charset="0"/>
            </a:endParaRPr>
          </a:p>
          <a:p>
            <a:pPr eaLnBrk="1" hangingPunct="1">
              <a:buClr>
                <a:schemeClr val="tx1"/>
              </a:buClr>
            </a:pPr>
            <a:r>
              <a:rPr lang="en-US" sz="2800" dirty="0" smtClean="0">
                <a:latin typeface="Times New Roman" panose="02020603050405020304" pitchFamily="18" charset="0"/>
              </a:rPr>
              <a:t>Maxillary incisors are not used in any of the predictive </a:t>
            </a:r>
            <a:r>
              <a:rPr lang="en-US" sz="2800" dirty="0" err="1" smtClean="0">
                <a:latin typeface="Times New Roman" panose="02020603050405020304" pitchFamily="18" charset="0"/>
              </a:rPr>
              <a:t>procedures,since</a:t>
            </a:r>
            <a:r>
              <a:rPr lang="en-US" sz="2800" dirty="0" smtClean="0">
                <a:latin typeface="Times New Roman" panose="02020603050405020304" pitchFamily="18" charset="0"/>
              </a:rPr>
              <a:t> they show too much variability in </a:t>
            </a:r>
            <a:r>
              <a:rPr lang="en-US" sz="2800" dirty="0" err="1" smtClean="0">
                <a:latin typeface="Times New Roman" panose="02020603050405020304" pitchFamily="18" charset="0"/>
              </a:rPr>
              <a:t>size,and</a:t>
            </a:r>
            <a:r>
              <a:rPr lang="en-US" sz="2800" dirty="0" smtClean="0">
                <a:latin typeface="Times New Roman" panose="02020603050405020304" pitchFamily="18" charset="0"/>
              </a:rPr>
              <a:t> their correlations with other groups of teeth are of lower predictive value.</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 </a:t>
            </a:r>
            <a:endParaRPr lang="en-US" smtClean="0"/>
          </a:p>
        </p:txBody>
      </p:sp>
      <p:sp>
        <p:nvSpPr>
          <p:cNvPr id="43011" name="Rectangle 3"/>
          <p:cNvSpPr>
            <a:spLocks noGrp="1" noChangeArrowheads="1"/>
          </p:cNvSpPr>
          <p:nvPr>
            <p:ph idx="1"/>
          </p:nvPr>
        </p:nvSpPr>
        <p:spPr>
          <a:xfrm>
            <a:off x="685800" y="304800"/>
            <a:ext cx="8229600" cy="6400800"/>
          </a:xfrm>
        </p:spPr>
        <p:txBody>
          <a:bodyPr>
            <a:normAutofit fontScale="92500" lnSpcReduction="10000"/>
          </a:bodyPr>
          <a:lstStyle/>
          <a:p>
            <a:pPr marL="609600" indent="-609600" algn="ctr" eaLnBrk="1" hangingPunct="1">
              <a:lnSpc>
                <a:spcPct val="90000"/>
              </a:lnSpc>
              <a:buFontTx/>
              <a:buNone/>
            </a:pPr>
            <a:r>
              <a:rPr lang="en-US" sz="3600" dirty="0" smtClean="0">
                <a:solidFill>
                  <a:schemeClr val="folHlink"/>
                </a:solidFill>
                <a:latin typeface="Times New Roman" panose="02020603050405020304" pitchFamily="18" charset="0"/>
              </a:rPr>
              <a:t>Method</a:t>
            </a:r>
            <a:endParaRPr lang="en-US" sz="3600" dirty="0" smtClean="0">
              <a:solidFill>
                <a:schemeClr val="folHlink"/>
              </a:solidFill>
              <a:latin typeface="Times New Roman" panose="02020603050405020304" pitchFamily="18" charset="0"/>
            </a:endParaRPr>
          </a:p>
          <a:p>
            <a:pPr marL="609600" indent="-609600" eaLnBrk="1" hangingPunct="1">
              <a:lnSpc>
                <a:spcPct val="90000"/>
              </a:lnSpc>
              <a:buFontTx/>
              <a:buNone/>
            </a:pPr>
            <a:r>
              <a:rPr lang="en-US" sz="3900" dirty="0" smtClean="0">
                <a:solidFill>
                  <a:srgbClr val="FFFF00"/>
                </a:solidFill>
                <a:latin typeface="Times New Roman" panose="02020603050405020304" pitchFamily="18" charset="0"/>
              </a:rPr>
              <a:t>Procedure in mandibular arch </a:t>
            </a:r>
            <a:endParaRPr lang="en-US" sz="3900" dirty="0" smtClean="0">
              <a:solidFill>
                <a:srgbClr val="FFFF00"/>
              </a:solidFill>
              <a:latin typeface="Times New Roman" panose="02020603050405020304" pitchFamily="18" charset="0"/>
            </a:endParaRPr>
          </a:p>
          <a:p>
            <a:pPr marL="609600" indent="-609600" eaLnBrk="1" hangingPunct="1">
              <a:lnSpc>
                <a:spcPct val="90000"/>
              </a:lnSpc>
              <a:buFontTx/>
              <a:buAutoNum type="arabicParenR"/>
            </a:pP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Greatest M-D width of 4 mandibular incisors  measured with </a:t>
            </a:r>
            <a:r>
              <a:rPr lang="en-US" sz="2800" dirty="0" err="1" smtClean="0">
                <a:latin typeface="Times New Roman" panose="02020603050405020304" pitchFamily="18" charset="0"/>
              </a:rPr>
              <a:t>Boley</a:t>
            </a:r>
            <a:r>
              <a:rPr lang="en-US" sz="2800" dirty="0" smtClean="0">
                <a:latin typeface="Times New Roman" panose="02020603050405020304" pitchFamily="18" charset="0"/>
              </a:rPr>
              <a:t> gauge</a:t>
            </a: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 typeface="+mj-lt"/>
              <a:buAutoNum type="arabicParenR"/>
            </a:pPr>
            <a:r>
              <a:rPr lang="en-US" sz="2800" dirty="0" smtClean="0">
                <a:latin typeface="Times New Roman" panose="02020603050405020304" pitchFamily="18" charset="0"/>
              </a:rPr>
              <a:t>Determine the amount of space needed for alignment of the incisors.</a:t>
            </a: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 typeface="Arial" panose="020B0604020202020204" pitchFamily="34" charset="0"/>
              <a:buChar char="•"/>
            </a:pPr>
            <a:r>
              <a:rPr lang="en-US" sz="2800" dirty="0" smtClean="0">
                <a:latin typeface="Times New Roman" panose="02020603050405020304" pitchFamily="18" charset="0"/>
              </a:rPr>
              <a:t> Set the </a:t>
            </a:r>
            <a:r>
              <a:rPr lang="en-US" sz="2800" dirty="0" err="1" smtClean="0">
                <a:latin typeface="Times New Roman" panose="02020603050405020304" pitchFamily="18" charset="0"/>
              </a:rPr>
              <a:t>Boley</a:t>
            </a:r>
            <a:r>
              <a:rPr lang="en-US" sz="2800" dirty="0" smtClean="0">
                <a:latin typeface="Times New Roman" panose="02020603050405020304" pitchFamily="18" charset="0"/>
              </a:rPr>
              <a:t> gauge to a value equal to sum of the widths of the left central &amp; lateral incisors.</a:t>
            </a: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 typeface="Arial" panose="020B0604020202020204" pitchFamily="34" charset="0"/>
              <a:buChar char="•"/>
            </a:pPr>
            <a:r>
              <a:rPr lang="en-US" sz="2800" dirty="0" smtClean="0">
                <a:latin typeface="Times New Roman" panose="02020603050405020304" pitchFamily="18" charset="0"/>
              </a:rPr>
              <a:t>Place one point of the </a:t>
            </a:r>
            <a:r>
              <a:rPr lang="en-US" sz="2800" dirty="0" err="1" smtClean="0">
                <a:latin typeface="Times New Roman" panose="02020603050405020304" pitchFamily="18" charset="0"/>
              </a:rPr>
              <a:t>guage</a:t>
            </a:r>
            <a:r>
              <a:rPr lang="en-US" sz="2800" dirty="0" smtClean="0">
                <a:latin typeface="Times New Roman" panose="02020603050405020304" pitchFamily="18" charset="0"/>
              </a:rPr>
              <a:t> at the midline of the alveolar crest between the central incisors and let the other point lie along the line of the dental arch on the left side. </a:t>
            </a: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 typeface="Arial" panose="020B0604020202020204" pitchFamily="34" charset="0"/>
              <a:buChar char="•"/>
            </a:pPr>
            <a:r>
              <a:rPr lang="en-US" sz="2800" dirty="0" smtClean="0">
                <a:latin typeface="Times New Roman" panose="02020603050405020304" pitchFamily="18" charset="0"/>
              </a:rPr>
              <a:t>Mark on the tooth or the cast the precise point where the distal surface of the lateral incisor will be when it has been aligned.</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Clr>
                <a:schemeClr val="tx1"/>
              </a:buClr>
              <a:buFont typeface="Arial" panose="020B0604020202020204" pitchFamily="34" charset="0"/>
              <a:buChar char="•"/>
            </a:pPr>
            <a:r>
              <a:rPr lang="en-US" sz="3200" dirty="0" smtClean="0">
                <a:latin typeface="Times New Roman" panose="02020603050405020304" pitchFamily="18" charset="0"/>
              </a:rPr>
              <a:t>Repeat this for the right side of the arch.</a:t>
            </a:r>
            <a:endParaRPr lang="en-US" sz="3200" dirty="0" smtClean="0">
              <a:latin typeface="Times New Roman" panose="02020603050405020304" pitchFamily="18" charset="0"/>
            </a:endParaRPr>
          </a:p>
          <a:p>
            <a:pPr>
              <a:buClr>
                <a:schemeClr val="tx1"/>
              </a:buClr>
              <a:buFont typeface="Arial" panose="020B0604020202020204" pitchFamily="34" charset="0"/>
              <a:buChar char="•"/>
            </a:pPr>
            <a:r>
              <a:rPr lang="en-US" sz="3200" dirty="0" smtClean="0">
                <a:latin typeface="Times New Roman" panose="02020603050405020304" pitchFamily="18" charset="0"/>
              </a:rPr>
              <a:t>If incisors are tipped </a:t>
            </a:r>
            <a:r>
              <a:rPr lang="en-US" sz="3200" dirty="0" err="1" smtClean="0">
                <a:latin typeface="Times New Roman" panose="02020603050405020304" pitchFamily="18" charset="0"/>
              </a:rPr>
              <a:t>labially</a:t>
            </a:r>
            <a:r>
              <a:rPr lang="en-US" sz="3200" dirty="0" smtClean="0">
                <a:latin typeface="Times New Roman" panose="02020603050405020304" pitchFamily="18" charset="0"/>
              </a:rPr>
              <a:t>, the gauge is placed at the </a:t>
            </a:r>
            <a:r>
              <a:rPr lang="en-US" sz="3200" dirty="0" err="1" smtClean="0">
                <a:latin typeface="Times New Roman" panose="02020603050405020304" pitchFamily="18" charset="0"/>
              </a:rPr>
              <a:t>midline,but</a:t>
            </a:r>
            <a:r>
              <a:rPr lang="en-US" sz="3200" dirty="0" smtClean="0">
                <a:latin typeface="Times New Roman" panose="02020603050405020304" pitchFamily="18" charset="0"/>
              </a:rPr>
              <a:t> moved </a:t>
            </a:r>
            <a:r>
              <a:rPr lang="en-US" sz="3200" dirty="0" err="1" smtClean="0">
                <a:latin typeface="Times New Roman" panose="02020603050405020304" pitchFamily="18" charset="0"/>
              </a:rPr>
              <a:t>lingually</a:t>
            </a:r>
            <a:r>
              <a:rPr lang="en-US" sz="3200" dirty="0" smtClean="0">
                <a:latin typeface="Times New Roman" panose="02020603050405020304" pitchFamily="18" charset="0"/>
              </a:rPr>
              <a:t> to simulate the expected </a:t>
            </a:r>
            <a:r>
              <a:rPr lang="en-US" sz="3200" dirty="0" err="1" smtClean="0">
                <a:latin typeface="Times New Roman" panose="02020603050405020304" pitchFamily="18" charset="0"/>
              </a:rPr>
              <a:t>uprighting</a:t>
            </a:r>
            <a:r>
              <a:rPr lang="en-US" sz="3200" dirty="0" smtClean="0">
                <a:latin typeface="Times New Roman" panose="02020603050405020304" pitchFamily="18" charset="0"/>
              </a:rPr>
              <a:t> of the incisors.</a:t>
            </a:r>
            <a:endParaRPr lang="en-US" sz="3200" dirty="0" smtClean="0">
              <a:latin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5"/>
          <p:cNvSpPr>
            <a:spLocks noGrp="1" noChangeArrowheads="1"/>
          </p:cNvSpPr>
          <p:nvPr>
            <p:ph type="title"/>
          </p:nvPr>
        </p:nvSpPr>
        <p:spPr/>
        <p:txBody>
          <a:bodyPr/>
          <a:lstStyle/>
          <a:p>
            <a:pPr eaLnBrk="1" hangingPunct="1">
              <a:defRPr/>
            </a:pPr>
            <a:endParaRPr lang="en-US" smtClean="0"/>
          </a:p>
        </p:txBody>
      </p:sp>
      <p:pic>
        <p:nvPicPr>
          <p:cNvPr id="21507" name="Picture 4" descr="MEASURE"/>
          <p:cNvPicPr>
            <a:picLocks noGrp="1" noChangeAspect="1" noChangeArrowheads="1"/>
          </p:cNvPicPr>
          <p:nvPr>
            <p:ph idx="1"/>
          </p:nvPr>
        </p:nvPicPr>
        <p:blipFill>
          <a:blip r:embed="rId1"/>
          <a:srcRect/>
          <a:stretch>
            <a:fillRect/>
          </a:stretch>
        </p:blipFill>
        <p:spPr>
          <a:xfrm>
            <a:off x="0" y="0"/>
            <a:ext cx="9144000" cy="6858000"/>
          </a:xfrm>
          <a:noFill/>
        </p:spPr>
      </p:pic>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
        <p:nvSpPr>
          <p:cNvPr id="21508" name="Text Box 7"/>
          <p:cNvSpPr txBox="1">
            <a:spLocks noChangeArrowheads="1"/>
          </p:cNvSpPr>
          <p:nvPr/>
        </p:nvSpPr>
        <p:spPr bwMode="auto">
          <a:xfrm>
            <a:off x="3276600" y="0"/>
            <a:ext cx="2743200" cy="822325"/>
          </a:xfrm>
          <a:prstGeom prst="rect">
            <a:avLst/>
          </a:prstGeom>
          <a:noFill/>
          <a:ln w="9525">
            <a:noFill/>
            <a:miter lim="800000"/>
          </a:ln>
        </p:spPr>
        <p:txBody>
          <a:bodyPr>
            <a:spAutoFit/>
          </a:bodyPr>
          <a:lstStyle/>
          <a:p>
            <a:pPr>
              <a:spcBef>
                <a:spcPct val="50000"/>
              </a:spcBef>
            </a:pPr>
            <a:r>
              <a:rPr lang="en-US" sz="2400" b="1" dirty="0">
                <a:solidFill>
                  <a:schemeClr val="bg2"/>
                </a:solidFill>
                <a:latin typeface="Garamond" panose="02020404030301010803" pitchFamily="18" charset="0"/>
              </a:rPr>
              <a:t>Space for incisor alignment</a:t>
            </a:r>
            <a:endParaRPr lang="en-US" sz="2400" b="1" dirty="0">
              <a:solidFill>
                <a:schemeClr val="bg2"/>
              </a:solidFill>
              <a:latin typeface="Garamond" panose="02020404030301010803" pitchFamily="18" charset="0"/>
            </a:endParaRPr>
          </a:p>
        </p:txBody>
      </p:sp>
      <p:sp>
        <p:nvSpPr>
          <p:cNvPr id="21509" name="Text Box 8"/>
          <p:cNvSpPr txBox="1">
            <a:spLocks noChangeArrowheads="1"/>
          </p:cNvSpPr>
          <p:nvPr/>
        </p:nvSpPr>
        <p:spPr bwMode="auto">
          <a:xfrm>
            <a:off x="3048000" y="3429000"/>
            <a:ext cx="2438400" cy="366713"/>
          </a:xfrm>
          <a:prstGeom prst="rect">
            <a:avLst/>
          </a:prstGeom>
          <a:noFill/>
          <a:ln w="9525">
            <a:noFill/>
            <a:miter lim="800000"/>
          </a:ln>
        </p:spPr>
        <p:txBody>
          <a:bodyPr>
            <a:spAutoFit/>
          </a:bodyPr>
          <a:lstStyle/>
          <a:p>
            <a:pPr>
              <a:spcBef>
                <a:spcPct val="50000"/>
              </a:spcBef>
            </a:pPr>
            <a:r>
              <a:rPr lang="en-US" b="1">
                <a:solidFill>
                  <a:schemeClr val="bg2"/>
                </a:solidFill>
              </a:rPr>
              <a:t>Space available</a:t>
            </a:r>
            <a:endParaRPr lang="en-US" b="1">
              <a:solidFill>
                <a:schemeClr val="bg2"/>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 </a:t>
            </a:r>
            <a:endParaRPr lang="en-US" smtClean="0"/>
          </a:p>
        </p:txBody>
      </p:sp>
      <p:sp>
        <p:nvSpPr>
          <p:cNvPr id="45059" name="Rectangle 3"/>
          <p:cNvSpPr>
            <a:spLocks noGrp="1" noChangeArrowheads="1"/>
          </p:cNvSpPr>
          <p:nvPr>
            <p:ph idx="1"/>
          </p:nvPr>
        </p:nvSpPr>
        <p:spPr>
          <a:xfrm>
            <a:off x="990600" y="304800"/>
            <a:ext cx="8229600" cy="6400800"/>
          </a:xfrm>
        </p:spPr>
        <p:txBody>
          <a:bodyPr/>
          <a:lstStyle/>
          <a:p>
            <a:pPr eaLnBrk="1" hangingPunct="1">
              <a:buFontTx/>
              <a:buNone/>
            </a:pPr>
            <a:endParaRPr lang="en-US" sz="2800" dirty="0" smtClean="0">
              <a:latin typeface="Times New Roman" panose="02020603050405020304" pitchFamily="18" charset="0"/>
            </a:endParaRPr>
          </a:p>
          <a:p>
            <a:pPr marL="514350" indent="-514350" eaLnBrk="1" hangingPunct="1">
              <a:buClr>
                <a:schemeClr val="tx1"/>
              </a:buClr>
              <a:buSzPct val="100000"/>
              <a:buNone/>
            </a:pPr>
            <a:r>
              <a:rPr lang="en-US" sz="2800" dirty="0" smtClean="0">
                <a:latin typeface="Times New Roman" panose="02020603050405020304" pitchFamily="18" charset="0"/>
              </a:rPr>
              <a:t>3) Compute the space available after incisor alignment.</a:t>
            </a:r>
            <a:endParaRPr lang="en-US" sz="2800" dirty="0" smtClean="0">
              <a:latin typeface="Times New Roman" panose="02020603050405020304" pitchFamily="18" charset="0"/>
            </a:endParaRPr>
          </a:p>
          <a:p>
            <a:pPr marL="514350" indent="-514350" eaLnBrk="1" hangingPunct="1">
              <a:buClr>
                <a:schemeClr val="tx1"/>
              </a:buClr>
              <a:buSzPct val="100000"/>
              <a:buNone/>
            </a:pPr>
            <a:r>
              <a:rPr lang="en-US" sz="2800" dirty="0" smtClean="0">
                <a:latin typeface="Times New Roman" panose="02020603050405020304" pitchFamily="18" charset="0"/>
              </a:rPr>
              <a:t>    	To do this  measure the distance from distal of the</a:t>
            </a:r>
            <a:endParaRPr lang="en-US" sz="2800" dirty="0" smtClean="0">
              <a:latin typeface="Times New Roman" panose="02020603050405020304" pitchFamily="18" charset="0"/>
            </a:endParaRPr>
          </a:p>
          <a:p>
            <a:pPr marL="514350" indent="-514350" eaLnBrk="1" hangingPunct="1">
              <a:buClr>
                <a:schemeClr val="tx1"/>
              </a:buClr>
              <a:buSzPct val="100000"/>
              <a:buNone/>
            </a:pPr>
            <a:r>
              <a:rPr lang="en-US" sz="2800" dirty="0" smtClean="0">
                <a:latin typeface="Times New Roman" panose="02020603050405020304" pitchFamily="18" charset="0"/>
              </a:rPr>
              <a:t>	lateral incisor to the </a:t>
            </a:r>
            <a:r>
              <a:rPr lang="en-US" sz="2800" dirty="0" err="1" smtClean="0">
                <a:latin typeface="Times New Roman" panose="02020603050405020304" pitchFamily="18" charset="0"/>
              </a:rPr>
              <a:t>mesial</a:t>
            </a:r>
            <a:r>
              <a:rPr lang="en-US" sz="2800" dirty="0" smtClean="0">
                <a:latin typeface="Times New Roman" panose="02020603050405020304" pitchFamily="18" charset="0"/>
              </a:rPr>
              <a:t> of permanent 1</a:t>
            </a:r>
            <a:r>
              <a:rPr lang="en-US" sz="2800" baseline="30000" dirty="0" smtClean="0">
                <a:latin typeface="Times New Roman" panose="02020603050405020304" pitchFamily="18" charset="0"/>
              </a:rPr>
              <a:t>st</a:t>
            </a:r>
            <a:r>
              <a:rPr lang="en-US" sz="2800" dirty="0" smtClean="0">
                <a:latin typeface="Times New Roman" panose="02020603050405020304" pitchFamily="18" charset="0"/>
              </a:rPr>
              <a:t> molar. This is the available space for the canine &amp; 2 premolars.</a:t>
            </a:r>
            <a:endParaRPr lang="en-US" sz="2800" dirty="0" smtClean="0">
              <a:latin typeface="Times New Roman" panose="02020603050405020304" pitchFamily="18" charset="0"/>
            </a:endParaRPr>
          </a:p>
          <a:p>
            <a:pPr marL="514350" indent="-514350" eaLnBrk="1" hangingPunct="1">
              <a:buClr>
                <a:schemeClr val="tx1"/>
              </a:buClr>
              <a:buSzPct val="100000"/>
              <a:buNone/>
            </a:pPr>
            <a:endParaRPr lang="en-US" sz="2800" dirty="0" smtClean="0">
              <a:latin typeface="Times New Roman" panose="02020603050405020304" pitchFamily="18" charset="0"/>
            </a:endParaRPr>
          </a:p>
          <a:p>
            <a:pPr marL="514350" indent="-514350" eaLnBrk="1" hangingPunct="1">
              <a:buClr>
                <a:schemeClr val="tx1"/>
              </a:buClr>
              <a:buSzPct val="100000"/>
              <a:buNone/>
            </a:pPr>
            <a:endParaRPr lang="en-US" sz="2800" dirty="0" smtClean="0">
              <a:latin typeface="Times New Roman" panose="02020603050405020304" pitchFamily="18" charset="0"/>
            </a:endParaRPr>
          </a:p>
          <a:p>
            <a:pPr marL="514350" indent="-514350" eaLnBrk="1" hangingPunct="1">
              <a:buClr>
                <a:schemeClr val="tx1"/>
              </a:buClr>
              <a:buSzPct val="100000"/>
              <a:buNone/>
            </a:pPr>
            <a:r>
              <a:rPr lang="en-US" sz="2800" dirty="0" smtClean="0">
                <a:latin typeface="Times New Roman" panose="02020603050405020304" pitchFamily="18" charset="0"/>
              </a:rPr>
              <a:t>4) Predict the size of the combined width of the </a:t>
            </a:r>
            <a:r>
              <a:rPr lang="en-US" sz="2800" dirty="0" err="1" smtClean="0">
                <a:latin typeface="Times New Roman" panose="02020603050405020304" pitchFamily="18" charset="0"/>
              </a:rPr>
              <a:t>mand</a:t>
            </a:r>
            <a:r>
              <a:rPr lang="en-US" sz="2800" dirty="0" smtClean="0">
                <a:latin typeface="Times New Roman" panose="02020603050405020304" pitchFamily="18" charset="0"/>
              </a:rPr>
              <a:t>. canines &amp; premolars.</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 </a:t>
            </a:r>
            <a:endParaRPr lang="en-US" smtClean="0"/>
          </a:p>
        </p:txBody>
      </p:sp>
      <p:sp>
        <p:nvSpPr>
          <p:cNvPr id="46083" name="Rectangle 3"/>
          <p:cNvSpPr>
            <a:spLocks noGrp="1" noChangeArrowheads="1"/>
          </p:cNvSpPr>
          <p:nvPr>
            <p:ph idx="1"/>
          </p:nvPr>
        </p:nvSpPr>
        <p:spPr>
          <a:xfrm>
            <a:off x="457200" y="304800"/>
            <a:ext cx="8229600" cy="6400800"/>
          </a:xfrm>
        </p:spPr>
        <p:txBody>
          <a:bodyPr/>
          <a:lstStyle/>
          <a:p>
            <a:pPr eaLnBrk="1" hangingPunct="1">
              <a:buNone/>
            </a:pPr>
            <a:r>
              <a:rPr lang="en-US" sz="2800" dirty="0" smtClean="0">
                <a:solidFill>
                  <a:srgbClr val="FFFF00"/>
                </a:solidFill>
                <a:latin typeface="Times New Roman" panose="02020603050405020304" pitchFamily="18" charset="0"/>
              </a:rPr>
              <a:t>Moyers probability chart</a:t>
            </a:r>
            <a:endParaRPr lang="en-US" sz="2800" dirty="0" smtClean="0">
              <a:solidFill>
                <a:srgbClr val="FFFF00"/>
              </a:solidFill>
              <a:latin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pic>
        <p:nvPicPr>
          <p:cNvPr id="8" name="Picture 6"/>
          <p:cNvPicPr>
            <a:picLocks noChangeAspect="1" noChangeArrowheads="1"/>
          </p:cNvPicPr>
          <p:nvPr/>
        </p:nvPicPr>
        <p:blipFill>
          <a:blip r:embed="rId1"/>
          <a:srcRect l="66" b="51398"/>
          <a:stretch>
            <a:fillRect/>
          </a:stretch>
        </p:blipFill>
        <p:spPr bwMode="auto">
          <a:xfrm>
            <a:off x="685800" y="939800"/>
            <a:ext cx="8001000" cy="5842000"/>
          </a:xfrm>
          <a:prstGeom prst="rect">
            <a:avLst/>
          </a:prstGeom>
          <a:noFill/>
          <a:ln w="38100">
            <a:solidFill>
              <a:schemeClr val="bg1"/>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endParaRPr lang="en-US" smtClean="0"/>
          </a:p>
        </p:txBody>
      </p:sp>
      <p:sp>
        <p:nvSpPr>
          <p:cNvPr id="47107" name="Rectangle 3"/>
          <p:cNvSpPr>
            <a:spLocks noGrp="1" noChangeArrowheads="1"/>
          </p:cNvSpPr>
          <p:nvPr>
            <p:ph idx="1"/>
          </p:nvPr>
        </p:nvSpPr>
        <p:spPr/>
        <p:txBody>
          <a:bodyPr/>
          <a:lstStyle/>
          <a:p>
            <a:pPr eaLnBrk="1" hangingPunct="1"/>
            <a:endParaRPr lang="en-US" smtClean="0"/>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pic>
        <p:nvPicPr>
          <p:cNvPr id="47108" name="Picture 4"/>
          <p:cNvPicPr>
            <a:picLocks noChangeAspect="1" noChangeArrowheads="1"/>
          </p:cNvPicPr>
          <p:nvPr/>
        </p:nvPicPr>
        <p:blipFill>
          <a:blip r:embed="rId1"/>
          <a:srcRect t="50716" r="66"/>
          <a:stretch>
            <a:fillRect/>
          </a:stretch>
        </p:blipFill>
        <p:spPr bwMode="auto">
          <a:xfrm>
            <a:off x="228600" y="382588"/>
            <a:ext cx="8763000" cy="648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 </a:t>
            </a:r>
            <a:endParaRPr lang="en-US" smtClean="0"/>
          </a:p>
        </p:txBody>
      </p:sp>
      <p:sp>
        <p:nvSpPr>
          <p:cNvPr id="49155" name="Rectangle 3"/>
          <p:cNvSpPr>
            <a:spLocks noGrp="1" noChangeArrowheads="1"/>
          </p:cNvSpPr>
          <p:nvPr>
            <p:ph idx="1"/>
          </p:nvPr>
        </p:nvSpPr>
        <p:spPr>
          <a:xfrm>
            <a:off x="914400" y="457200"/>
            <a:ext cx="8229600" cy="6400800"/>
          </a:xfrm>
        </p:spPr>
        <p:txBody>
          <a:bodyPr/>
          <a:lstStyle/>
          <a:p>
            <a:pPr marL="609600" indent="-609600" eaLnBrk="1" hangingPunct="1">
              <a:buNone/>
            </a:pPr>
            <a:r>
              <a:rPr lang="en-US" sz="2800" dirty="0" smtClean="0">
                <a:solidFill>
                  <a:schemeClr val="tx2">
                    <a:lumMod val="75000"/>
                  </a:schemeClr>
                </a:solidFill>
                <a:latin typeface="Times New Roman" panose="02020603050405020304" pitchFamily="18" charset="0"/>
              </a:rPr>
              <a:t>Long method:-</a:t>
            </a:r>
            <a:endParaRPr lang="en-US" sz="2800" dirty="0" smtClean="0">
              <a:solidFill>
                <a:schemeClr val="tx2">
                  <a:lumMod val="75000"/>
                </a:schemeClr>
              </a:solidFill>
              <a:latin typeface="Times New Roman" panose="02020603050405020304" pitchFamily="18" charset="0"/>
            </a:endParaRPr>
          </a:p>
          <a:p>
            <a:pPr marL="609600" indent="-609600" eaLnBrk="1" hangingPunct="1">
              <a:buClr>
                <a:schemeClr val="tx1"/>
              </a:buClr>
            </a:pPr>
            <a:r>
              <a:rPr lang="en-US" sz="2800" dirty="0" smtClean="0">
                <a:latin typeface="Times New Roman" panose="02020603050405020304" pitchFamily="18" charset="0"/>
              </a:rPr>
              <a:t>50% prediction more precise – experienced clinician</a:t>
            </a:r>
            <a:endParaRPr lang="en-US" sz="2800" dirty="0" smtClean="0">
              <a:latin typeface="Times New Roman" panose="02020603050405020304" pitchFamily="18" charset="0"/>
            </a:endParaRPr>
          </a:p>
          <a:p>
            <a:pPr marL="609600" indent="-609600" eaLnBrk="1" hangingPunct="1">
              <a:buClr>
                <a:schemeClr val="tx1"/>
              </a:buClr>
            </a:pPr>
            <a:r>
              <a:rPr lang="en-US" sz="2800" dirty="0" smtClean="0">
                <a:latin typeface="Times New Roman" panose="02020603050405020304" pitchFamily="18" charset="0"/>
              </a:rPr>
              <a:t>75% prediction – inexperienced / beginners</a:t>
            </a:r>
            <a:endParaRPr lang="en-US" sz="2800" dirty="0" smtClean="0">
              <a:latin typeface="Times New Roman" panose="02020603050405020304" pitchFamily="18" charset="0"/>
            </a:endParaRPr>
          </a:p>
          <a:p>
            <a:pPr marL="609600" indent="-609600" eaLnBrk="1" hangingPunct="1">
              <a:buClr>
                <a:schemeClr val="tx1"/>
              </a:buClr>
              <a:buFontTx/>
              <a:buNone/>
            </a:pPr>
            <a:endParaRPr lang="en-US" sz="2800" dirty="0" smtClean="0">
              <a:latin typeface="Times New Roman" panose="02020603050405020304" pitchFamily="18" charset="0"/>
            </a:endParaRPr>
          </a:p>
          <a:p>
            <a:pPr marL="609600" indent="-609600" eaLnBrk="1" hangingPunct="1">
              <a:buClr>
                <a:schemeClr val="tx1"/>
              </a:buClr>
              <a:buNone/>
            </a:pPr>
            <a:r>
              <a:rPr lang="en-US" sz="2800" dirty="0" smtClean="0">
                <a:solidFill>
                  <a:schemeClr val="tx2">
                    <a:lumMod val="75000"/>
                  </a:schemeClr>
                </a:solidFill>
                <a:latin typeface="Times New Roman" panose="02020603050405020304" pitchFamily="18" charset="0"/>
              </a:rPr>
              <a:t>Short method</a:t>
            </a:r>
            <a:r>
              <a:rPr lang="en-US" sz="2800" dirty="0" smtClean="0">
                <a:latin typeface="Times New Roman" panose="02020603050405020304" pitchFamily="18" charset="0"/>
              </a:rPr>
              <a:t> :- (less precise) </a:t>
            </a:r>
            <a:endParaRPr lang="en-US" sz="2800" dirty="0" smtClean="0">
              <a:latin typeface="Times New Roman" panose="02020603050405020304" pitchFamily="18" charset="0"/>
            </a:endParaRPr>
          </a:p>
          <a:p>
            <a:pPr marL="609600" indent="-609600" eaLnBrk="1" hangingPunct="1">
              <a:buClr>
                <a:schemeClr val="tx1"/>
              </a:buClr>
              <a:buFontTx/>
              <a:buAutoNum type="alphaLcParenR"/>
            </a:pPr>
            <a:endParaRPr lang="en-US" sz="2800" dirty="0" smtClean="0">
              <a:latin typeface="Times New Roman" panose="02020603050405020304" pitchFamily="18" charset="0"/>
            </a:endParaRPr>
          </a:p>
          <a:p>
            <a:pPr marL="609600" indent="-609600" eaLnBrk="1" hangingPunct="1">
              <a:buClr>
                <a:schemeClr val="tx1"/>
              </a:buClr>
              <a:buFontTx/>
              <a:buAutoNum type="alphaLcParenR"/>
            </a:pPr>
            <a:r>
              <a:rPr lang="en-US" sz="2800" dirty="0" smtClean="0">
                <a:latin typeface="Times New Roman" panose="02020603050405020304" pitchFamily="18" charset="0"/>
              </a:rPr>
              <a:t>Add the widths of the mandibular incisors &amp; divide by 2.</a:t>
            </a:r>
            <a:endParaRPr lang="en-US" sz="2800" dirty="0" smtClean="0">
              <a:latin typeface="Times New Roman" panose="02020603050405020304" pitchFamily="18" charset="0"/>
            </a:endParaRPr>
          </a:p>
          <a:p>
            <a:pPr marL="609600" indent="-609600" eaLnBrk="1" hangingPunct="1">
              <a:buClr>
                <a:schemeClr val="tx1"/>
              </a:buClr>
              <a:buFontTx/>
              <a:buAutoNum type="alphaLcParenR"/>
            </a:pPr>
            <a:r>
              <a:rPr lang="en-US" sz="2800" dirty="0" smtClean="0">
                <a:latin typeface="Times New Roman" panose="02020603050405020304" pitchFamily="18" charset="0"/>
              </a:rPr>
              <a:t>Value obtained + 10.5 mm → the combined width of mandibular canines &amp; premolars.</a:t>
            </a:r>
            <a:endParaRPr lang="en-US" sz="2800" dirty="0" smtClean="0">
              <a:latin typeface="Times New Roman" panose="02020603050405020304" pitchFamily="18" charset="0"/>
            </a:endParaRPr>
          </a:p>
          <a:p>
            <a:pPr marL="609600" indent="-609600" eaLnBrk="1" hangingPunct="1">
              <a:buClr>
                <a:schemeClr val="tx1"/>
              </a:buClr>
              <a:buFontTx/>
              <a:buAutoNum type="alphaLcParenR"/>
            </a:pPr>
            <a:r>
              <a:rPr lang="en-US" sz="2800" dirty="0" smtClean="0">
                <a:latin typeface="Times New Roman" panose="02020603050405020304" pitchFamily="18" charset="0"/>
              </a:rPr>
              <a:t>Value obtained + 11 mm → the combined width of maxillary canines &amp; premolars.</a:t>
            </a:r>
            <a:endParaRPr lang="en-US" sz="2800" dirty="0" smtClean="0">
              <a:latin typeface="Times New Roman" panose="02020603050405020304" pitchFamily="18" charset="0"/>
            </a:endParaRPr>
          </a:p>
          <a:p>
            <a:pPr marL="609600" indent="-609600" eaLnBrk="1" hangingPunct="1">
              <a:buFontTx/>
              <a:buNone/>
            </a:pP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37237"/>
          </a:xfrm>
        </p:spPr>
        <p:txBody>
          <a:bodyPr>
            <a:normAutofit/>
          </a:bodyPr>
          <a:lstStyle/>
          <a:p>
            <a:pPr>
              <a:buNone/>
            </a:pPr>
            <a:r>
              <a:rPr lang="en-US" sz="280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Always record the estimated values for the combined </a:t>
            </a:r>
            <a:r>
              <a:rPr lang="en-US" sz="2400" dirty="0" err="1" smtClean="0">
                <a:latin typeface="Arial" panose="020B0604020202020204" pitchFamily="34" charset="0"/>
                <a:cs typeface="Arial" panose="020B0604020202020204" pitchFamily="34" charset="0"/>
              </a:rPr>
              <a:t>cuspids</a:t>
            </a:r>
            <a:r>
              <a:rPr lang="en-US" sz="2400" dirty="0" smtClean="0">
                <a:latin typeface="Arial" panose="020B0604020202020204" pitchFamily="34" charset="0"/>
                <a:cs typeface="Arial" panose="020B0604020202020204" pitchFamily="34" charset="0"/>
              </a:rPr>
              <a:t> and bicuspids widths in the mixed dentition analysis form for both sides and each arch.</a:t>
            </a:r>
            <a:endParaRPr lang="en-US" sz="2400" dirty="0" smtClean="0">
              <a:latin typeface="Arial" panose="020B0604020202020204" pitchFamily="34" charset="0"/>
              <a:cs typeface="Arial" panose="020B0604020202020204" pitchFamily="34" charset="0"/>
            </a:endParaRPr>
          </a:p>
          <a:p>
            <a:pPr>
              <a:buNone/>
            </a:pPr>
            <a:endParaRPr lang="en-US" sz="2400" dirty="0" smtClean="0">
              <a:latin typeface="Arial" panose="020B0604020202020204" pitchFamily="34" charset="0"/>
              <a:cs typeface="Arial" panose="020B0604020202020204" pitchFamily="34" charset="0"/>
            </a:endParaRPr>
          </a:p>
          <a:p>
            <a:pPr>
              <a:buNone/>
            </a:pPr>
            <a:r>
              <a:rPr lang="en-US" sz="2400" dirty="0" smtClean="0">
                <a:latin typeface="Arial" panose="020B0604020202020204" pitchFamily="34" charset="0"/>
                <a:cs typeface="Arial" panose="020B0604020202020204" pitchFamily="34" charset="0"/>
              </a:rPr>
              <a:t>5)Compute the amount of space left in the arch for molar adjustment by subtracting the estimated </a:t>
            </a:r>
            <a:r>
              <a:rPr lang="en-US" sz="2400" dirty="0" err="1" smtClean="0">
                <a:latin typeface="Arial" panose="020B0604020202020204" pitchFamily="34" charset="0"/>
                <a:cs typeface="Arial" panose="020B0604020202020204" pitchFamily="34" charset="0"/>
              </a:rPr>
              <a:t>cuspids</a:t>
            </a:r>
            <a:r>
              <a:rPr lang="en-US" sz="2400" dirty="0" smtClean="0">
                <a:latin typeface="Arial" panose="020B0604020202020204" pitchFamily="34" charset="0"/>
                <a:cs typeface="Arial" panose="020B0604020202020204" pitchFamily="34" charset="0"/>
              </a:rPr>
              <a:t> and bicuspid size from the measured space available in the arch after alignment of the incisors.</a:t>
            </a:r>
            <a:endParaRPr lang="en-US" sz="2400" dirty="0" smtClean="0">
              <a:latin typeface="Arial" panose="020B0604020202020204" pitchFamily="34" charset="0"/>
              <a:cs typeface="Arial" panose="020B0604020202020204" pitchFamily="34" charset="0"/>
            </a:endParaRPr>
          </a:p>
          <a:p>
            <a:pPr>
              <a:buNone/>
            </a:pPr>
            <a:r>
              <a:rPr lang="en-US" sz="2400" dirty="0" smtClean="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pPr>
              <a:buNone/>
            </a:pPr>
            <a:r>
              <a:rPr lang="en-US" sz="2400" dirty="0" smtClean="0">
                <a:latin typeface="Arial" panose="020B0604020202020204" pitchFamily="34" charset="0"/>
                <a:cs typeface="Arial" panose="020B0604020202020204" pitchFamily="34" charset="0"/>
              </a:rPr>
              <a:t>	Record these values for each side.</a:t>
            </a:r>
            <a:endParaRPr lang="en-US" sz="2400" dirty="0" smtClean="0">
              <a:latin typeface="Arial" panose="020B0604020202020204" pitchFamily="34" charset="0"/>
              <a:cs typeface="Arial" panose="020B0604020202020204" pitchFamily="34" charset="0"/>
            </a:endParaRPr>
          </a:p>
          <a:p>
            <a:pPr>
              <a:buNone/>
            </a:pPr>
            <a:r>
              <a:rPr lang="en-US" sz="2400" dirty="0" smtClean="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pPr>
              <a:buNone/>
            </a:pPr>
            <a:r>
              <a:rPr lang="en-US" sz="2400" dirty="0" smtClean="0">
                <a:latin typeface="Arial" panose="020B0604020202020204" pitchFamily="34" charset="0"/>
                <a:cs typeface="Arial" panose="020B0604020202020204" pitchFamily="34" charset="0"/>
              </a:rPr>
              <a:t>	From all recorded </a:t>
            </a:r>
            <a:r>
              <a:rPr lang="en-US" sz="2400" dirty="0" err="1" smtClean="0">
                <a:latin typeface="Arial" panose="020B0604020202020204" pitchFamily="34" charset="0"/>
                <a:cs typeface="Arial" panose="020B0604020202020204" pitchFamily="34" charset="0"/>
              </a:rPr>
              <a:t>values,a</a:t>
            </a:r>
            <a:r>
              <a:rPr lang="en-US" sz="2400" dirty="0" smtClean="0">
                <a:latin typeface="Arial" panose="020B0604020202020204" pitchFamily="34" charset="0"/>
                <a:cs typeface="Arial" panose="020B0604020202020204" pitchFamily="34" charset="0"/>
              </a:rPr>
              <a:t> complete assessment of the space situation in the mandible is possible.</a:t>
            </a: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dirty="0" smtClean="0"/>
              <a:t> </a:t>
            </a:r>
            <a:endParaRPr lang="en-US" dirty="0" smtClean="0"/>
          </a:p>
        </p:txBody>
      </p:sp>
      <p:sp>
        <p:nvSpPr>
          <p:cNvPr id="50179" name="Rectangle 3"/>
          <p:cNvSpPr>
            <a:spLocks noGrp="1" noChangeArrowheads="1"/>
          </p:cNvSpPr>
          <p:nvPr>
            <p:ph idx="1"/>
          </p:nvPr>
        </p:nvSpPr>
        <p:spPr>
          <a:xfrm>
            <a:off x="990600" y="228600"/>
            <a:ext cx="8229600" cy="6477000"/>
          </a:xfrm>
        </p:spPr>
        <p:txBody>
          <a:bodyPr>
            <a:normAutofit/>
          </a:bodyPr>
          <a:lstStyle/>
          <a:p>
            <a:pPr marL="609600" indent="-609600"/>
            <a:endParaRPr lang="en-US" sz="2800" b="1" u="sng" dirty="0" smtClean="0">
              <a:solidFill>
                <a:srgbClr val="FFFF00"/>
              </a:solidFill>
              <a:latin typeface="Times New Roman" panose="02020603050405020304" pitchFamily="18" charset="0"/>
            </a:endParaRPr>
          </a:p>
          <a:p>
            <a:pPr marL="609600" indent="-609600">
              <a:buNone/>
            </a:pPr>
            <a:r>
              <a:rPr lang="en-US" sz="2800" b="1" u="sng" dirty="0" smtClean="0">
                <a:solidFill>
                  <a:srgbClr val="FFFF00"/>
                </a:solidFill>
                <a:latin typeface="Times New Roman" panose="02020603050405020304" pitchFamily="18" charset="0"/>
              </a:rPr>
              <a:t>Procedure for maxillary arch</a:t>
            </a:r>
            <a:r>
              <a:rPr lang="en-US" sz="2400" b="1" u="sng" dirty="0" smtClean="0">
                <a:solidFill>
                  <a:srgbClr val="FFFF00"/>
                </a:solidFill>
                <a:latin typeface="Times New Roman" panose="02020603050405020304" pitchFamily="18" charset="0"/>
              </a:rPr>
              <a:t> :-</a:t>
            </a:r>
            <a:endParaRPr lang="en-US" sz="2400" b="1" u="sng" dirty="0" smtClean="0">
              <a:solidFill>
                <a:srgbClr val="FFFF00"/>
              </a:solidFill>
              <a:latin typeface="Times New Roman" panose="02020603050405020304" pitchFamily="18" charset="0"/>
            </a:endParaRPr>
          </a:p>
          <a:p>
            <a:pPr marL="609600" indent="-609600" eaLnBrk="1" hangingPunct="1"/>
            <a:endParaRPr lang="en-US" sz="2800" dirty="0" smtClean="0">
              <a:latin typeface="Times New Roman" panose="02020603050405020304" pitchFamily="18" charset="0"/>
            </a:endParaRPr>
          </a:p>
          <a:p>
            <a:pPr marL="609600" indent="-609600" eaLnBrk="1" hangingPunct="1">
              <a:buClr>
                <a:schemeClr val="tx1"/>
              </a:buClr>
              <a:buNone/>
            </a:pPr>
            <a:r>
              <a:rPr lang="en-US" sz="2800" dirty="0" smtClean="0">
                <a:latin typeface="Times New Roman" panose="02020603050405020304" pitchFamily="18" charset="0"/>
              </a:rPr>
              <a:t>Similar to lower arch with two exceptions :</a:t>
            </a:r>
            <a:endParaRPr lang="en-US" sz="2800" dirty="0" smtClean="0">
              <a:latin typeface="Times New Roman" panose="02020603050405020304" pitchFamily="18" charset="0"/>
            </a:endParaRPr>
          </a:p>
          <a:p>
            <a:pPr marL="609600" indent="-609600" eaLnBrk="1" hangingPunct="1">
              <a:buClr>
                <a:schemeClr val="tx1"/>
              </a:buClr>
              <a:buFontTx/>
              <a:buAutoNum type="arabicPeriod"/>
            </a:pPr>
            <a:endParaRPr lang="en-US" sz="2800" dirty="0" smtClean="0">
              <a:latin typeface="Times New Roman" panose="02020603050405020304" pitchFamily="18" charset="0"/>
            </a:endParaRPr>
          </a:p>
          <a:p>
            <a:pPr marL="609600" indent="-609600" eaLnBrk="1" hangingPunct="1">
              <a:buClr>
                <a:schemeClr val="tx1"/>
              </a:buClr>
              <a:buSzPct val="90000"/>
              <a:buFontTx/>
              <a:buAutoNum type="arabicPeriod"/>
            </a:pPr>
            <a:r>
              <a:rPr lang="en-US" sz="2800" dirty="0" smtClean="0">
                <a:latin typeface="Times New Roman" panose="02020603050405020304" pitchFamily="18" charset="0"/>
              </a:rPr>
              <a:t>Different probability chart for prediction</a:t>
            </a:r>
            <a:endParaRPr lang="en-US" sz="2800" dirty="0" smtClean="0">
              <a:latin typeface="Times New Roman" panose="02020603050405020304" pitchFamily="18" charset="0"/>
            </a:endParaRPr>
          </a:p>
          <a:p>
            <a:pPr marL="609600" indent="-609600" eaLnBrk="1" hangingPunct="1">
              <a:buClr>
                <a:schemeClr val="tx1"/>
              </a:buClr>
              <a:buSzPct val="90000"/>
              <a:buFontTx/>
              <a:buAutoNum type="arabicPeriod"/>
            </a:pPr>
            <a:endParaRPr lang="en-US" sz="2800" dirty="0" smtClean="0">
              <a:latin typeface="Times New Roman" panose="02020603050405020304" pitchFamily="18" charset="0"/>
            </a:endParaRPr>
          </a:p>
          <a:p>
            <a:pPr marL="609600" indent="-609600" eaLnBrk="1" hangingPunct="1">
              <a:buClr>
                <a:schemeClr val="tx1"/>
              </a:buClr>
              <a:buSzPct val="90000"/>
              <a:buFontTx/>
              <a:buAutoNum type="arabicPeriod"/>
            </a:pPr>
            <a:r>
              <a:rPr lang="en-US" sz="2800" dirty="0" smtClean="0">
                <a:latin typeface="Times New Roman" panose="02020603050405020304" pitchFamily="18" charset="0"/>
              </a:rPr>
              <a:t>Allowance must be made for </a:t>
            </a:r>
            <a:r>
              <a:rPr lang="en-US" sz="2800" dirty="0" err="1" smtClean="0">
                <a:latin typeface="Times New Roman" panose="02020603050405020304" pitchFamily="18" charset="0"/>
              </a:rPr>
              <a:t>overjet</a:t>
            </a:r>
            <a:r>
              <a:rPr lang="en-US" sz="2800" dirty="0" smtClean="0">
                <a:latin typeface="Times New Roman" panose="02020603050405020304" pitchFamily="18" charset="0"/>
              </a:rPr>
              <a:t> correction when measuring this space to be occupied by the </a:t>
            </a:r>
            <a:r>
              <a:rPr lang="en-US" sz="2800" dirty="0" err="1" smtClean="0">
                <a:latin typeface="Times New Roman" panose="02020603050405020304" pitchFamily="18" charset="0"/>
              </a:rPr>
              <a:t>alignined</a:t>
            </a:r>
            <a:r>
              <a:rPr lang="en-US" sz="2800" dirty="0" smtClean="0">
                <a:latin typeface="Times New Roman" panose="02020603050405020304" pitchFamily="18" charset="0"/>
              </a:rPr>
              <a:t> incisors.</a:t>
            </a:r>
            <a:endParaRPr lang="en-US" sz="2800" dirty="0" smtClean="0">
              <a:latin typeface="Times New Roman" panose="02020603050405020304" pitchFamily="18" charset="0"/>
            </a:endParaRPr>
          </a:p>
          <a:p>
            <a:pPr marL="609600" indent="-609600" eaLnBrk="1" hangingPunct="1">
              <a:buClr>
                <a:schemeClr val="tx1"/>
              </a:buClr>
              <a:buNone/>
            </a:pPr>
            <a:r>
              <a:rPr lang="en-US" sz="2800" dirty="0" smtClean="0">
                <a:latin typeface="Times New Roman" panose="02020603050405020304" pitchFamily="18" charset="0"/>
              </a:rPr>
              <a:t>	(Remember the width of the lower incisors are used to predict upper </a:t>
            </a:r>
            <a:r>
              <a:rPr lang="en-US" sz="2800" dirty="0" err="1" smtClean="0">
                <a:latin typeface="Times New Roman" panose="02020603050405020304" pitchFamily="18" charset="0"/>
              </a:rPr>
              <a:t>cuspid</a:t>
            </a:r>
            <a:r>
              <a:rPr lang="en-US" sz="2800" dirty="0" smtClean="0">
                <a:latin typeface="Times New Roman" panose="02020603050405020304" pitchFamily="18" charset="0"/>
              </a:rPr>
              <a:t> &amp;bicuspids.)</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28600"/>
            <a:ext cx="8229600" cy="762000"/>
          </a:xfrm>
        </p:spPr>
        <p:txBody>
          <a:bodyPr>
            <a:normAutofit/>
          </a:bodyPr>
          <a:lstStyle/>
          <a:p>
            <a:pPr eaLnBrk="1" hangingPunct="1"/>
            <a:r>
              <a:rPr lang="en-US" dirty="0" smtClean="0"/>
              <a:t> </a:t>
            </a:r>
            <a:endParaRPr lang="en-US" dirty="0" smtClean="0"/>
          </a:p>
        </p:txBody>
      </p:sp>
      <p:sp>
        <p:nvSpPr>
          <p:cNvPr id="51203" name="Rectangle 3"/>
          <p:cNvSpPr>
            <a:spLocks noGrp="1" noChangeArrowheads="1"/>
          </p:cNvSpPr>
          <p:nvPr>
            <p:ph idx="1"/>
          </p:nvPr>
        </p:nvSpPr>
        <p:spPr>
          <a:xfrm>
            <a:off x="990600" y="304800"/>
            <a:ext cx="8229600" cy="6400800"/>
          </a:xfrm>
        </p:spPr>
        <p:txBody>
          <a:bodyPr/>
          <a:lstStyle/>
          <a:p>
            <a:pPr marL="609600" indent="-609600" algn="ctr">
              <a:buNone/>
            </a:pPr>
            <a:r>
              <a:rPr lang="en-US" sz="4000" u="sng" dirty="0" smtClean="0">
                <a:solidFill>
                  <a:schemeClr val="tx2">
                    <a:lumMod val="75000"/>
                  </a:schemeClr>
                </a:solidFill>
                <a:latin typeface="Times New Roman" panose="02020603050405020304" pitchFamily="18" charset="0"/>
              </a:rPr>
              <a:t>Tanaka – Johnston analysis</a:t>
            </a:r>
            <a:r>
              <a:rPr lang="en-US" sz="2800" u="sng" dirty="0" smtClean="0">
                <a:latin typeface="Times New Roman" panose="02020603050405020304" pitchFamily="18" charset="0"/>
              </a:rPr>
              <a:t> </a:t>
            </a:r>
            <a:endParaRPr lang="en-US" sz="4000" u="sng" dirty="0" smtClean="0">
              <a:solidFill>
                <a:schemeClr val="tx2">
                  <a:lumMod val="75000"/>
                </a:schemeClr>
              </a:solidFill>
              <a:latin typeface="Times New Roman" panose="02020603050405020304" pitchFamily="18" charset="0"/>
            </a:endParaRPr>
          </a:p>
          <a:p>
            <a:pPr marL="609600" indent="-609600" eaLnBrk="1" hangingPunct="1">
              <a:buClr>
                <a:schemeClr val="tx1"/>
              </a:buClr>
            </a:pPr>
            <a:r>
              <a:rPr lang="en-US" sz="2800" dirty="0" smtClean="0">
                <a:latin typeface="Times New Roman" panose="02020603050405020304" pitchFamily="18" charset="0"/>
              </a:rPr>
              <a:t>Most clinically useful because it doesn’t require additional radiographs / tables to predict tooth size.</a:t>
            </a:r>
            <a:endParaRPr lang="en-US" sz="2800" dirty="0" smtClean="0">
              <a:latin typeface="Times New Roman" panose="02020603050405020304" pitchFamily="18" charset="0"/>
            </a:endParaRPr>
          </a:p>
          <a:p>
            <a:pPr marL="609600" indent="-609600" eaLnBrk="1" hangingPunct="1">
              <a:buClr>
                <a:schemeClr val="tx1"/>
              </a:buClr>
              <a:buFontTx/>
              <a:buAutoNum type="arabicPeriod"/>
            </a:pPr>
            <a:endParaRPr lang="en-US" sz="2800" dirty="0" smtClean="0">
              <a:latin typeface="Times New Roman" panose="02020603050405020304" pitchFamily="18" charset="0"/>
            </a:endParaRPr>
          </a:p>
          <a:p>
            <a:pPr marL="609600" indent="-609600" eaLnBrk="1" hangingPunct="1">
              <a:buClr>
                <a:schemeClr val="tx1"/>
              </a:buClr>
              <a:buSzPct val="100000"/>
              <a:buFontTx/>
              <a:buAutoNum type="arabicPeriod"/>
            </a:pPr>
            <a:r>
              <a:rPr lang="en-US" sz="2800" dirty="0" smtClean="0">
                <a:latin typeface="Times New Roman" panose="02020603050405020304" pitchFamily="18" charset="0"/>
              </a:rPr>
              <a:t>Determine the available arch length.</a:t>
            </a:r>
            <a:endParaRPr lang="en-US" sz="2800" dirty="0" smtClean="0">
              <a:latin typeface="Times New Roman" panose="02020603050405020304" pitchFamily="18" charset="0"/>
            </a:endParaRPr>
          </a:p>
          <a:p>
            <a:pPr marL="609600" indent="-609600" eaLnBrk="1" hangingPunct="1">
              <a:buClr>
                <a:schemeClr val="tx1"/>
              </a:buClr>
              <a:buSzPct val="100000"/>
              <a:buFontTx/>
              <a:buNone/>
            </a:pPr>
            <a:r>
              <a:rPr lang="en-US" sz="2800" dirty="0" smtClean="0">
                <a:latin typeface="Times New Roman" panose="02020603050405020304" pitchFamily="18" charset="0"/>
              </a:rPr>
              <a:t>   from </a:t>
            </a:r>
            <a:r>
              <a:rPr lang="en-US" sz="2800" dirty="0" err="1" smtClean="0">
                <a:latin typeface="Times New Roman" panose="02020603050405020304" pitchFamily="18" charset="0"/>
              </a:rPr>
              <a:t>mesial</a:t>
            </a:r>
            <a:r>
              <a:rPr lang="en-US" sz="2800" dirty="0" smtClean="0">
                <a:latin typeface="Times New Roman" panose="02020603050405020304" pitchFamily="18" charset="0"/>
              </a:rPr>
              <a:t> of 1</a:t>
            </a:r>
            <a:r>
              <a:rPr lang="en-US" sz="2800" baseline="30000" dirty="0" smtClean="0">
                <a:latin typeface="Times New Roman" panose="02020603050405020304" pitchFamily="18" charset="0"/>
              </a:rPr>
              <a:t>st</a:t>
            </a:r>
            <a:r>
              <a:rPr lang="en-US" sz="2800" dirty="0" smtClean="0">
                <a:latin typeface="Times New Roman" panose="02020603050405020304" pitchFamily="18" charset="0"/>
              </a:rPr>
              <a:t> permanent molar – </a:t>
            </a:r>
            <a:r>
              <a:rPr lang="en-US" sz="2800" dirty="0" err="1" smtClean="0">
                <a:latin typeface="Times New Roman" panose="02020603050405020304" pitchFamily="18" charset="0"/>
              </a:rPr>
              <a:t>mesial</a:t>
            </a:r>
            <a:r>
              <a:rPr lang="en-US" sz="2800" dirty="0" smtClean="0">
                <a:latin typeface="Times New Roman" panose="02020603050405020304" pitchFamily="18" charset="0"/>
              </a:rPr>
              <a:t> of contra lateral  1</a:t>
            </a:r>
            <a:r>
              <a:rPr lang="en-US" sz="2800" baseline="30000" dirty="0" smtClean="0">
                <a:latin typeface="Times New Roman" panose="02020603050405020304" pitchFamily="18" charset="0"/>
              </a:rPr>
              <a:t>st</a:t>
            </a:r>
            <a:r>
              <a:rPr lang="en-US" sz="2800" dirty="0" smtClean="0">
                <a:latin typeface="Times New Roman" panose="02020603050405020304" pitchFamily="18" charset="0"/>
              </a:rPr>
              <a:t> molar.</a:t>
            </a:r>
            <a:endParaRPr lang="en-US" sz="2800" dirty="0" smtClean="0">
              <a:latin typeface="Times New Roman" panose="02020603050405020304" pitchFamily="18" charset="0"/>
            </a:endParaRPr>
          </a:p>
          <a:p>
            <a:pPr marL="609600" indent="-609600" eaLnBrk="1" hangingPunct="1">
              <a:buClr>
                <a:schemeClr val="tx1"/>
              </a:buClr>
              <a:buSzPct val="100000"/>
              <a:buFontTx/>
              <a:buNone/>
            </a:pPr>
            <a:r>
              <a:rPr lang="en-US" sz="2800" dirty="0" smtClean="0">
                <a:latin typeface="Times New Roman" panose="02020603050405020304" pitchFamily="18" charset="0"/>
              </a:rPr>
              <a:t> </a:t>
            </a:r>
            <a:endParaRPr lang="en-US" sz="2800" dirty="0" smtClean="0">
              <a:latin typeface="Times New Roman" panose="02020603050405020304" pitchFamily="18" charset="0"/>
            </a:endParaRPr>
          </a:p>
          <a:p>
            <a:pPr marL="609600" indent="-609600" eaLnBrk="1" hangingPunct="1">
              <a:buClr>
                <a:schemeClr val="tx1"/>
              </a:buClr>
              <a:buSzPct val="100000"/>
              <a:buFontTx/>
              <a:buNone/>
            </a:pPr>
            <a:r>
              <a:rPr lang="en-US" sz="2800" dirty="0" smtClean="0">
                <a:latin typeface="Times New Roman" panose="02020603050405020304" pitchFamily="18" charset="0"/>
              </a:rPr>
              <a:t>    segmental measurement</a:t>
            </a:r>
            <a:endParaRPr lang="en-US" sz="2800" dirty="0" smtClean="0">
              <a:latin typeface="Times New Roman" panose="02020603050405020304" pitchFamily="18" charset="0"/>
            </a:endParaRPr>
          </a:p>
          <a:p>
            <a:pPr marL="609600" indent="-609600" eaLnBrk="1" hangingPunct="1">
              <a:buClr>
                <a:schemeClr val="tx1"/>
              </a:buClr>
              <a:buSzPct val="100000"/>
              <a:buFontTx/>
              <a:buNone/>
            </a:pPr>
            <a:r>
              <a:rPr lang="en-US" sz="2800" dirty="0" smtClean="0">
                <a:latin typeface="Times New Roman" panose="02020603050405020304" pitchFamily="18" charset="0"/>
              </a:rPr>
              <a:t>    segments added =total arch</a:t>
            </a:r>
            <a:endParaRPr lang="en-US" sz="2800" dirty="0" smtClean="0">
              <a:latin typeface="Times New Roman" panose="02020603050405020304" pitchFamily="18" charset="0"/>
            </a:endParaRPr>
          </a:p>
          <a:p>
            <a:pPr marL="609600" indent="-609600" eaLnBrk="1" hangingPunct="1">
              <a:buClr>
                <a:schemeClr val="tx1"/>
              </a:buClr>
              <a:buSzPct val="100000"/>
              <a:buFontTx/>
              <a:buNone/>
            </a:pPr>
            <a:r>
              <a:rPr lang="en-US" sz="2800" dirty="0" smtClean="0">
                <a:latin typeface="Times New Roman" panose="02020603050405020304" pitchFamily="18" charset="0"/>
              </a:rPr>
              <a:t>    length (approx)</a:t>
            </a:r>
            <a:endParaRPr lang="en-US" sz="2800" dirty="0" smtClean="0">
              <a:latin typeface="Times New Roman" panose="02020603050405020304" pitchFamily="18" charset="0"/>
            </a:endParaRPr>
          </a:p>
          <a:p>
            <a:pPr marL="609600" indent="-609600" eaLnBrk="1" hangingPunct="1">
              <a:buClr>
                <a:schemeClr val="tx1"/>
              </a:buClr>
              <a:buFontTx/>
              <a:buAutoNum type="arabicPeriod"/>
            </a:pPr>
            <a:endParaRPr lang="en-US" sz="2800" dirty="0" smtClean="0">
              <a:latin typeface="Times New Roman" panose="02020603050405020304" pitchFamily="18" charset="0"/>
            </a:endParaRPr>
          </a:p>
        </p:txBody>
      </p:sp>
      <p:pic>
        <p:nvPicPr>
          <p:cNvPr id="51204" name="Picture 4"/>
          <p:cNvPicPr>
            <a:picLocks noChangeAspect="1" noChangeArrowheads="1"/>
          </p:cNvPicPr>
          <p:nvPr/>
        </p:nvPicPr>
        <p:blipFill>
          <a:blip r:embed="rId1"/>
          <a:srcRect l="55928" r="1302" b="24706"/>
          <a:stretch>
            <a:fillRect/>
          </a:stretch>
        </p:blipFill>
        <p:spPr bwMode="auto">
          <a:xfrm>
            <a:off x="5486400" y="3810000"/>
            <a:ext cx="3429000" cy="2636838"/>
          </a:xfrm>
          <a:prstGeom prst="rect">
            <a:avLst/>
          </a:prstGeom>
          <a:noFill/>
          <a:ln w="38100">
            <a:solidFill>
              <a:srgbClr val="9F91AD"/>
            </a:solidFill>
            <a:miter lim="800000"/>
            <a:headEnd/>
            <a:tailEnd/>
          </a:ln>
        </p:spPr>
      </p:pic>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1143000" y="228600"/>
            <a:ext cx="8229600" cy="6477000"/>
          </a:xfrm>
        </p:spPr>
        <p:txBody>
          <a:bodyPr>
            <a:normAutofit/>
          </a:bodyPr>
          <a:lstStyle/>
          <a:p>
            <a:pPr marL="609600" indent="-609600" eaLnBrk="1" hangingPunct="1">
              <a:lnSpc>
                <a:spcPct val="90000"/>
              </a:lnSpc>
              <a:buFontTx/>
              <a:buAutoNum type="arabicPeriod" startAt="2"/>
            </a:pPr>
            <a:endParaRPr lang="en-US" sz="2800" dirty="0" smtClean="0">
              <a:latin typeface="Times New Roman" panose="02020603050405020304" pitchFamily="18" charset="0"/>
            </a:endParaRPr>
          </a:p>
          <a:p>
            <a:pPr marL="609600" indent="-609600" eaLnBrk="1" hangingPunct="1">
              <a:lnSpc>
                <a:spcPct val="90000"/>
              </a:lnSpc>
              <a:buClr>
                <a:schemeClr val="tx1"/>
              </a:buClr>
              <a:buSzPct val="100000"/>
              <a:buFontTx/>
              <a:buAutoNum type="arabicPeriod" startAt="2"/>
            </a:pPr>
            <a:r>
              <a:rPr lang="en-US" sz="2800" dirty="0" smtClean="0">
                <a:latin typeface="Times New Roman" panose="02020603050405020304" pitchFamily="18" charset="0"/>
              </a:rPr>
              <a:t>Width of 4 mandibular  incisors added to predict </a:t>
            </a:r>
            <a:endParaRPr lang="en-US" sz="2800" dirty="0" smtClean="0">
              <a:latin typeface="Times New Roman" panose="02020603050405020304" pitchFamily="18" charset="0"/>
            </a:endParaRPr>
          </a:p>
          <a:p>
            <a:pPr marL="920750" lvl="1" indent="-609600">
              <a:lnSpc>
                <a:spcPct val="90000"/>
              </a:lnSpc>
              <a:buClr>
                <a:schemeClr val="tx1"/>
              </a:buClr>
              <a:buSzPct val="100000"/>
              <a:buNone/>
            </a:pPr>
            <a:r>
              <a:rPr lang="en-US" sz="2800" dirty="0" smtClean="0">
                <a:latin typeface="Times New Roman" panose="02020603050405020304" pitchFamily="18" charset="0"/>
              </a:rPr>
              <a:t>the amount of room necessary for ideal alignment</a:t>
            </a:r>
            <a:endParaRPr lang="en-US" sz="2800" dirty="0" smtClean="0">
              <a:latin typeface="Times New Roman" panose="02020603050405020304" pitchFamily="18" charset="0"/>
            </a:endParaRPr>
          </a:p>
          <a:p>
            <a:pPr marL="920750" lvl="1" indent="-609600">
              <a:lnSpc>
                <a:spcPct val="90000"/>
              </a:lnSpc>
              <a:buClr>
                <a:schemeClr val="tx1"/>
              </a:buClr>
              <a:buSzPct val="100000"/>
              <a:buNone/>
            </a:pPr>
            <a:r>
              <a:rPr lang="en-US" sz="2800" dirty="0" smtClean="0">
                <a:latin typeface="Times New Roman" panose="02020603050405020304" pitchFamily="18" charset="0"/>
              </a:rPr>
              <a:t> </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a:t>
            </a:r>
            <a:r>
              <a:rPr lang="en-US" sz="2800" u="sng" dirty="0" smtClean="0">
                <a:latin typeface="Times New Roman" panose="02020603050405020304" pitchFamily="18" charset="0"/>
              </a:rPr>
              <a:t>sum of incisors</a:t>
            </a:r>
            <a:r>
              <a:rPr lang="en-US" sz="2800" dirty="0" smtClean="0">
                <a:latin typeface="Times New Roman" panose="02020603050405020304" pitchFamily="18" charset="0"/>
              </a:rPr>
              <a:t>   + 10.5 mm = estimated width of </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2                             mandibular canine &amp; 2 					   premolars of one quadrant.</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endParaRPr lang="en-US" sz="2800" dirty="0" smtClean="0">
              <a:latin typeface="Times New Roman" panose="02020603050405020304" pitchFamily="18" charset="0"/>
            </a:endParaRPr>
          </a:p>
          <a:p>
            <a:pPr marL="609600" indent="-609600" eaLnBrk="1" hangingPunct="1">
              <a:lnSpc>
                <a:spcPct val="90000"/>
              </a:lnSpc>
              <a:buClr>
                <a:schemeClr val="tx1"/>
              </a:buClr>
              <a:buFontTx/>
              <a:buAutoNum type="arabicPeriod" startAt="3"/>
            </a:pPr>
            <a:r>
              <a:rPr lang="en-US" sz="2800" dirty="0" smtClean="0">
                <a:latin typeface="Times New Roman" panose="02020603050405020304" pitchFamily="18" charset="0"/>
              </a:rPr>
              <a:t>Total arch length – sum of incisors -2 x predicted width = available arch length</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 </a:t>
            </a:r>
            <a:r>
              <a:rPr lang="en-US" sz="2800" dirty="0" err="1" smtClean="0">
                <a:latin typeface="Times New Roman" panose="02020603050405020304" pitchFamily="18" charset="0"/>
              </a:rPr>
              <a:t>ve</a:t>
            </a:r>
            <a:r>
              <a:rPr lang="en-US" sz="2800" dirty="0" smtClean="0">
                <a:latin typeface="Times New Roman" panose="02020603050405020304" pitchFamily="18" charset="0"/>
              </a:rPr>
              <a:t> value – surplus  space</a:t>
            </a:r>
            <a:endParaRPr lang="en-US" sz="2800" dirty="0" smtClean="0">
              <a:latin typeface="Times New Roman" panose="02020603050405020304" pitchFamily="18" charset="0"/>
            </a:endParaRPr>
          </a:p>
          <a:p>
            <a:pPr marL="609600" indent="-609600" eaLnBrk="1" hangingPunct="1">
              <a:lnSpc>
                <a:spcPct val="90000"/>
              </a:lnSpc>
              <a:buClr>
                <a:schemeClr val="tx1"/>
              </a:buClr>
              <a:buFontTx/>
              <a:buNone/>
            </a:pPr>
            <a:r>
              <a:rPr lang="en-US" sz="2800" dirty="0" smtClean="0">
                <a:latin typeface="Times New Roman" panose="02020603050405020304" pitchFamily="18" charset="0"/>
              </a:rPr>
              <a:t>  - </a:t>
            </a:r>
            <a:r>
              <a:rPr lang="en-US" sz="2800" dirty="0" err="1" smtClean="0">
                <a:latin typeface="Times New Roman" panose="02020603050405020304" pitchFamily="18" charset="0"/>
              </a:rPr>
              <a:t>ve</a:t>
            </a:r>
            <a:r>
              <a:rPr lang="en-US" sz="2800" dirty="0" smtClean="0">
                <a:latin typeface="Times New Roman" panose="02020603050405020304" pitchFamily="18" charset="0"/>
              </a:rPr>
              <a:t> value – deficient space </a:t>
            </a:r>
            <a:endParaRPr lang="en-US" sz="2800" dirty="0" smtClean="0">
              <a:latin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 </a:t>
            </a:r>
            <a:endParaRPr lang="en-US" smtClean="0"/>
          </a:p>
        </p:txBody>
      </p:sp>
      <p:sp>
        <p:nvSpPr>
          <p:cNvPr id="53251" name="Rectangle 3"/>
          <p:cNvSpPr>
            <a:spLocks noGrp="1" noChangeArrowheads="1"/>
          </p:cNvSpPr>
          <p:nvPr>
            <p:ph idx="1"/>
          </p:nvPr>
        </p:nvSpPr>
        <p:spPr>
          <a:xfrm>
            <a:off x="1066800" y="304800"/>
            <a:ext cx="7543800" cy="6400800"/>
          </a:xfrm>
        </p:spPr>
        <p:txBody>
          <a:bodyPr/>
          <a:lstStyle/>
          <a:p>
            <a:pPr marL="609600" indent="-609600" algn="ctr" eaLnBrk="1" hangingPunct="1">
              <a:buNone/>
            </a:pPr>
            <a:r>
              <a:rPr lang="en-US" sz="3600" dirty="0" smtClean="0">
                <a:solidFill>
                  <a:srgbClr val="FFFF66"/>
                </a:solidFill>
                <a:latin typeface="Times New Roman" panose="02020603050405020304" pitchFamily="18" charset="0"/>
              </a:rPr>
              <a:t>Maxillary arch</a:t>
            </a:r>
            <a:r>
              <a:rPr lang="en-US" sz="3600" dirty="0" smtClean="0">
                <a:latin typeface="Times New Roman" panose="02020603050405020304" pitchFamily="18" charset="0"/>
              </a:rPr>
              <a:t> ;</a:t>
            </a:r>
            <a:endParaRPr lang="en-US" sz="3600" dirty="0" smtClean="0">
              <a:latin typeface="Times New Roman" panose="02020603050405020304" pitchFamily="18" charset="0"/>
            </a:endParaRPr>
          </a:p>
          <a:p>
            <a:pPr marL="609600" indent="-609600" eaLnBrk="1" hangingPunct="1"/>
            <a:endParaRPr lang="en-US" sz="2800" dirty="0" smtClean="0">
              <a:latin typeface="Times New Roman" panose="02020603050405020304" pitchFamily="18" charset="0"/>
            </a:endParaRPr>
          </a:p>
          <a:p>
            <a:pPr marL="609600" indent="-609600" algn="r" eaLnBrk="1" hangingPunct="1">
              <a:buFontTx/>
              <a:buNone/>
            </a:pPr>
            <a:r>
              <a:rPr lang="en-US" sz="2800" dirty="0" smtClean="0">
                <a:latin typeface="Times New Roman" panose="02020603050405020304" pitchFamily="18" charset="0"/>
              </a:rPr>
              <a:t>  </a:t>
            </a:r>
            <a:r>
              <a:rPr lang="en-US" sz="2800" u="sng" dirty="0" smtClean="0">
                <a:latin typeface="Times New Roman" panose="02020603050405020304" pitchFamily="18" charset="0"/>
              </a:rPr>
              <a:t>sum of incisors</a:t>
            </a:r>
            <a:r>
              <a:rPr lang="en-US" sz="2800" dirty="0" smtClean="0">
                <a:latin typeface="Times New Roman" panose="02020603050405020304" pitchFamily="18" charset="0"/>
              </a:rPr>
              <a:t>   + 11mm = estimated width of </a:t>
            </a:r>
            <a:endParaRPr lang="en-US" sz="2800" dirty="0" smtClean="0">
              <a:latin typeface="Times New Roman" panose="02020603050405020304" pitchFamily="18" charset="0"/>
            </a:endParaRPr>
          </a:p>
          <a:p>
            <a:pPr marL="609600" indent="-609600" algn="r" eaLnBrk="1" hangingPunct="1">
              <a:buFontTx/>
              <a:buNone/>
            </a:pPr>
            <a:r>
              <a:rPr lang="en-US" sz="2800" dirty="0" smtClean="0">
                <a:latin typeface="Times New Roman" panose="02020603050405020304" pitchFamily="18" charset="0"/>
              </a:rPr>
              <a:t>         2                             maxi canine &amp; 2 premolars                   </a:t>
            </a:r>
            <a:endParaRPr lang="en-US" sz="2800" dirty="0" smtClean="0">
              <a:latin typeface="Times New Roman" panose="02020603050405020304" pitchFamily="18" charset="0"/>
            </a:endParaRPr>
          </a:p>
          <a:p>
            <a:pPr marL="609600" indent="-609600" algn="r" eaLnBrk="1" hangingPunct="1">
              <a:buFontTx/>
              <a:buNone/>
            </a:pPr>
            <a:r>
              <a:rPr lang="en-US" sz="2800" dirty="0" smtClean="0">
                <a:latin typeface="Times New Roman" panose="02020603050405020304" pitchFamily="18" charset="0"/>
              </a:rPr>
              <a:t>                                            of one quadrant.</a:t>
            </a:r>
            <a:endParaRPr lang="en-US" sz="2800" dirty="0" smtClean="0">
              <a:latin typeface="Times New Roman" panose="02020603050405020304" pitchFamily="18" charset="0"/>
            </a:endParaRPr>
          </a:p>
          <a:p>
            <a:pPr marL="609600" indent="-609600" eaLnBrk="1" hangingPunct="1"/>
            <a:endParaRPr lang="en-US" sz="2800" dirty="0" smtClean="0">
              <a:latin typeface="Times New Roman" panose="02020603050405020304" pitchFamily="18" charset="0"/>
            </a:endParaRPr>
          </a:p>
          <a:p>
            <a:pPr marL="609600" indent="-609600" eaLnBrk="1" hangingPunct="1">
              <a:buFontTx/>
              <a:buNone/>
            </a:pPr>
            <a:r>
              <a:rPr lang="en-US" sz="2800" dirty="0" smtClean="0">
                <a:latin typeface="Times New Roman" panose="02020603050405020304" pitchFamily="18" charset="0"/>
              </a:rPr>
              <a:t>  Total arch length – sum of incisors - 2 x predicted width = available arch length</a:t>
            </a:r>
            <a:endParaRPr lang="en-US" sz="2800" dirty="0" smtClean="0">
              <a:latin typeface="Times New Roman" panose="02020603050405020304" pitchFamily="18" charset="0"/>
            </a:endParaRPr>
          </a:p>
          <a:p>
            <a:pPr marL="609600" indent="-609600" eaLnBrk="1" hangingPunct="1"/>
            <a:endParaRPr lang="en-US" sz="2800" dirty="0" smtClean="0">
              <a:latin typeface="Times New Roman" panose="02020603050405020304" pitchFamily="18" charset="0"/>
            </a:endParaRPr>
          </a:p>
          <a:p>
            <a:pPr marL="609600" indent="-609600" eaLnBrk="1" hangingPunct="1">
              <a:buFontTx/>
              <a:buNone/>
            </a:pPr>
            <a:r>
              <a:rPr lang="en-US" sz="2800" dirty="0" smtClean="0">
                <a:latin typeface="Times New Roman" panose="02020603050405020304" pitchFamily="18" charset="0"/>
              </a:rPr>
              <a:t> </a:t>
            </a:r>
            <a:endParaRPr lang="en-US" sz="2800" dirty="0" smtClean="0">
              <a:latin typeface="Times New Roman" panose="02020603050405020304" pitchFamily="18" charset="0"/>
            </a:endParaRPr>
          </a:p>
        </p:txBody>
      </p:sp>
      <p:sp>
        <p:nvSpPr>
          <p:cNvPr id="53252" name="Rectangle 4"/>
          <p:cNvSpPr>
            <a:spLocks noChangeArrowheads="1"/>
          </p:cNvSpPr>
          <p:nvPr/>
        </p:nvSpPr>
        <p:spPr bwMode="auto">
          <a:xfrm>
            <a:off x="1676400" y="1219200"/>
            <a:ext cx="8001000" cy="519113"/>
          </a:xfrm>
          <a:prstGeom prst="rect">
            <a:avLst/>
          </a:prstGeom>
          <a:noFill/>
          <a:ln w="9525">
            <a:noFill/>
            <a:miter lim="800000"/>
          </a:ln>
        </p:spPr>
        <p:txBody>
          <a:bodyPr>
            <a:spAutoFit/>
          </a:bodyPr>
          <a:lstStyle/>
          <a:p>
            <a:pPr eaLnBrk="1" hangingPunct="1">
              <a:spcBef>
                <a:spcPct val="50000"/>
              </a:spcBef>
            </a:pPr>
            <a:r>
              <a:rPr lang="en-US" sz="2800"/>
              <a:t> </a:t>
            </a:r>
            <a:endParaRPr lang="en-US" sz="2800"/>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76200"/>
            <a:ext cx="8229600" cy="715963"/>
          </a:xfrm>
        </p:spPr>
        <p:txBody>
          <a:bodyPr>
            <a:normAutofit/>
          </a:bodyPr>
          <a:lstStyle/>
          <a:p>
            <a:pPr algn="ctr" eaLnBrk="1" hangingPunct="1"/>
            <a:r>
              <a:rPr lang="en-US" sz="3600" dirty="0" smtClean="0">
                <a:solidFill>
                  <a:schemeClr val="tx2">
                    <a:lumMod val="75000"/>
                  </a:schemeClr>
                </a:solidFill>
                <a:latin typeface="Times New Roman" panose="02020603050405020304" pitchFamily="18" charset="0"/>
              </a:rPr>
              <a:t>Factors to be considered</a:t>
            </a:r>
            <a:endParaRPr lang="en-US" sz="3600" dirty="0" smtClean="0">
              <a:solidFill>
                <a:schemeClr val="tx2">
                  <a:lumMod val="75000"/>
                </a:schemeClr>
              </a:solidFill>
              <a:latin typeface="Times New Roman" panose="02020603050405020304" pitchFamily="18" charset="0"/>
            </a:endParaRPr>
          </a:p>
        </p:txBody>
      </p:sp>
      <p:sp>
        <p:nvSpPr>
          <p:cNvPr id="54275" name="Rectangle 3"/>
          <p:cNvSpPr>
            <a:spLocks noGrp="1" noChangeArrowheads="1"/>
          </p:cNvSpPr>
          <p:nvPr>
            <p:ph idx="1"/>
          </p:nvPr>
        </p:nvSpPr>
        <p:spPr>
          <a:xfrm>
            <a:off x="1066800" y="990600"/>
            <a:ext cx="8229600" cy="5715000"/>
          </a:xfrm>
        </p:spPr>
        <p:txBody>
          <a:bodyPr/>
          <a:lstStyle/>
          <a:p>
            <a:pPr eaLnBrk="1" hangingPunct="1">
              <a:buClr>
                <a:schemeClr val="tx1"/>
              </a:buClr>
            </a:pPr>
            <a:r>
              <a:rPr lang="en-US" sz="2800" dirty="0" smtClean="0">
                <a:latin typeface="Times New Roman" panose="02020603050405020304" pitchFamily="18" charset="0"/>
              </a:rPr>
              <a:t>It over predicts the width of the </a:t>
            </a:r>
            <a:r>
              <a:rPr lang="en-US" sz="2800" dirty="0" err="1" smtClean="0">
                <a:latin typeface="Times New Roman" panose="02020603050405020304" pitchFamily="18" charset="0"/>
              </a:rPr>
              <a:t>unerupted</a:t>
            </a:r>
            <a:r>
              <a:rPr lang="en-US" sz="2800" dirty="0" smtClean="0">
                <a:latin typeface="Times New Roman" panose="02020603050405020304" pitchFamily="18" charset="0"/>
              </a:rPr>
              <a:t> teeth, this makes the extent of crowding appear more severe.</a:t>
            </a:r>
            <a:endParaRPr lang="en-US" sz="2800" dirty="0" smtClean="0">
              <a:latin typeface="Times New Roman" panose="02020603050405020304" pitchFamily="18" charset="0"/>
            </a:endParaRPr>
          </a:p>
          <a:p>
            <a:pPr eaLnBrk="1" hangingPunct="1">
              <a:buClr>
                <a:schemeClr val="tx1"/>
              </a:buClr>
            </a:pPr>
            <a:endParaRPr lang="en-US" sz="2800" dirty="0" smtClean="0">
              <a:latin typeface="Times New Roman" panose="02020603050405020304" pitchFamily="18" charset="0"/>
            </a:endParaRPr>
          </a:p>
          <a:p>
            <a:pPr eaLnBrk="1" hangingPunct="1">
              <a:buClr>
                <a:schemeClr val="tx1"/>
              </a:buClr>
            </a:pPr>
            <a:r>
              <a:rPr lang="en-US" sz="2800" dirty="0" smtClean="0">
                <a:latin typeface="Times New Roman" panose="02020603050405020304" pitchFamily="18" charset="0"/>
              </a:rPr>
              <a:t>Alternative method for determining available space is to measure arch length &amp; incisor width &amp; then obtain </a:t>
            </a:r>
            <a:r>
              <a:rPr lang="en-US" sz="2800" dirty="0" err="1" smtClean="0">
                <a:latin typeface="Times New Roman" panose="02020603050405020304" pitchFamily="18" charset="0"/>
              </a:rPr>
              <a:t>periapical</a:t>
            </a:r>
            <a:r>
              <a:rPr lang="en-US" sz="2800" dirty="0" smtClean="0">
                <a:latin typeface="Times New Roman" panose="02020603050405020304" pitchFamily="18" charset="0"/>
              </a:rPr>
              <a:t> radiographs of canine &amp; premolars</a:t>
            </a:r>
            <a:endParaRPr lang="en-US" sz="2800" dirty="0" smtClean="0">
              <a:latin typeface="Times New Roman" panose="02020603050405020304" pitchFamily="18" charset="0"/>
            </a:endParaRPr>
          </a:p>
          <a:p>
            <a:pPr eaLnBrk="1" hangingPunct="1">
              <a:buClr>
                <a:schemeClr val="tx1"/>
              </a:buClr>
            </a:pPr>
            <a:endParaRPr lang="en-US" sz="2800" dirty="0" smtClean="0">
              <a:latin typeface="Times New Roman" panose="02020603050405020304" pitchFamily="18" charset="0"/>
            </a:endParaRPr>
          </a:p>
          <a:p>
            <a:pPr eaLnBrk="1" hangingPunct="1">
              <a:buClr>
                <a:schemeClr val="tx1"/>
              </a:buClr>
            </a:pPr>
            <a:r>
              <a:rPr lang="en-US" sz="2800" dirty="0" smtClean="0">
                <a:latin typeface="Times New Roman" panose="02020603050405020304" pitchFamily="18" charset="0"/>
              </a:rPr>
              <a:t>The MD widths of the </a:t>
            </a:r>
            <a:r>
              <a:rPr lang="en-US" sz="2800" dirty="0" err="1" smtClean="0">
                <a:latin typeface="Times New Roman" panose="02020603050405020304" pitchFamily="18" charset="0"/>
              </a:rPr>
              <a:t>unerupted</a:t>
            </a:r>
            <a:r>
              <a:rPr lang="en-US" sz="2800" dirty="0" smtClean="0">
                <a:latin typeface="Times New Roman" panose="02020603050405020304" pitchFamily="18" charset="0"/>
              </a:rPr>
              <a:t> teeth are measured on the </a:t>
            </a:r>
            <a:r>
              <a:rPr lang="en-US" sz="2800" dirty="0" err="1" smtClean="0">
                <a:latin typeface="Times New Roman" panose="02020603050405020304" pitchFamily="18" charset="0"/>
              </a:rPr>
              <a:t>periapical</a:t>
            </a:r>
            <a:r>
              <a:rPr lang="en-US" sz="2800" dirty="0" smtClean="0">
                <a:latin typeface="Times New Roman" panose="02020603050405020304" pitchFamily="18" charset="0"/>
              </a:rPr>
              <a:t> films &amp; then corrected for magnification by comparing the widths of erupted teeth on films with actual width on cast. </a:t>
            </a:r>
            <a:endParaRPr lang="en-US" sz="2800" dirty="0" smtClean="0">
              <a:latin typeface="Times New Roman" panose="02020603050405020304" pitchFamily="18" charset="0"/>
            </a:endParaRPr>
          </a:p>
        </p:txBody>
      </p:sp>
      <p:sp>
        <p:nvSpPr>
          <p:cNvPr id="54276" name="Rectangle 4"/>
          <p:cNvSpPr>
            <a:spLocks noChangeArrowheads="1"/>
          </p:cNvSpPr>
          <p:nvPr/>
        </p:nvSpPr>
        <p:spPr bwMode="auto">
          <a:xfrm>
            <a:off x="2286000" y="2513013"/>
            <a:ext cx="4572000" cy="519112"/>
          </a:xfrm>
          <a:prstGeom prst="rect">
            <a:avLst/>
          </a:prstGeom>
          <a:noFill/>
          <a:ln w="9525">
            <a:noFill/>
            <a:miter lim="800000"/>
          </a:ln>
        </p:spPr>
        <p:txBody>
          <a:bodyPr>
            <a:spAutoFit/>
          </a:bodyPr>
          <a:lstStyle/>
          <a:p>
            <a:pPr eaLnBrk="1" hangingPunct="1">
              <a:spcBef>
                <a:spcPct val="50000"/>
              </a:spcBef>
            </a:pPr>
            <a:r>
              <a:rPr lang="en-US" sz="2800"/>
              <a:t> </a:t>
            </a:r>
            <a:endParaRPr lang="en-US" sz="2800"/>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609600"/>
            <a:ext cx="8229600" cy="762000"/>
          </a:xfrm>
        </p:spPr>
        <p:txBody>
          <a:bodyPr/>
          <a:lstStyle/>
          <a:p>
            <a:pPr algn="ctr" eaLnBrk="1" hangingPunct="1"/>
            <a:r>
              <a:rPr lang="en-US" sz="3200" dirty="0" smtClean="0">
                <a:solidFill>
                  <a:schemeClr val="tx2">
                    <a:lumMod val="75000"/>
                  </a:schemeClr>
                </a:solidFill>
                <a:latin typeface="Times New Roman" panose="02020603050405020304" pitchFamily="18" charset="0"/>
              </a:rPr>
              <a:t>Disadvantage </a:t>
            </a:r>
            <a:endParaRPr lang="en-US" sz="3200" dirty="0" smtClean="0">
              <a:solidFill>
                <a:schemeClr val="tx2">
                  <a:lumMod val="75000"/>
                </a:schemeClr>
              </a:solidFill>
              <a:latin typeface="Times New Roman" panose="02020603050405020304" pitchFamily="18" charset="0"/>
            </a:endParaRPr>
          </a:p>
        </p:txBody>
      </p:sp>
      <p:sp>
        <p:nvSpPr>
          <p:cNvPr id="55299" name="Rectangle 3"/>
          <p:cNvSpPr>
            <a:spLocks noGrp="1" noChangeArrowheads="1"/>
          </p:cNvSpPr>
          <p:nvPr>
            <p:ph idx="1"/>
          </p:nvPr>
        </p:nvSpPr>
        <p:spPr>
          <a:xfrm>
            <a:off x="914400" y="2332037"/>
            <a:ext cx="7010400" cy="2773363"/>
          </a:xfrm>
        </p:spPr>
        <p:txBody>
          <a:bodyPr/>
          <a:lstStyle/>
          <a:p>
            <a:pPr eaLnBrk="1" hangingPunct="1">
              <a:buClr>
                <a:schemeClr val="tx1"/>
              </a:buClr>
            </a:pPr>
            <a:r>
              <a:rPr lang="en-US" sz="2800" dirty="0" smtClean="0">
                <a:latin typeface="Times New Roman" panose="02020603050405020304" pitchFamily="18" charset="0"/>
              </a:rPr>
              <a:t>Patient exposure to </a:t>
            </a:r>
            <a:r>
              <a:rPr lang="en-US" dirty="0" smtClean="0">
                <a:latin typeface="Times New Roman" panose="02020603050405020304" pitchFamily="18" charset="0"/>
              </a:rPr>
              <a:t>↑</a:t>
            </a:r>
            <a:r>
              <a:rPr lang="en-US" sz="2800" dirty="0" smtClean="0">
                <a:latin typeface="Times New Roman" panose="02020603050405020304" pitchFamily="18" charset="0"/>
              </a:rPr>
              <a:t> radiation</a:t>
            </a:r>
            <a:endParaRPr lang="en-US" sz="2800" dirty="0" smtClean="0">
              <a:latin typeface="Times New Roman" panose="02020603050405020304" pitchFamily="18" charset="0"/>
            </a:endParaRPr>
          </a:p>
          <a:p>
            <a:pPr eaLnBrk="1" hangingPunct="1">
              <a:buClr>
                <a:schemeClr val="tx1"/>
              </a:buClr>
            </a:pPr>
            <a:endParaRPr lang="en-US" sz="2800" dirty="0" smtClean="0">
              <a:latin typeface="Times New Roman" panose="02020603050405020304" pitchFamily="18" charset="0"/>
            </a:endParaRPr>
          </a:p>
          <a:p>
            <a:pPr eaLnBrk="1" hangingPunct="1">
              <a:buClr>
                <a:schemeClr val="tx1"/>
              </a:buClr>
            </a:pPr>
            <a:r>
              <a:rPr lang="en-US" sz="2800" dirty="0" smtClean="0">
                <a:latin typeface="Times New Roman" panose="02020603050405020304" pitchFamily="18" charset="0"/>
              </a:rPr>
              <a:t>Difficult to obtain undistorted radiographs</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868362"/>
          </a:xfrm>
        </p:spPr>
        <p:txBody>
          <a:bodyPr>
            <a:normAutofit/>
          </a:bodyPr>
          <a:lstStyle/>
          <a:p>
            <a:pPr algn="ctr" eaLnBrk="1" hangingPunct="1"/>
            <a:r>
              <a:rPr lang="en-US" sz="3200" u="sng" dirty="0" smtClean="0">
                <a:solidFill>
                  <a:schemeClr val="tx2">
                    <a:lumMod val="75000"/>
                  </a:schemeClr>
                </a:solidFill>
                <a:latin typeface="Times New Roman" panose="02020603050405020304" pitchFamily="18" charset="0"/>
              </a:rPr>
              <a:t>Hixon &amp; </a:t>
            </a:r>
            <a:r>
              <a:rPr lang="en-US" sz="3200" u="sng" dirty="0" err="1" smtClean="0">
                <a:solidFill>
                  <a:schemeClr val="tx2">
                    <a:lumMod val="75000"/>
                  </a:schemeClr>
                </a:solidFill>
                <a:latin typeface="Times New Roman" panose="02020603050405020304" pitchFamily="18" charset="0"/>
              </a:rPr>
              <a:t>OldFather</a:t>
            </a:r>
            <a:r>
              <a:rPr lang="en-US" sz="3200" u="sng" dirty="0" smtClean="0">
                <a:solidFill>
                  <a:schemeClr val="tx2">
                    <a:lumMod val="75000"/>
                  </a:schemeClr>
                </a:solidFill>
                <a:latin typeface="Times New Roman" panose="02020603050405020304" pitchFamily="18" charset="0"/>
              </a:rPr>
              <a:t> Mixed Dentition  Analysis</a:t>
            </a:r>
            <a:endParaRPr lang="en-US" sz="3200" u="sng" dirty="0" smtClean="0">
              <a:solidFill>
                <a:schemeClr val="tx2">
                  <a:lumMod val="75000"/>
                </a:schemeClr>
              </a:solidFill>
              <a:latin typeface="Times New Roman" panose="02020603050405020304" pitchFamily="18" charset="0"/>
            </a:endParaRPr>
          </a:p>
        </p:txBody>
      </p:sp>
      <p:sp>
        <p:nvSpPr>
          <p:cNvPr id="56323" name="Rectangle 3"/>
          <p:cNvSpPr>
            <a:spLocks noGrp="1" noChangeArrowheads="1"/>
          </p:cNvSpPr>
          <p:nvPr>
            <p:ph idx="1"/>
          </p:nvPr>
        </p:nvSpPr>
        <p:spPr>
          <a:xfrm>
            <a:off x="1066800" y="1066800"/>
            <a:ext cx="8077200" cy="5638800"/>
          </a:xfrm>
        </p:spPr>
        <p:txBody>
          <a:bodyPr/>
          <a:lstStyle/>
          <a:p>
            <a:pPr eaLnBrk="1" hangingPunct="1">
              <a:lnSpc>
                <a:spcPct val="90000"/>
              </a:lnSpc>
            </a:pPr>
            <a:endParaRPr lang="en-US" sz="2800" dirty="0" smtClean="0">
              <a:latin typeface="Times New Roman" panose="02020603050405020304" pitchFamily="18" charset="0"/>
            </a:endParaRPr>
          </a:p>
          <a:p>
            <a:pPr eaLnBrk="1" hangingPunct="1">
              <a:lnSpc>
                <a:spcPct val="90000"/>
              </a:lnSpc>
              <a:buClr>
                <a:schemeClr val="tx1"/>
              </a:buClr>
            </a:pPr>
            <a:r>
              <a:rPr lang="en-US" sz="2800" dirty="0" smtClean="0">
                <a:latin typeface="Times New Roman" panose="02020603050405020304" pitchFamily="18" charset="0"/>
              </a:rPr>
              <a:t>Combination technique to estimate the total MD width of </a:t>
            </a:r>
            <a:r>
              <a:rPr lang="en-US" sz="2800" dirty="0" err="1" smtClean="0">
                <a:latin typeface="Times New Roman" panose="02020603050405020304" pitchFamily="18" charset="0"/>
              </a:rPr>
              <a:t>unerupted</a:t>
            </a:r>
            <a:r>
              <a:rPr lang="en-US" sz="2800" dirty="0" smtClean="0">
                <a:latin typeface="Times New Roman" panose="02020603050405020304" pitchFamily="18" charset="0"/>
              </a:rPr>
              <a:t> canine &amp; premolars, by using both cast &amp; </a:t>
            </a:r>
            <a:r>
              <a:rPr lang="en-US" sz="2800" dirty="0" err="1" smtClean="0">
                <a:latin typeface="Times New Roman" panose="02020603050405020304" pitchFamily="18" charset="0"/>
              </a:rPr>
              <a:t>radiiograph</a:t>
            </a:r>
            <a:r>
              <a:rPr lang="en-US" sz="2800" dirty="0" smtClean="0">
                <a:latin typeface="Times New Roman" panose="02020603050405020304" pitchFamily="18" charset="0"/>
              </a:rPr>
              <a:t>.</a:t>
            </a:r>
            <a:endParaRPr lang="en-US" sz="2800" dirty="0" smtClean="0">
              <a:latin typeface="Times New Roman" panose="02020603050405020304" pitchFamily="18" charset="0"/>
            </a:endParaRPr>
          </a:p>
          <a:p>
            <a:pPr algn="ctr" eaLnBrk="1" hangingPunct="1">
              <a:lnSpc>
                <a:spcPct val="90000"/>
              </a:lnSpc>
              <a:buClr>
                <a:schemeClr val="tx1"/>
              </a:buClr>
              <a:buFontTx/>
              <a:buNone/>
            </a:pPr>
            <a:endParaRPr lang="en-US" sz="2800" dirty="0" smtClean="0">
              <a:latin typeface="Times New Roman" panose="02020603050405020304" pitchFamily="18" charset="0"/>
            </a:endParaRPr>
          </a:p>
          <a:p>
            <a:pPr algn="ctr" eaLnBrk="1" hangingPunct="1">
              <a:lnSpc>
                <a:spcPct val="90000"/>
              </a:lnSpc>
              <a:buClr>
                <a:schemeClr val="tx1"/>
              </a:buClr>
              <a:buFontTx/>
              <a:buNone/>
            </a:pPr>
            <a:r>
              <a:rPr lang="en-US" sz="2800" dirty="0" smtClean="0">
                <a:solidFill>
                  <a:schemeClr val="tx2">
                    <a:lumMod val="75000"/>
                  </a:schemeClr>
                </a:solidFill>
                <a:latin typeface="Times New Roman" panose="02020603050405020304" pitchFamily="18" charset="0"/>
              </a:rPr>
              <a:t>Method </a:t>
            </a:r>
            <a:endParaRPr lang="en-US" sz="2800" dirty="0" smtClean="0">
              <a:solidFill>
                <a:schemeClr val="tx2">
                  <a:lumMod val="75000"/>
                </a:schemeClr>
              </a:solidFill>
              <a:latin typeface="Times New Roman" panose="02020603050405020304" pitchFamily="18" charset="0"/>
            </a:endParaRPr>
          </a:p>
          <a:p>
            <a:pPr eaLnBrk="1" hangingPunct="1">
              <a:lnSpc>
                <a:spcPct val="90000"/>
              </a:lnSpc>
              <a:buClr>
                <a:schemeClr val="tx1"/>
              </a:buClr>
              <a:buSzPct val="30000"/>
              <a:buFont typeface="Wingdings" panose="05000000000000000000" pitchFamily="2" charset="2"/>
              <a:buChar char="v"/>
            </a:pPr>
            <a:r>
              <a:rPr lang="en-US" sz="2800" dirty="0" smtClean="0">
                <a:latin typeface="Times New Roman" panose="02020603050405020304" pitchFamily="18" charset="0"/>
              </a:rPr>
              <a:t>The width of one of the mandibular central &amp; lateral incisor + </a:t>
            </a:r>
            <a:r>
              <a:rPr lang="en-US" sz="2800" dirty="0" err="1" smtClean="0">
                <a:latin typeface="Times New Roman" panose="02020603050405020304" pitchFamily="18" charset="0"/>
              </a:rPr>
              <a:t>unerupted</a:t>
            </a:r>
            <a:r>
              <a:rPr lang="en-US" sz="2800" dirty="0" smtClean="0">
                <a:latin typeface="Times New Roman" panose="02020603050405020304" pitchFamily="18" charset="0"/>
              </a:rPr>
              <a:t> 1</a:t>
            </a:r>
            <a:r>
              <a:rPr lang="en-US" sz="2800" baseline="30000" dirty="0" smtClean="0">
                <a:latin typeface="Times New Roman" panose="02020603050405020304" pitchFamily="18" charset="0"/>
              </a:rPr>
              <a:t>st</a:t>
            </a:r>
            <a:r>
              <a:rPr lang="en-US" sz="2800" dirty="0" smtClean="0">
                <a:latin typeface="Times New Roman" panose="02020603050405020304" pitchFamily="18" charset="0"/>
              </a:rPr>
              <a:t> &amp; 2</a:t>
            </a:r>
            <a:r>
              <a:rPr lang="en-US" sz="2800" baseline="30000" dirty="0" smtClean="0">
                <a:latin typeface="Times New Roman" panose="02020603050405020304" pitchFamily="18" charset="0"/>
              </a:rPr>
              <a:t>nd</a:t>
            </a:r>
            <a:r>
              <a:rPr lang="en-US" sz="2800" dirty="0" smtClean="0">
                <a:latin typeface="Times New Roman" panose="02020603050405020304" pitchFamily="18" charset="0"/>
              </a:rPr>
              <a:t> bicuspids of the same </a:t>
            </a:r>
            <a:r>
              <a:rPr lang="en-US" sz="2800" dirty="0" err="1" smtClean="0">
                <a:latin typeface="Times New Roman" panose="02020603050405020304" pitchFamily="18" charset="0"/>
              </a:rPr>
              <a:t>side,measured</a:t>
            </a:r>
            <a:r>
              <a:rPr lang="en-US" sz="2800" dirty="0" smtClean="0">
                <a:latin typeface="Times New Roman" panose="02020603050405020304" pitchFamily="18" charset="0"/>
              </a:rPr>
              <a:t> on the radiograph taken by paralleling technique gave a strong relationship clinically in predicting the size of canine &amp; premolars on that side</a:t>
            </a: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533400"/>
            <a:ext cx="8229600" cy="914400"/>
          </a:xfrm>
        </p:spPr>
        <p:txBody>
          <a:bodyPr>
            <a:normAutofit/>
          </a:bodyPr>
          <a:lstStyle/>
          <a:p>
            <a:r>
              <a:rPr lang="en-US" sz="3600" dirty="0" smtClean="0"/>
              <a:t>The </a:t>
            </a:r>
            <a:r>
              <a:rPr lang="en-US" sz="3600" dirty="0" err="1" smtClean="0"/>
              <a:t>Hixon</a:t>
            </a:r>
            <a:r>
              <a:rPr lang="en-US" sz="3600" dirty="0" smtClean="0"/>
              <a:t> &amp; </a:t>
            </a:r>
            <a:r>
              <a:rPr lang="en-US" sz="3600" dirty="0" err="1" smtClean="0"/>
              <a:t>Oldfather</a:t>
            </a:r>
            <a:r>
              <a:rPr lang="en-US" sz="3600" dirty="0" smtClean="0"/>
              <a:t> prediction table</a:t>
            </a:r>
            <a:endParaRPr lang="en-US" sz="3600" dirty="0"/>
          </a:p>
        </p:txBody>
      </p:sp>
      <p:graphicFrame>
        <p:nvGraphicFramePr>
          <p:cNvPr id="6" name="Content Placeholder 5"/>
          <p:cNvGraphicFramePr>
            <a:graphicFrameLocks noGrp="1"/>
          </p:cNvGraphicFramePr>
          <p:nvPr>
            <p:ph idx="1"/>
          </p:nvPr>
        </p:nvGraphicFramePr>
        <p:xfrm>
          <a:off x="1828800" y="2133600"/>
          <a:ext cx="6019800" cy="4553712"/>
        </p:xfrm>
        <a:graphic>
          <a:graphicData uri="http://schemas.openxmlformats.org/drawingml/2006/table">
            <a:tbl>
              <a:tblPr firstRow="1" bandRow="1">
                <a:tableStyleId>{5940675A-B579-460E-94D1-54222C63F5DA}</a:tableStyleId>
              </a:tblPr>
              <a:tblGrid>
                <a:gridCol w="3009900"/>
                <a:gridCol w="3009900"/>
              </a:tblGrid>
              <a:tr h="148638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400" b="1" u="none" strike="noStrike" cap="none" normalizeH="0" baseline="0" dirty="0" smtClean="0">
                          <a:ln>
                            <a:noFill/>
                          </a:ln>
                          <a:effectLst>
                            <a:outerShdw blurRad="38100" dist="38100" dir="2700000" algn="tl">
                              <a:srgbClr val="000000"/>
                            </a:outerShdw>
                          </a:effectLst>
                          <a:latin typeface="Arial" panose="020B0604020202020204" pitchFamily="34" charset="0"/>
                          <a:cs typeface="Arial" panose="020B0604020202020204" pitchFamily="34" charset="0"/>
                        </a:rPr>
                        <a:t>Measured value (mm)</a:t>
                      </a:r>
                      <a:endParaRPr kumimoji="0" lang="en-US" sz="2400" b="1" u="none" strike="noStrike" cap="none" normalizeH="0" baseline="0" dirty="0" smtClean="0">
                        <a:ln>
                          <a:noFill/>
                        </a:ln>
                        <a:effectLst>
                          <a:outerShdw blurRad="38100" dist="38100" dir="2700000" algn="tl">
                            <a:srgbClr val="000000"/>
                          </a:outerShdw>
                        </a:effectLst>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txBody>
                  <a:tcPr marL="161894" marR="161894"/>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Estimated value (mm)</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rPr>
                        <a:t>3,4,5</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23</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18.4</a:t>
                      </a:r>
                      <a:endParaRPr lang="en-US" b="1" dirty="0">
                        <a:latin typeface="Arial" panose="020B0604020202020204" pitchFamily="34" charset="0"/>
                        <a:cs typeface="Arial" panose="020B0604020202020204" pitchFamily="34" charset="0"/>
                      </a:endParaRPr>
                    </a:p>
                  </a:txBody>
                  <a:tcPr marL="161894" marR="161894"/>
                </a:tc>
              </a:tr>
              <a:tr h="140208">
                <a:tc>
                  <a:txBody>
                    <a:bodyPr/>
                    <a:lstStyle/>
                    <a:p>
                      <a:r>
                        <a:rPr lang="en-US" b="1" dirty="0" smtClean="0">
                          <a:latin typeface="Arial" panose="020B0604020202020204" pitchFamily="34" charset="0"/>
                          <a:cs typeface="Arial" panose="020B0604020202020204" pitchFamily="34" charset="0"/>
                        </a:rPr>
                        <a:t>24</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19</a:t>
                      </a:r>
                      <a:endParaRPr lang="en-US" b="1" dirty="0">
                        <a:latin typeface="Arial" panose="020B0604020202020204" pitchFamily="34" charset="0"/>
                        <a:cs typeface="Arial" panose="020B0604020202020204" pitchFamily="34" charset="0"/>
                      </a:endParaRPr>
                    </a:p>
                  </a:txBody>
                  <a:tcPr marL="161894" marR="161894"/>
                </a:tc>
              </a:tr>
              <a:tr h="334018">
                <a:tc>
                  <a:txBody>
                    <a:bodyPr/>
                    <a:lstStyle/>
                    <a:p>
                      <a:r>
                        <a:rPr lang="en-US" b="1" dirty="0" smtClean="0">
                          <a:latin typeface="Arial" panose="020B0604020202020204" pitchFamily="34" charset="0"/>
                          <a:cs typeface="Arial" panose="020B0604020202020204" pitchFamily="34" charset="0"/>
                        </a:rPr>
                        <a:t>25</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19.7</a:t>
                      </a:r>
                      <a:endParaRPr lang="en-US"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26</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20.3</a:t>
                      </a:r>
                      <a:endParaRPr lang="en-US"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27</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21</a:t>
                      </a:r>
                      <a:endParaRPr lang="en-US"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28</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21.6</a:t>
                      </a:r>
                      <a:endParaRPr lang="en-US"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29</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22.3</a:t>
                      </a:r>
                      <a:endParaRPr lang="en-US" b="1" dirty="0">
                        <a:latin typeface="Arial" panose="020B0604020202020204" pitchFamily="34" charset="0"/>
                        <a:cs typeface="Arial" panose="020B0604020202020204" pitchFamily="34" charset="0"/>
                      </a:endParaRPr>
                    </a:p>
                  </a:txBody>
                  <a:tcPr marL="161894" marR="161894"/>
                </a:tc>
              </a:tr>
              <a:tr h="338657">
                <a:tc>
                  <a:txBody>
                    <a:bodyPr/>
                    <a:lstStyle/>
                    <a:p>
                      <a:r>
                        <a:rPr lang="en-US" b="1" dirty="0" smtClean="0">
                          <a:latin typeface="Arial" panose="020B0604020202020204" pitchFamily="34" charset="0"/>
                          <a:cs typeface="Arial" panose="020B0604020202020204" pitchFamily="34" charset="0"/>
                        </a:rPr>
                        <a:t>30</a:t>
                      </a:r>
                      <a:endParaRPr lang="en-US" b="1" dirty="0">
                        <a:latin typeface="Arial" panose="020B0604020202020204" pitchFamily="34" charset="0"/>
                        <a:cs typeface="Arial" panose="020B0604020202020204" pitchFamily="34" charset="0"/>
                      </a:endParaRPr>
                    </a:p>
                  </a:txBody>
                  <a:tcPr marL="161894" marR="161894"/>
                </a:tc>
                <a:tc>
                  <a:txBody>
                    <a:bodyPr/>
                    <a:lstStyle/>
                    <a:p>
                      <a:r>
                        <a:rPr lang="en-US" b="1" dirty="0" smtClean="0">
                          <a:latin typeface="Arial" panose="020B0604020202020204" pitchFamily="34" charset="0"/>
                          <a:cs typeface="Arial" panose="020B0604020202020204" pitchFamily="34" charset="0"/>
                        </a:rPr>
                        <a:t>22.9</a:t>
                      </a:r>
                      <a:endParaRPr lang="en-US" b="1" dirty="0">
                        <a:latin typeface="Arial" panose="020B0604020202020204" pitchFamily="34" charset="0"/>
                        <a:cs typeface="Arial" panose="020B0604020202020204" pitchFamily="34" charset="0"/>
                      </a:endParaRPr>
                    </a:p>
                  </a:txBody>
                  <a:tcPr marL="161894" marR="161894"/>
                </a:tc>
              </a:tr>
            </a:tbl>
          </a:graphicData>
        </a:graphic>
      </p:graphicFrame>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a:bodyPr>
          <a:lstStyle/>
          <a:p>
            <a:r>
              <a:rPr lang="en-US" sz="4000" u="sng" dirty="0" smtClean="0"/>
              <a:t>Radiographic method</a:t>
            </a:r>
            <a:endParaRPr lang="en-US" sz="4000" u="sng" dirty="0"/>
          </a:p>
        </p:txBody>
      </p:sp>
      <p:sp>
        <p:nvSpPr>
          <p:cNvPr id="3" name="Content Placeholder 2"/>
          <p:cNvSpPr>
            <a:spLocks noGrp="1"/>
          </p:cNvSpPr>
          <p:nvPr>
            <p:ph idx="1"/>
          </p:nvPr>
        </p:nvSpPr>
        <p:spPr/>
        <p:txBody>
          <a:bodyPr>
            <a:normAutofit/>
          </a:bodyPr>
          <a:lstStyle/>
          <a:p>
            <a:pPr>
              <a:buNone/>
            </a:pPr>
            <a:r>
              <a:rPr lang="en-US" sz="2800" dirty="0" smtClean="0">
                <a:latin typeface="Arial" panose="020B0604020202020204" pitchFamily="34" charset="0"/>
                <a:cs typeface="Arial" panose="020B0604020202020204" pitchFamily="34" charset="0"/>
              </a:rPr>
              <a:t>IOPA of the </a:t>
            </a:r>
            <a:r>
              <a:rPr lang="en-US" sz="2800" dirty="0" err="1" smtClean="0">
                <a:latin typeface="Arial" panose="020B0604020202020204" pitchFamily="34" charset="0"/>
                <a:cs typeface="Arial" panose="020B0604020202020204" pitchFamily="34" charset="0"/>
              </a:rPr>
              <a:t>unerupted</a:t>
            </a:r>
            <a:r>
              <a:rPr lang="en-US" sz="2800" dirty="0" smtClean="0">
                <a:latin typeface="Arial" panose="020B0604020202020204" pitchFamily="34" charset="0"/>
                <a:cs typeface="Arial" panose="020B0604020202020204" pitchFamily="34" charset="0"/>
              </a:rPr>
              <a:t> teeth and of the overlying primary teeth are taken.</a:t>
            </a:r>
            <a:endParaRPr lang="en-US" sz="2800" dirty="0" smtClean="0">
              <a:latin typeface="Arial" panose="020B0604020202020204" pitchFamily="34" charset="0"/>
              <a:cs typeface="Arial" panose="020B0604020202020204" pitchFamily="34" charset="0"/>
            </a:endParaRPr>
          </a:p>
          <a:p>
            <a:pPr>
              <a:buNone/>
            </a:pPr>
            <a:r>
              <a:rPr lang="en-US" sz="2800" dirty="0" smtClean="0">
                <a:latin typeface="Arial" panose="020B0604020202020204" pitchFamily="34" charset="0"/>
                <a:cs typeface="Arial" panose="020B0604020202020204" pitchFamily="34" charset="0"/>
              </a:rPr>
              <a:t>The enlargement ratio for each </a:t>
            </a:r>
            <a:r>
              <a:rPr lang="en-US" sz="2800" dirty="0" err="1" smtClean="0">
                <a:latin typeface="Arial" panose="020B0604020202020204" pitchFamily="34" charset="0"/>
                <a:cs typeface="Arial" panose="020B0604020202020204" pitchFamily="34" charset="0"/>
              </a:rPr>
              <a:t>unreupted</a:t>
            </a:r>
            <a:r>
              <a:rPr lang="en-US" sz="2800" dirty="0" smtClean="0">
                <a:latin typeface="Arial" panose="020B0604020202020204" pitchFamily="34" charset="0"/>
                <a:cs typeface="Arial" panose="020B0604020202020204" pitchFamily="34" charset="0"/>
              </a:rPr>
              <a:t> permanent tooth is computed by measuring the nearest first tooth in the mouth and then in the radiograph.</a:t>
            </a:r>
            <a:endParaRPr lang="en-US" sz="2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229600" cy="2865437"/>
          </a:xfrm>
          <a:ln>
            <a:solidFill>
              <a:schemeClr val="tx1"/>
            </a:solidFill>
          </a:ln>
        </p:spPr>
        <p:txBody>
          <a:bodyPr/>
          <a:lstStyle/>
          <a:p>
            <a:pPr>
              <a:buNone/>
            </a:pPr>
            <a:r>
              <a:rPr lang="en-US" dirty="0" smtClean="0"/>
              <a:t>Erupted tooth size in mouth    </a:t>
            </a:r>
            <a:r>
              <a:rPr lang="en-US" sz="5400" dirty="0" smtClean="0"/>
              <a:t> </a:t>
            </a:r>
            <a:r>
              <a:rPr lang="en-US" sz="4000" dirty="0" smtClean="0"/>
              <a:t>x</a:t>
            </a:r>
            <a:r>
              <a:rPr lang="en-US" sz="3600" dirty="0" smtClean="0"/>
              <a:t> </a:t>
            </a:r>
            <a:r>
              <a:rPr lang="en-US" sz="3200" dirty="0" err="1" smtClean="0"/>
              <a:t>unerupted</a:t>
            </a:r>
            <a:r>
              <a:rPr lang="en-US" sz="3200" dirty="0" smtClean="0"/>
              <a:t> tooth</a:t>
            </a:r>
            <a:endParaRPr lang="en-US" sz="3200" dirty="0" smtClean="0"/>
          </a:p>
          <a:p>
            <a:pPr>
              <a:buNone/>
            </a:pPr>
            <a:r>
              <a:rPr lang="en-US" sz="3200" dirty="0" smtClean="0"/>
              <a:t>Erupted tooth size in X-ray              size in x-ray</a:t>
            </a:r>
            <a:endParaRPr lang="en-US" sz="3200" dirty="0" smtClean="0"/>
          </a:p>
          <a:p>
            <a:pPr>
              <a:buNone/>
            </a:pPr>
            <a:r>
              <a:rPr lang="en-US" sz="3200" dirty="0" smtClean="0"/>
              <a:t>				</a:t>
            </a:r>
            <a:endParaRPr lang="en-US" sz="3200" dirty="0" smtClean="0"/>
          </a:p>
          <a:p>
            <a:pPr>
              <a:buNone/>
            </a:pPr>
            <a:r>
              <a:rPr lang="en-US" sz="3200" dirty="0" smtClean="0"/>
              <a:t>				=correct tooth size</a:t>
            </a:r>
            <a:endParaRPr lang="en-US" sz="3200" dirty="0" smtClean="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cxnSp>
        <p:nvCxnSpPr>
          <p:cNvPr id="6" name="Straight Connector 5"/>
          <p:cNvCxnSpPr/>
          <p:nvPr/>
        </p:nvCxnSpPr>
        <p:spPr>
          <a:xfrm>
            <a:off x="381000" y="1828800"/>
            <a:ext cx="4267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57200" y="274638"/>
            <a:ext cx="8229600" cy="792162"/>
          </a:xfrm>
        </p:spPr>
        <p:txBody>
          <a:bodyPr>
            <a:normAutofit/>
          </a:bodyPr>
          <a:lstStyle/>
          <a:p>
            <a:r>
              <a:rPr lang="en-US" sz="3600" u="sng" dirty="0">
                <a:solidFill>
                  <a:schemeClr val="accent4">
                    <a:lumMod val="60000"/>
                    <a:lumOff val="40000"/>
                  </a:schemeClr>
                </a:solidFill>
                <a:latin typeface="Times New Roman" panose="02020603050405020304" pitchFamily="18" charset="0"/>
              </a:rPr>
              <a:t>Ballard &amp; Wylie Method</a:t>
            </a:r>
            <a:endParaRPr lang="en-US" sz="3600" u="sng" dirty="0">
              <a:solidFill>
                <a:schemeClr val="accent4">
                  <a:lumMod val="60000"/>
                  <a:lumOff val="40000"/>
                </a:schemeClr>
              </a:solidFill>
              <a:latin typeface="Times New Roman" panose="02020603050405020304" pitchFamily="18" charset="0"/>
            </a:endParaRPr>
          </a:p>
        </p:txBody>
      </p:sp>
      <p:sp>
        <p:nvSpPr>
          <p:cNvPr id="123907" name="Rectangle 3"/>
          <p:cNvSpPr>
            <a:spLocks noGrp="1" noChangeArrowheads="1"/>
          </p:cNvSpPr>
          <p:nvPr>
            <p:ph type="body" idx="1"/>
          </p:nvPr>
        </p:nvSpPr>
        <p:spPr>
          <a:xfrm>
            <a:off x="457200" y="1066800"/>
            <a:ext cx="8229600" cy="5943600"/>
          </a:xfrm>
        </p:spPr>
        <p:txBody>
          <a:bodyPr>
            <a:normAutofit/>
          </a:bodyPr>
          <a:lstStyle/>
          <a:p>
            <a:pPr>
              <a:lnSpc>
                <a:spcPct val="90000"/>
              </a:lnSpc>
              <a:buClr>
                <a:schemeClr val="tx1"/>
              </a:buClr>
            </a:pPr>
            <a:r>
              <a:rPr lang="en-US" sz="2800" dirty="0">
                <a:latin typeface="Times New Roman" panose="02020603050405020304" pitchFamily="18" charset="0"/>
              </a:rPr>
              <a:t>      Based on the harmony in the tooth size</a:t>
            </a: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Measured the MD width of every </a:t>
            </a:r>
            <a:r>
              <a:rPr lang="en-US" sz="2800" dirty="0" smtClean="0">
                <a:latin typeface="Times New Roman" panose="02020603050405020304" pitchFamily="18" charset="0"/>
              </a:rPr>
              <a:t>mandibular      	tooth</a:t>
            </a:r>
            <a:r>
              <a:rPr lang="en-US" sz="2800" dirty="0">
                <a:latin typeface="Times New Roman" panose="02020603050405020304" pitchFamily="18" charset="0"/>
              </a:rPr>
              <a:t> </a:t>
            </a:r>
            <a:r>
              <a:rPr lang="en-US" sz="2800" dirty="0" smtClean="0">
                <a:latin typeface="Times New Roman" panose="02020603050405020304" pitchFamily="18" charset="0"/>
              </a:rPr>
              <a:t>back </a:t>
            </a:r>
            <a:r>
              <a:rPr lang="en-US" sz="2800" dirty="0">
                <a:latin typeface="Times New Roman" panose="02020603050405020304" pitchFamily="18" charset="0"/>
              </a:rPr>
              <a:t>up to &amp; including the 1</a:t>
            </a:r>
            <a:r>
              <a:rPr lang="en-US" sz="2800" baseline="30000" dirty="0">
                <a:latin typeface="Times New Roman" panose="02020603050405020304" pitchFamily="18" charset="0"/>
              </a:rPr>
              <a:t>st</a:t>
            </a:r>
            <a:r>
              <a:rPr lang="en-US" sz="2800" dirty="0">
                <a:latin typeface="Times New Roman" panose="02020603050405020304" pitchFamily="18" charset="0"/>
              </a:rPr>
              <a:t> </a:t>
            </a:r>
            <a:r>
              <a:rPr lang="en-US" sz="2800" dirty="0" smtClean="0">
                <a:latin typeface="Times New Roman" panose="02020603050405020304" pitchFamily="18" charset="0"/>
              </a:rPr>
              <a:t>permanent 	molar</a:t>
            </a:r>
            <a:r>
              <a:rPr lang="en-US" sz="2800" dirty="0">
                <a:latin typeface="Times New Roman" panose="02020603050405020304" pitchFamily="18" charset="0"/>
              </a:rPr>
              <a:t>.</a:t>
            </a:r>
            <a:endParaRPr lang="en-US" sz="2800" dirty="0">
              <a:latin typeface="Times New Roman" panose="02020603050405020304" pitchFamily="18" charset="0"/>
            </a:endParaRPr>
          </a:p>
          <a:p>
            <a:pPr>
              <a:lnSpc>
                <a:spcPct val="90000"/>
              </a:lnSpc>
              <a:buClr>
                <a:schemeClr val="tx1"/>
              </a:buClr>
            </a:pP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a:t>
            </a:r>
            <a:r>
              <a:rPr lang="en-US" sz="2800" dirty="0">
                <a:solidFill>
                  <a:schemeClr val="tx2">
                    <a:lumMod val="75000"/>
                  </a:schemeClr>
                </a:solidFill>
                <a:latin typeface="Times New Roman" panose="02020603050405020304" pitchFamily="18" charset="0"/>
              </a:rPr>
              <a:t>Method </a:t>
            </a:r>
            <a:endParaRPr lang="en-US" sz="2800" dirty="0">
              <a:solidFill>
                <a:schemeClr val="tx2">
                  <a:lumMod val="75000"/>
                </a:schemeClr>
              </a:solidFill>
              <a:latin typeface="Times New Roman" panose="02020603050405020304" pitchFamily="18" charset="0"/>
            </a:endParaRPr>
          </a:p>
          <a:p>
            <a:pPr>
              <a:lnSpc>
                <a:spcPct val="90000"/>
              </a:lnSpc>
              <a:buClr>
                <a:schemeClr val="tx1"/>
              </a:buClr>
            </a:pPr>
            <a:endParaRPr lang="en-US" sz="2800" dirty="0">
              <a:solidFill>
                <a:srgbClr val="FF6600"/>
              </a:solidFill>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Sum of all 4 </a:t>
            </a:r>
            <a:r>
              <a:rPr lang="en-US" sz="2800" dirty="0" smtClean="0">
                <a:latin typeface="Times New Roman" panose="02020603050405020304" pitchFamily="18" charset="0"/>
              </a:rPr>
              <a:t>mandibular </a:t>
            </a:r>
            <a:r>
              <a:rPr lang="en-US" sz="2800" dirty="0">
                <a:latin typeface="Times New Roman" panose="02020603050405020304" pitchFamily="18" charset="0"/>
              </a:rPr>
              <a:t>incisors, as well as sum </a:t>
            </a:r>
            <a:r>
              <a:rPr lang="en-US" sz="2800" dirty="0" smtClean="0">
                <a:latin typeface="Times New Roman" panose="02020603050405020304" pitchFamily="18" charset="0"/>
              </a:rPr>
              <a:t>   	of canine</a:t>
            </a:r>
            <a:r>
              <a:rPr lang="en-US" sz="2800" dirty="0">
                <a:latin typeface="Times New Roman" panose="02020603050405020304" pitchFamily="18" charset="0"/>
              </a:rPr>
              <a:t>, 1</a:t>
            </a:r>
            <a:r>
              <a:rPr lang="en-US" sz="2800" baseline="30000" dirty="0">
                <a:latin typeface="Times New Roman" panose="02020603050405020304" pitchFamily="18" charset="0"/>
              </a:rPr>
              <a:t>st</a:t>
            </a:r>
            <a:r>
              <a:rPr lang="en-US" sz="2800" dirty="0">
                <a:latin typeface="Times New Roman" panose="02020603050405020304" pitchFamily="18" charset="0"/>
              </a:rPr>
              <a:t> premolar &amp; 2</a:t>
            </a:r>
            <a:r>
              <a:rPr lang="en-US" sz="2800" baseline="30000" dirty="0">
                <a:latin typeface="Times New Roman" panose="02020603050405020304" pitchFamily="18" charset="0"/>
              </a:rPr>
              <a:t>nd</a:t>
            </a:r>
            <a:r>
              <a:rPr lang="en-US" sz="2800" dirty="0">
                <a:latin typeface="Times New Roman" panose="02020603050405020304" pitchFamily="18" charset="0"/>
              </a:rPr>
              <a:t> premolar of one side </a:t>
            </a: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was </a:t>
            </a:r>
            <a:r>
              <a:rPr lang="en-US" sz="2800" dirty="0" smtClean="0">
                <a:latin typeface="Times New Roman" panose="02020603050405020304" pitchFamily="18" charset="0"/>
              </a:rPr>
              <a:t>determined.</a:t>
            </a: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Coefficient of correlation was calculated &amp; a </a:t>
            </a: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formula was derived which was plotted in a </a:t>
            </a: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graph.</a:t>
            </a:r>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 </a:t>
            </a:r>
            <a:endParaRPr lang="en-US"/>
          </a:p>
        </p:txBody>
      </p:sp>
      <p:sp>
        <p:nvSpPr>
          <p:cNvPr id="124931" name="Rectangle 3"/>
          <p:cNvSpPr>
            <a:spLocks noGrp="1" noChangeArrowheads="1"/>
          </p:cNvSpPr>
          <p:nvPr>
            <p:ph type="body" idx="1"/>
          </p:nvPr>
        </p:nvSpPr>
        <p:spPr>
          <a:xfrm>
            <a:off x="457200" y="304800"/>
            <a:ext cx="8229600" cy="6477000"/>
          </a:xfrm>
        </p:spPr>
        <p:txBody>
          <a:bodyPr>
            <a:normAutofit lnSpcReduction="10000"/>
          </a:bodyPr>
          <a:lstStyle/>
          <a:p>
            <a:pPr>
              <a:lnSpc>
                <a:spcPct val="90000"/>
              </a:lnSpc>
              <a:buFontTx/>
              <a:buNone/>
            </a:pP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          X = 9.41 + 0.527 Y</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          X – sum of 3 + 4 + 5</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          Y – sum of 4 </a:t>
            </a:r>
            <a:r>
              <a:rPr lang="en-US" sz="2800" dirty="0" smtClean="0">
                <a:latin typeface="Times New Roman" panose="02020603050405020304" pitchFamily="18" charset="0"/>
              </a:rPr>
              <a:t>mandibular </a:t>
            </a:r>
            <a:r>
              <a:rPr lang="en-US" sz="2800" dirty="0">
                <a:latin typeface="Times New Roman" panose="02020603050405020304" pitchFamily="18" charset="0"/>
              </a:rPr>
              <a:t>incisors ( on one side)</a:t>
            </a:r>
            <a:endParaRPr lang="en-US" sz="2800" dirty="0">
              <a:latin typeface="Times New Roman" panose="02020603050405020304" pitchFamily="18" charset="0"/>
            </a:endParaRPr>
          </a:p>
          <a:p>
            <a:pPr>
              <a:lnSpc>
                <a:spcPct val="90000"/>
              </a:lnSpc>
              <a:buFontTx/>
              <a:buNone/>
            </a:pP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A graph was plotted on this formula</a:t>
            </a: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a:t>
            </a:r>
            <a:r>
              <a:rPr lang="en-US" sz="2800" dirty="0" smtClean="0">
                <a:latin typeface="Times New Roman" panose="02020603050405020304" pitchFamily="18" charset="0"/>
              </a:rPr>
              <a:t>Mandibular </a:t>
            </a:r>
            <a:r>
              <a:rPr lang="en-US" sz="2800" dirty="0">
                <a:latin typeface="Times New Roman" panose="02020603050405020304" pitchFamily="18" charset="0"/>
              </a:rPr>
              <a:t>permanent 1</a:t>
            </a:r>
            <a:r>
              <a:rPr lang="en-US" sz="2800" baseline="30000" dirty="0">
                <a:latin typeface="Times New Roman" panose="02020603050405020304" pitchFamily="18" charset="0"/>
              </a:rPr>
              <a:t>st</a:t>
            </a:r>
            <a:r>
              <a:rPr lang="en-US" sz="2800" dirty="0">
                <a:latin typeface="Times New Roman" panose="02020603050405020304" pitchFamily="18" charset="0"/>
              </a:rPr>
              <a:t> molars were </a:t>
            </a:r>
            <a:r>
              <a:rPr lang="en-US" sz="2800" dirty="0" smtClean="0">
                <a:latin typeface="Times New Roman" panose="02020603050405020304" pitchFamily="18" charset="0"/>
              </a:rPr>
              <a:t>also 	included</a:t>
            </a:r>
            <a:endParaRPr lang="en-US" sz="2800" dirty="0">
              <a:latin typeface="Times New Roman" panose="02020603050405020304" pitchFamily="18" charset="0"/>
            </a:endParaRPr>
          </a:p>
          <a:p>
            <a:pPr>
              <a:lnSpc>
                <a:spcPct val="90000"/>
              </a:lnSpc>
              <a:buClr>
                <a:schemeClr val="tx1"/>
              </a:buClr>
              <a:buFontTx/>
              <a:buNone/>
            </a:pP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X = 5.52 + 0.431Y + 0.552Z</a:t>
            </a: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Z – MD width of </a:t>
            </a:r>
            <a:r>
              <a:rPr lang="en-US" sz="2800" dirty="0" smtClean="0">
                <a:latin typeface="Times New Roman" panose="02020603050405020304" pitchFamily="18" charset="0"/>
              </a:rPr>
              <a:t>mandibular </a:t>
            </a:r>
            <a:r>
              <a:rPr lang="en-US" sz="2800" dirty="0">
                <a:latin typeface="Times New Roman" panose="02020603050405020304" pitchFamily="18" charset="0"/>
              </a:rPr>
              <a:t>permanent 1</a:t>
            </a:r>
            <a:r>
              <a:rPr lang="en-US" sz="2800" baseline="30000" dirty="0">
                <a:latin typeface="Times New Roman" panose="02020603050405020304" pitchFamily="18" charset="0"/>
              </a:rPr>
              <a:t>st</a:t>
            </a:r>
            <a:r>
              <a:rPr lang="en-US" sz="2800" dirty="0">
                <a:latin typeface="Times New Roman" panose="02020603050405020304" pitchFamily="18" charset="0"/>
              </a:rPr>
              <a:t> </a:t>
            </a:r>
            <a:r>
              <a:rPr lang="en-US" sz="2800" dirty="0" smtClean="0">
                <a:latin typeface="Times New Roman" panose="02020603050405020304" pitchFamily="18" charset="0"/>
              </a:rPr>
              <a:t>	molars </a:t>
            </a:r>
            <a:endParaRPr lang="en-US" sz="2800" dirty="0">
              <a:latin typeface="Times New Roman" panose="02020603050405020304" pitchFamily="18" charset="0"/>
            </a:endParaRPr>
          </a:p>
          <a:p>
            <a:pPr>
              <a:lnSpc>
                <a:spcPct val="90000"/>
              </a:lnSpc>
              <a:buClr>
                <a:schemeClr val="tx1"/>
              </a:buClr>
              <a:buFontTx/>
              <a:buNone/>
            </a:pP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Both formulas gave the same measurement of   </a:t>
            </a:r>
            <a:endParaRPr lang="en-US" sz="2800" dirty="0">
              <a:latin typeface="Times New Roman" panose="02020603050405020304" pitchFamily="18" charset="0"/>
            </a:endParaRPr>
          </a:p>
          <a:p>
            <a:pPr>
              <a:lnSpc>
                <a:spcPct val="90000"/>
              </a:lnSpc>
              <a:buClr>
                <a:schemeClr val="tx1"/>
              </a:buClr>
              <a:buFontTx/>
              <a:buNone/>
            </a:pPr>
            <a:r>
              <a:rPr lang="en-US" sz="2800" dirty="0">
                <a:latin typeface="Times New Roman" panose="02020603050405020304" pitchFamily="18" charset="0"/>
              </a:rPr>
              <a:t>           canine &amp; premolars</a:t>
            </a:r>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mtClean="0"/>
              <a:t>Graph </a:t>
            </a:r>
            <a:endParaRPr lang="en-US" smtClean="0"/>
          </a:p>
        </p:txBody>
      </p:sp>
      <p:pic>
        <p:nvPicPr>
          <p:cNvPr id="35843" name="Picture 4" descr="scan0010"/>
          <p:cNvPicPr>
            <a:picLocks noGrp="1" noChangeAspect="1" noChangeArrowheads="1"/>
          </p:cNvPicPr>
          <p:nvPr>
            <p:ph idx="1"/>
          </p:nvPr>
        </p:nvPicPr>
        <p:blipFill>
          <a:blip r:embed="rId1"/>
          <a:srcRect/>
          <a:stretch>
            <a:fillRect/>
          </a:stretch>
        </p:blipFill>
        <p:spPr>
          <a:xfrm>
            <a:off x="0" y="0"/>
            <a:ext cx="9144000" cy="6858000"/>
          </a:xfrm>
          <a:noFill/>
        </p:spPr>
      </p:pic>
      <p:sp>
        <p:nvSpPr>
          <p:cNvPr id="35844" name="Text Box 7"/>
          <p:cNvSpPr txBox="1">
            <a:spLocks noChangeArrowheads="1"/>
          </p:cNvSpPr>
          <p:nvPr/>
        </p:nvSpPr>
        <p:spPr bwMode="auto">
          <a:xfrm>
            <a:off x="381000" y="1371600"/>
            <a:ext cx="2743200" cy="701675"/>
          </a:xfrm>
          <a:prstGeom prst="rect">
            <a:avLst/>
          </a:prstGeom>
          <a:noFill/>
          <a:ln w="9525">
            <a:noFill/>
            <a:miter lim="800000"/>
          </a:ln>
        </p:spPr>
        <p:txBody>
          <a:bodyPr>
            <a:spAutoFit/>
          </a:bodyPr>
          <a:lstStyle/>
          <a:p>
            <a:pPr>
              <a:spcBef>
                <a:spcPct val="50000"/>
              </a:spcBef>
            </a:pPr>
            <a:r>
              <a:rPr lang="en-US" sz="2000" b="1">
                <a:solidFill>
                  <a:schemeClr val="bg1"/>
                </a:solidFill>
              </a:rPr>
              <a:t>Measure individual width of these teeth</a:t>
            </a:r>
            <a:endParaRPr lang="en-US" sz="2000" b="1">
              <a:solidFill>
                <a:schemeClr val="bg1"/>
              </a:solidFill>
            </a:endParaRPr>
          </a:p>
        </p:txBody>
      </p:sp>
      <p:sp>
        <p:nvSpPr>
          <p:cNvPr id="35845" name="Text Box 8"/>
          <p:cNvSpPr txBox="1">
            <a:spLocks noChangeArrowheads="1"/>
          </p:cNvSpPr>
          <p:nvPr/>
        </p:nvSpPr>
        <p:spPr bwMode="auto">
          <a:xfrm>
            <a:off x="914400" y="4343400"/>
            <a:ext cx="2514600" cy="915988"/>
          </a:xfrm>
          <a:prstGeom prst="rect">
            <a:avLst/>
          </a:prstGeom>
          <a:noFill/>
          <a:ln w="9525">
            <a:noFill/>
            <a:miter lim="800000"/>
          </a:ln>
        </p:spPr>
        <p:txBody>
          <a:bodyPr>
            <a:spAutoFit/>
          </a:bodyPr>
          <a:lstStyle/>
          <a:p>
            <a:pPr>
              <a:spcBef>
                <a:spcPct val="50000"/>
              </a:spcBef>
            </a:pPr>
            <a:r>
              <a:rPr lang="en-US" b="1">
                <a:solidFill>
                  <a:schemeClr val="bg1"/>
                </a:solidFill>
              </a:rPr>
              <a:t>Locate sum of these four on this side of the graph</a:t>
            </a:r>
            <a:endParaRPr lang="en-US" b="1">
              <a:solidFill>
                <a:schemeClr val="bg1"/>
              </a:solidFill>
            </a:endParaRPr>
          </a:p>
        </p:txBody>
      </p:sp>
      <p:sp>
        <p:nvSpPr>
          <p:cNvPr id="35846" name="Text Box 9"/>
          <p:cNvSpPr txBox="1">
            <a:spLocks noChangeArrowheads="1"/>
          </p:cNvSpPr>
          <p:nvPr/>
        </p:nvSpPr>
        <p:spPr bwMode="auto">
          <a:xfrm>
            <a:off x="5334000" y="4800600"/>
            <a:ext cx="2667000" cy="641350"/>
          </a:xfrm>
          <a:prstGeom prst="rect">
            <a:avLst/>
          </a:prstGeom>
          <a:noFill/>
          <a:ln w="9525">
            <a:noFill/>
            <a:miter lim="800000"/>
          </a:ln>
        </p:spPr>
        <p:txBody>
          <a:bodyPr>
            <a:spAutoFit/>
          </a:bodyPr>
          <a:lstStyle/>
          <a:p>
            <a:pPr>
              <a:spcBef>
                <a:spcPct val="50000"/>
              </a:spcBef>
            </a:pPr>
            <a:r>
              <a:rPr lang="en-US" b="1">
                <a:solidFill>
                  <a:schemeClr val="bg1"/>
                </a:solidFill>
              </a:rPr>
              <a:t>Sum of unerupted 3,4,5 on this side</a:t>
            </a:r>
            <a:endParaRPr lang="en-US" b="1">
              <a:solidFill>
                <a:schemeClr val="bg1"/>
              </a:solidFill>
            </a:endParaRPr>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pPr marL="533400" indent="-533400" algn="ctr">
              <a:lnSpc>
                <a:spcPct val="90000"/>
              </a:lnSpc>
              <a:buClr>
                <a:schemeClr val="tx1"/>
              </a:buClr>
              <a:buNone/>
              <a:defRPr/>
            </a:pPr>
            <a:r>
              <a:rPr lang="en-US" sz="3600" b="1" dirty="0" smtClean="0">
                <a:solidFill>
                  <a:schemeClr val="accent4">
                    <a:lumMod val="60000"/>
                    <a:lumOff val="40000"/>
                  </a:schemeClr>
                </a:solidFill>
                <a:latin typeface="Arial" panose="020B0604020202020204" pitchFamily="34" charset="0"/>
              </a:rPr>
              <a:t>TOOTH SIZE ARCH LENGTH DISCREPANCY ANALYSIS </a:t>
            </a:r>
            <a:endParaRPr lang="en-US" sz="3600" b="1" dirty="0" smtClean="0">
              <a:solidFill>
                <a:schemeClr val="accent4">
                  <a:lumMod val="60000"/>
                  <a:lumOff val="40000"/>
                </a:schemeClr>
              </a:solidFill>
              <a:latin typeface="Arial" panose="020B0604020202020204" pitchFamily="34" charset="0"/>
            </a:endParaRPr>
          </a:p>
          <a:p>
            <a:pPr marL="533400" indent="-533400" algn="ctr">
              <a:lnSpc>
                <a:spcPct val="90000"/>
              </a:lnSpc>
              <a:buClr>
                <a:schemeClr val="tx1"/>
              </a:buClr>
              <a:buNone/>
              <a:defRPr/>
            </a:pPr>
            <a:r>
              <a:rPr lang="en-US" sz="2800" dirty="0" smtClean="0">
                <a:solidFill>
                  <a:schemeClr val="accent4">
                    <a:lumMod val="60000"/>
                    <a:lumOff val="40000"/>
                  </a:schemeClr>
                </a:solidFill>
                <a:latin typeface="Arial" panose="020B0604020202020204" pitchFamily="34" charset="0"/>
              </a:rPr>
              <a:t>IN MIXED DENTITION</a:t>
            </a:r>
            <a:endParaRPr lang="en-US" sz="2800" dirty="0" smtClean="0">
              <a:solidFill>
                <a:schemeClr val="accent4">
                  <a:lumMod val="60000"/>
                  <a:lumOff val="40000"/>
                </a:schemeClr>
              </a:solidFill>
              <a:latin typeface="Arial" panose="020B0604020202020204" pitchFamily="34" charset="0"/>
            </a:endParaRPr>
          </a:p>
          <a:p>
            <a:pPr marL="533400" indent="-533400" algn="ctr">
              <a:lnSpc>
                <a:spcPct val="90000"/>
              </a:lnSpc>
              <a:buClr>
                <a:schemeClr val="tx1"/>
              </a:buClr>
              <a:buNone/>
              <a:defRPr/>
            </a:pPr>
            <a:r>
              <a:rPr lang="en-US" sz="3600" dirty="0" smtClean="0">
                <a:latin typeface="Arial" panose="020B0604020202020204" pitchFamily="34" charset="0"/>
              </a:rPr>
              <a:t>        – </a:t>
            </a:r>
            <a:r>
              <a:rPr lang="en-US" sz="3200" dirty="0" smtClean="0">
                <a:solidFill>
                  <a:srgbClr val="FFCCFF"/>
                </a:solidFill>
                <a:latin typeface="Arial" panose="020B0604020202020204" pitchFamily="34" charset="0"/>
              </a:rPr>
              <a:t>TOTAL SPACE ANALYSIS</a:t>
            </a:r>
            <a:endParaRPr lang="en-US" sz="3200" dirty="0" smtClean="0">
              <a:solidFill>
                <a:srgbClr val="FFCCFF"/>
              </a:solidFill>
              <a:latin typeface="Arial" panose="020B0604020202020204" pitchFamily="34" charset="0"/>
            </a:endParaRPr>
          </a:p>
          <a:p>
            <a:pPr>
              <a:buClr>
                <a:schemeClr val="tx1"/>
              </a:buClr>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152400"/>
            <a:ext cx="8229600" cy="1676400"/>
          </a:xfrm>
        </p:spPr>
        <p:txBody>
          <a:bodyPr>
            <a:normAutofit/>
          </a:bodyPr>
          <a:lstStyle/>
          <a:p>
            <a:r>
              <a:rPr lang="en-US" sz="3600" dirty="0" smtClean="0">
                <a:latin typeface="Arial" panose="020B0604020202020204" pitchFamily="34" charset="0"/>
              </a:rPr>
              <a:t>1.Conventional method</a:t>
            </a:r>
            <a:br>
              <a:rPr lang="en-US" sz="3600" dirty="0" smtClean="0">
                <a:latin typeface="Arial" panose="020B0604020202020204" pitchFamily="34" charset="0"/>
              </a:rPr>
            </a:br>
            <a:r>
              <a:rPr lang="en-US" sz="3600" dirty="0" smtClean="0">
                <a:solidFill>
                  <a:srgbClr val="FFCC99"/>
                </a:solidFill>
                <a:latin typeface="Arial" panose="020B0604020202020204" pitchFamily="34" charset="0"/>
              </a:rPr>
              <a:t>      – </a:t>
            </a:r>
            <a:r>
              <a:rPr lang="en-US" sz="3200" dirty="0" err="1" smtClean="0">
                <a:solidFill>
                  <a:srgbClr val="FFCC99"/>
                </a:solidFill>
                <a:latin typeface="Arial" panose="020B0604020202020204" pitchFamily="34" charset="0"/>
              </a:rPr>
              <a:t>Huckaba’s</a:t>
            </a:r>
            <a:r>
              <a:rPr lang="en-US" sz="3200" dirty="0" smtClean="0">
                <a:solidFill>
                  <a:srgbClr val="FFCC99"/>
                </a:solidFill>
                <a:latin typeface="Arial" panose="020B0604020202020204" pitchFamily="34" charset="0"/>
              </a:rPr>
              <a:t> method</a:t>
            </a:r>
            <a:r>
              <a:rPr lang="en-US" sz="3600" dirty="0" smtClean="0">
                <a:solidFill>
                  <a:srgbClr val="FFCC99"/>
                </a:solidFill>
                <a:latin typeface="Arial" panose="020B0604020202020204" pitchFamily="34" charset="0"/>
              </a:rPr>
              <a:t>.</a:t>
            </a:r>
            <a:br>
              <a:rPr lang="en-US" sz="3600" dirty="0" smtClean="0">
                <a:solidFill>
                  <a:srgbClr val="FFCC99"/>
                </a:solidFill>
                <a:latin typeface="Arial" panose="020B0604020202020204" pitchFamily="34" charset="0"/>
              </a:rPr>
            </a:br>
            <a:endParaRPr lang="en-US" sz="3600" u="sng" dirty="0" smtClean="0">
              <a:solidFill>
                <a:schemeClr val="tx2">
                  <a:lumMod val="75000"/>
                </a:schemeClr>
              </a:solidFill>
              <a:latin typeface="Times New Roman" panose="02020603050405020304" pitchFamily="18" charset="0"/>
            </a:endParaRPr>
          </a:p>
        </p:txBody>
      </p:sp>
      <p:sp>
        <p:nvSpPr>
          <p:cNvPr id="58371" name="Rectangle 3"/>
          <p:cNvSpPr>
            <a:spLocks noGrp="1" noChangeArrowheads="1"/>
          </p:cNvSpPr>
          <p:nvPr>
            <p:ph idx="1"/>
          </p:nvPr>
        </p:nvSpPr>
        <p:spPr>
          <a:xfrm>
            <a:off x="457200" y="1371600"/>
            <a:ext cx="8686800" cy="5334000"/>
          </a:xfrm>
        </p:spPr>
        <p:txBody>
          <a:bodyPr/>
          <a:lstStyle/>
          <a:p>
            <a:pPr eaLnBrk="1" hangingPunct="1">
              <a:lnSpc>
                <a:spcPct val="90000"/>
              </a:lnSpc>
              <a:buNone/>
            </a:pPr>
            <a:r>
              <a:rPr lang="en-US" sz="2800" dirty="0" smtClean="0">
                <a:latin typeface="Times New Roman" panose="02020603050405020304" pitchFamily="18" charset="0"/>
              </a:rPr>
              <a:t>      Compensates for radiographic enlargement of tooth   </a:t>
            </a:r>
            <a:endParaRPr lang="en-US" sz="2800" dirty="0" smtClean="0">
              <a:latin typeface="Times New Roman" panose="02020603050405020304" pitchFamily="18" charset="0"/>
            </a:endParaRPr>
          </a:p>
          <a:p>
            <a:pPr eaLnBrk="1" hangingPunct="1">
              <a:lnSpc>
                <a:spcPct val="90000"/>
              </a:lnSpc>
              <a:buNone/>
            </a:pPr>
            <a:r>
              <a:rPr lang="en-US" sz="2800" dirty="0" smtClean="0">
                <a:latin typeface="Times New Roman" panose="02020603050405020304" pitchFamily="18" charset="0"/>
              </a:rPr>
              <a:t>          image in the </a:t>
            </a:r>
            <a:r>
              <a:rPr lang="en-US" sz="2800" dirty="0" err="1" smtClean="0">
                <a:latin typeface="Times New Roman" panose="02020603050405020304" pitchFamily="18" charset="0"/>
              </a:rPr>
              <a:t>periapical</a:t>
            </a:r>
            <a:r>
              <a:rPr lang="en-US" sz="2800" dirty="0" smtClean="0">
                <a:latin typeface="Times New Roman" panose="02020603050405020304" pitchFamily="18" charset="0"/>
              </a:rPr>
              <a:t> film</a:t>
            </a:r>
            <a:endParaRPr lang="en-US" sz="2800" dirty="0" smtClean="0">
              <a:latin typeface="Times New Roman" panose="02020603050405020304" pitchFamily="18" charset="0"/>
            </a:endParaRPr>
          </a:p>
          <a:p>
            <a:pPr eaLnBrk="1" hangingPunct="1">
              <a:lnSpc>
                <a:spcPct val="90000"/>
              </a:lnSpc>
              <a:buNone/>
            </a:pPr>
            <a:r>
              <a:rPr lang="en-US" sz="2800" dirty="0" smtClean="0">
                <a:latin typeface="Times New Roman" panose="02020603050405020304" pitchFamily="18" charset="0"/>
              </a:rPr>
              <a:t>          (degree of magnification for primary tooth will be   </a:t>
            </a:r>
            <a:endParaRPr lang="en-US" sz="2800" dirty="0" smtClean="0">
              <a:latin typeface="Times New Roman" panose="02020603050405020304" pitchFamily="18" charset="0"/>
            </a:endParaRPr>
          </a:p>
          <a:p>
            <a:pPr eaLnBrk="1" hangingPunct="1">
              <a:lnSpc>
                <a:spcPct val="90000"/>
              </a:lnSpc>
              <a:buNone/>
            </a:pPr>
            <a:r>
              <a:rPr lang="en-US" sz="2800" dirty="0" smtClean="0">
                <a:latin typeface="Times New Roman" panose="02020603050405020304" pitchFamily="18" charset="0"/>
              </a:rPr>
              <a:t>          same as that of the underlying permanent successor)</a:t>
            </a:r>
            <a:endParaRPr lang="en-US" sz="2800" dirty="0" smtClean="0">
              <a:latin typeface="Times New Roman" panose="02020603050405020304" pitchFamily="18" charset="0"/>
            </a:endParaRPr>
          </a:p>
          <a:p>
            <a:pPr eaLnBrk="1" hangingPunct="1">
              <a:lnSpc>
                <a:spcPct val="90000"/>
              </a:lnSpc>
              <a:buFontTx/>
              <a:buNone/>
            </a:pPr>
            <a:endParaRPr lang="en-US" sz="2800" dirty="0" smtClean="0">
              <a:latin typeface="Times New Roman" panose="02020603050405020304" pitchFamily="18" charset="0"/>
            </a:endParaRPr>
          </a:p>
          <a:p>
            <a:pPr algn="ctr" eaLnBrk="1" hangingPunct="1">
              <a:lnSpc>
                <a:spcPct val="90000"/>
              </a:lnSpc>
              <a:buFontTx/>
              <a:buNone/>
            </a:pPr>
            <a:r>
              <a:rPr lang="en-US" sz="2800" dirty="0" smtClean="0">
                <a:latin typeface="Times New Roman" panose="02020603050405020304" pitchFamily="18" charset="0"/>
              </a:rPr>
              <a:t>          Method </a:t>
            </a:r>
            <a:endParaRPr lang="en-US" sz="2800" dirty="0" smtClean="0">
              <a:latin typeface="Times New Roman" panose="02020603050405020304" pitchFamily="18" charset="0"/>
            </a:endParaRPr>
          </a:p>
          <a:p>
            <a:pPr eaLnBrk="1" hangingPunct="1">
              <a:lnSpc>
                <a:spcPct val="90000"/>
              </a:lnSpc>
              <a:buFontTx/>
              <a:buNone/>
            </a:pPr>
            <a:endParaRPr lang="en-US" sz="2800" dirty="0" smtClean="0">
              <a:latin typeface="Times New Roman" panose="02020603050405020304" pitchFamily="18" charset="0"/>
            </a:endParaRPr>
          </a:p>
          <a:p>
            <a:pPr eaLnBrk="1" hangingPunct="1">
              <a:lnSpc>
                <a:spcPct val="90000"/>
              </a:lnSpc>
              <a:buFontTx/>
              <a:buNone/>
            </a:pPr>
            <a:r>
              <a:rPr lang="en-US" sz="2800" dirty="0" smtClean="0">
                <a:latin typeface="Times New Roman" panose="02020603050405020304" pitchFamily="18" charset="0"/>
              </a:rPr>
              <a:t>          Y</a:t>
            </a:r>
            <a:r>
              <a:rPr lang="en-US" sz="2800" baseline="30000" dirty="0" smtClean="0">
                <a:latin typeface="Times New Roman" panose="02020603050405020304" pitchFamily="18" charset="0"/>
              </a:rPr>
              <a:t>1</a:t>
            </a:r>
            <a:r>
              <a:rPr lang="en-US" sz="2800" dirty="0" smtClean="0">
                <a:latin typeface="Times New Roman" panose="02020603050405020304" pitchFamily="18" charset="0"/>
              </a:rPr>
              <a:t>→ width of primary teeth on the x-ray</a:t>
            </a:r>
            <a:endParaRPr lang="en-US" sz="2800" dirty="0" smtClean="0">
              <a:latin typeface="Times New Roman" panose="02020603050405020304" pitchFamily="18" charset="0"/>
            </a:endParaRPr>
          </a:p>
          <a:p>
            <a:pPr eaLnBrk="1" hangingPunct="1">
              <a:lnSpc>
                <a:spcPct val="90000"/>
              </a:lnSpc>
              <a:buFontTx/>
              <a:buNone/>
            </a:pPr>
            <a:r>
              <a:rPr lang="en-US" sz="2800" dirty="0" smtClean="0">
                <a:latin typeface="Times New Roman" panose="02020603050405020304" pitchFamily="18" charset="0"/>
              </a:rPr>
              <a:t>          X</a:t>
            </a:r>
            <a:r>
              <a:rPr lang="en-US" sz="2800" baseline="30000" dirty="0" smtClean="0">
                <a:latin typeface="Times New Roman" panose="02020603050405020304" pitchFamily="18" charset="0"/>
              </a:rPr>
              <a:t>1</a:t>
            </a:r>
            <a:r>
              <a:rPr lang="en-US" sz="2800" dirty="0" smtClean="0">
                <a:latin typeface="Times New Roman" panose="02020603050405020304" pitchFamily="18" charset="0"/>
              </a:rPr>
              <a:t>→ width of underlying successor on the x-ray</a:t>
            </a:r>
            <a:endParaRPr lang="en-US" sz="2800" dirty="0" smtClean="0">
              <a:latin typeface="Times New Roman" panose="02020603050405020304" pitchFamily="18" charset="0"/>
            </a:endParaRPr>
          </a:p>
          <a:p>
            <a:pPr eaLnBrk="1" hangingPunct="1">
              <a:lnSpc>
                <a:spcPct val="90000"/>
              </a:lnSpc>
              <a:buFontTx/>
              <a:buNone/>
            </a:pPr>
            <a:r>
              <a:rPr lang="en-US" sz="2800" dirty="0" smtClean="0">
                <a:latin typeface="Times New Roman" panose="02020603050405020304" pitchFamily="18" charset="0"/>
              </a:rPr>
              <a:t>          Y → width of primary tooth on cast</a:t>
            </a:r>
            <a:endParaRPr lang="en-US" sz="2800" dirty="0" smtClean="0">
              <a:latin typeface="Times New Roman" panose="02020603050405020304" pitchFamily="18" charset="0"/>
            </a:endParaRPr>
          </a:p>
          <a:p>
            <a:pPr eaLnBrk="1" hangingPunct="1">
              <a:lnSpc>
                <a:spcPct val="90000"/>
              </a:lnSpc>
              <a:buFontTx/>
              <a:buNone/>
            </a:pPr>
            <a:r>
              <a:rPr lang="en-US" sz="2800" dirty="0" smtClean="0">
                <a:latin typeface="Times New Roman" panose="02020603050405020304" pitchFamily="18" charset="0"/>
              </a:rPr>
              <a:t>          X → width of </a:t>
            </a:r>
            <a:r>
              <a:rPr lang="en-US" sz="2800" dirty="0" err="1" smtClean="0">
                <a:latin typeface="Times New Roman" panose="02020603050405020304" pitchFamily="18" charset="0"/>
              </a:rPr>
              <a:t>unerupted</a:t>
            </a:r>
            <a:r>
              <a:rPr lang="en-US" sz="2800" dirty="0" smtClean="0">
                <a:latin typeface="Times New Roman" panose="02020603050405020304" pitchFamily="18" charset="0"/>
              </a:rPr>
              <a:t> permanent tooth ??????</a:t>
            </a:r>
            <a:endParaRPr lang="en-US" sz="2800" dirty="0" smtClean="0">
              <a:latin typeface="Times New Roman" panose="02020603050405020304" pitchFamily="18" charset="0"/>
            </a:endParaRPr>
          </a:p>
          <a:p>
            <a:pPr eaLnBrk="1" hangingPunct="1">
              <a:lnSpc>
                <a:spcPct val="90000"/>
              </a:lnSpc>
              <a:buFontTx/>
              <a:buNone/>
            </a:pPr>
            <a:endParaRPr lang="en-US" sz="2800" dirty="0" smtClean="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z="3200" smtClean="0">
                <a:latin typeface="Times New Roman" panose="02020603050405020304" pitchFamily="18" charset="0"/>
              </a:rPr>
              <a:t> </a:t>
            </a:r>
            <a:endParaRPr lang="en-US" sz="3200" smtClean="0">
              <a:latin typeface="Times New Roman" panose="02020603050405020304" pitchFamily="18" charset="0"/>
            </a:endParaRPr>
          </a:p>
        </p:txBody>
      </p:sp>
      <p:sp>
        <p:nvSpPr>
          <p:cNvPr id="61443" name="Rectangle 3"/>
          <p:cNvSpPr>
            <a:spLocks noGrp="1" noChangeArrowheads="1"/>
          </p:cNvSpPr>
          <p:nvPr>
            <p:ph idx="1"/>
          </p:nvPr>
        </p:nvSpPr>
        <p:spPr>
          <a:xfrm>
            <a:off x="457200" y="304800"/>
            <a:ext cx="8229600" cy="6477000"/>
          </a:xfrm>
        </p:spPr>
        <p:txBody>
          <a:bodyPr/>
          <a:lstStyle/>
          <a:p>
            <a:pPr eaLnBrk="1" hangingPunct="1">
              <a:buFontTx/>
              <a:buNone/>
            </a:pPr>
            <a:endParaRPr lang="en-US" sz="28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dirty="0" smtClean="0">
                <a:latin typeface="Times New Roman" panose="02020603050405020304" pitchFamily="18" charset="0"/>
              </a:rPr>
              <a:t>YX</a:t>
            </a:r>
            <a:r>
              <a:rPr lang="en-US" baseline="30000" dirty="0" smtClean="0">
                <a:latin typeface="Times New Roman" panose="02020603050405020304" pitchFamily="18" charset="0"/>
              </a:rPr>
              <a:t>1</a:t>
            </a:r>
            <a:endParaRPr lang="en-US" baseline="300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dirty="0" smtClean="0">
                <a:latin typeface="Times New Roman" panose="02020603050405020304" pitchFamily="18" charset="0"/>
              </a:rPr>
              <a:t>X =</a:t>
            </a:r>
            <a:r>
              <a:rPr lang="en-US" sz="2800" dirty="0" smtClean="0">
                <a:latin typeface="Times New Roman" panose="02020603050405020304" pitchFamily="18" charset="0"/>
              </a:rPr>
              <a:t>                 </a:t>
            </a:r>
            <a:endParaRPr lang="en-US" sz="28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dirty="0" smtClean="0">
                <a:latin typeface="Times New Roman" panose="02020603050405020304" pitchFamily="18" charset="0"/>
              </a:rPr>
              <a:t>Y</a:t>
            </a:r>
            <a:r>
              <a:rPr lang="en-US" baseline="30000" dirty="0" smtClean="0">
                <a:latin typeface="Times New Roman" panose="02020603050405020304" pitchFamily="18" charset="0"/>
              </a:rPr>
              <a:t>1</a:t>
            </a:r>
            <a:endParaRPr lang="en-US" baseline="300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sz="2800" dirty="0" err="1" smtClean="0">
                <a:latin typeface="Times New Roman" panose="02020603050405020304" pitchFamily="18" charset="0"/>
              </a:rPr>
              <a:t>Eg</a:t>
            </a:r>
            <a:r>
              <a:rPr lang="en-US" sz="2800" dirty="0" smtClean="0">
                <a:latin typeface="Times New Roman" panose="02020603050405020304" pitchFamily="18" charset="0"/>
              </a:rPr>
              <a:t> ; X</a:t>
            </a:r>
            <a:r>
              <a:rPr lang="en-US" sz="2800" baseline="30000" dirty="0" smtClean="0">
                <a:latin typeface="Times New Roman" panose="02020603050405020304" pitchFamily="18" charset="0"/>
              </a:rPr>
              <a:t>1 </a:t>
            </a:r>
            <a:r>
              <a:rPr lang="en-US" sz="2800" dirty="0" smtClean="0">
                <a:latin typeface="Times New Roman" panose="02020603050405020304" pitchFamily="18" charset="0"/>
              </a:rPr>
              <a:t>– 8.2 mm                            </a:t>
            </a:r>
            <a:r>
              <a:rPr lang="en-US" sz="2800" u="sng" dirty="0" smtClean="0">
                <a:latin typeface="Times New Roman" panose="02020603050405020304" pitchFamily="18" charset="0"/>
              </a:rPr>
              <a:t>9 x 8.2</a:t>
            </a:r>
            <a:r>
              <a:rPr lang="en-US" sz="2800" dirty="0" smtClean="0">
                <a:latin typeface="Times New Roman" panose="02020603050405020304" pitchFamily="18" charset="0"/>
              </a:rPr>
              <a:t>    =  8.02 mm</a:t>
            </a:r>
            <a:endParaRPr lang="en-US" sz="28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Y – 9 mm                                    9.2</a:t>
            </a:r>
            <a:endParaRPr lang="en-US" sz="28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Y</a:t>
            </a:r>
            <a:r>
              <a:rPr lang="en-US" sz="2800" baseline="30000" dirty="0" smtClean="0">
                <a:latin typeface="Times New Roman" panose="02020603050405020304" pitchFamily="18" charset="0"/>
              </a:rPr>
              <a:t>1 </a:t>
            </a:r>
            <a:r>
              <a:rPr lang="en-US" sz="2800" dirty="0" smtClean="0">
                <a:latin typeface="Times New Roman" panose="02020603050405020304" pitchFamily="18" charset="0"/>
              </a:rPr>
              <a:t>– 9.2 mm                 arch length – 64 mm</a:t>
            </a:r>
            <a:endParaRPr lang="en-US" sz="2800" dirty="0" smtClean="0">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sz="2800" dirty="0" smtClean="0">
                <a:solidFill>
                  <a:schemeClr val="tx2">
                    <a:lumMod val="75000"/>
                  </a:schemeClr>
                </a:solidFill>
                <a:latin typeface="Times New Roman" panose="02020603050405020304" pitchFamily="18" charset="0"/>
              </a:rPr>
              <a:t>canine - 8.2</a:t>
            </a:r>
            <a:endParaRPr lang="en-US" sz="2800" dirty="0" smtClean="0">
              <a:solidFill>
                <a:schemeClr val="tx2">
                  <a:lumMod val="75000"/>
                </a:schemeClr>
              </a:solidFill>
              <a:latin typeface="Times New Roman" panose="02020603050405020304" pitchFamily="18" charset="0"/>
            </a:endParaRPr>
          </a:p>
          <a:p>
            <a:pPr eaLnBrk="1" hangingPunct="1">
              <a:buFontTx/>
              <a:buNone/>
            </a:pPr>
            <a:r>
              <a:rPr lang="en-US" sz="2800" dirty="0" smtClean="0">
                <a:solidFill>
                  <a:schemeClr val="tx2">
                    <a:lumMod val="75000"/>
                  </a:schemeClr>
                </a:solidFill>
                <a:latin typeface="Times New Roman" panose="02020603050405020304" pitchFamily="18" charset="0"/>
              </a:rPr>
              <a:t>          1</a:t>
            </a:r>
            <a:r>
              <a:rPr lang="en-US" sz="2800" baseline="30000" dirty="0" smtClean="0">
                <a:solidFill>
                  <a:schemeClr val="tx2">
                    <a:lumMod val="75000"/>
                  </a:schemeClr>
                </a:solidFill>
                <a:latin typeface="Times New Roman" panose="02020603050405020304" pitchFamily="18" charset="0"/>
              </a:rPr>
              <a:t>st</a:t>
            </a:r>
            <a:r>
              <a:rPr lang="en-US" sz="2800" dirty="0" smtClean="0">
                <a:solidFill>
                  <a:schemeClr val="tx2">
                    <a:lumMod val="75000"/>
                  </a:schemeClr>
                </a:solidFill>
                <a:latin typeface="Times New Roman" panose="02020603050405020304" pitchFamily="18" charset="0"/>
              </a:rPr>
              <a:t> premolar - 8.12         24.4 mm        </a:t>
            </a:r>
            <a:endParaRPr lang="en-US" sz="2800" dirty="0" smtClean="0">
              <a:solidFill>
                <a:schemeClr val="tx2">
                  <a:lumMod val="75000"/>
                </a:schemeClr>
              </a:solidFill>
              <a:latin typeface="Times New Roman" panose="02020603050405020304" pitchFamily="18" charset="0"/>
            </a:endParaRPr>
          </a:p>
          <a:p>
            <a:pPr eaLnBrk="1" hangingPunct="1">
              <a:buFontTx/>
              <a:buNone/>
            </a:pPr>
            <a:r>
              <a:rPr lang="en-US" sz="2800" dirty="0" smtClean="0">
                <a:solidFill>
                  <a:schemeClr val="tx2">
                    <a:lumMod val="75000"/>
                  </a:schemeClr>
                </a:solidFill>
                <a:latin typeface="Times New Roman" panose="02020603050405020304" pitchFamily="18" charset="0"/>
              </a:rPr>
              <a:t>          2</a:t>
            </a:r>
            <a:r>
              <a:rPr lang="en-US" sz="2800" baseline="30000" dirty="0" smtClean="0">
                <a:solidFill>
                  <a:schemeClr val="tx2">
                    <a:lumMod val="75000"/>
                  </a:schemeClr>
                </a:solidFill>
                <a:latin typeface="Times New Roman" panose="02020603050405020304" pitchFamily="18" charset="0"/>
              </a:rPr>
              <a:t>nd </a:t>
            </a:r>
            <a:r>
              <a:rPr lang="en-US" sz="2800" dirty="0" smtClean="0">
                <a:solidFill>
                  <a:schemeClr val="tx2">
                    <a:lumMod val="75000"/>
                  </a:schemeClr>
                </a:solidFill>
                <a:latin typeface="Times New Roman" panose="02020603050405020304" pitchFamily="18" charset="0"/>
              </a:rPr>
              <a:t>premolar - 8.3</a:t>
            </a:r>
            <a:endParaRPr lang="en-US" sz="2800" dirty="0" smtClean="0">
              <a:solidFill>
                <a:schemeClr val="tx2">
                  <a:lumMod val="75000"/>
                </a:schemeClr>
              </a:solidFill>
              <a:latin typeface="Times New Roman" panose="02020603050405020304" pitchFamily="18" charset="0"/>
            </a:endParaRPr>
          </a:p>
          <a:p>
            <a:pPr eaLnBrk="1" hangingPunct="1">
              <a:buFontTx/>
              <a:buNone/>
            </a:pPr>
            <a:r>
              <a:rPr lang="en-US" sz="2800" dirty="0" smtClean="0">
                <a:solidFill>
                  <a:srgbClr val="F9B233"/>
                </a:solidFill>
                <a:latin typeface="Times New Roman" panose="02020603050405020304" pitchFamily="18" charset="0"/>
              </a:rPr>
              <a:t>           </a:t>
            </a:r>
            <a:r>
              <a:rPr lang="en-US" sz="2800" dirty="0" smtClean="0">
                <a:latin typeface="Times New Roman" panose="02020603050405020304" pitchFamily="18" charset="0"/>
              </a:rPr>
              <a:t>S.R – S.A = 2(24.4) + 21= 69.8 – 64 = </a:t>
            </a:r>
            <a:r>
              <a:rPr lang="en-US" sz="2800" dirty="0" smtClean="0">
                <a:solidFill>
                  <a:schemeClr val="tx2">
                    <a:lumMod val="75000"/>
                  </a:schemeClr>
                </a:solidFill>
                <a:latin typeface="Times New Roman" panose="02020603050405020304" pitchFamily="18" charset="0"/>
              </a:rPr>
              <a:t>5.8 mm </a:t>
            </a:r>
            <a:endParaRPr lang="en-US" sz="2800" dirty="0" smtClean="0">
              <a:solidFill>
                <a:schemeClr val="tx2">
                  <a:lumMod val="75000"/>
                </a:schemeClr>
              </a:solidFill>
              <a:latin typeface="Times New Roman" panose="02020603050405020304" pitchFamily="18" charset="0"/>
            </a:endParaRPr>
          </a:p>
          <a:p>
            <a:pPr eaLnBrk="1" hangingPunct="1">
              <a:buFontTx/>
              <a:buNone/>
            </a:pPr>
            <a:r>
              <a:rPr lang="en-US" sz="2800" dirty="0" smtClean="0">
                <a:latin typeface="Times New Roman" panose="02020603050405020304" pitchFamily="18" charset="0"/>
              </a:rPr>
              <a:t>                                 </a:t>
            </a:r>
            <a:r>
              <a:rPr lang="en-US" sz="2800" dirty="0" smtClean="0">
                <a:solidFill>
                  <a:schemeClr val="folHlink"/>
                </a:solidFill>
                <a:latin typeface="Times New Roman" panose="02020603050405020304" pitchFamily="18" charset="0"/>
              </a:rPr>
              <a:t>Deficit - 5.8 mm </a:t>
            </a:r>
            <a:endParaRPr lang="en-US" sz="2800" dirty="0" smtClean="0">
              <a:solidFill>
                <a:schemeClr val="folHlink"/>
              </a:solidFill>
              <a:latin typeface="Times New Roman" panose="02020603050405020304" pitchFamily="18" charset="0"/>
            </a:endParaRPr>
          </a:p>
        </p:txBody>
      </p:sp>
      <p:sp>
        <p:nvSpPr>
          <p:cNvPr id="61444" name="Line 4"/>
          <p:cNvSpPr>
            <a:spLocks noChangeShapeType="1"/>
          </p:cNvSpPr>
          <p:nvPr/>
        </p:nvSpPr>
        <p:spPr bwMode="auto">
          <a:xfrm>
            <a:off x="3048000" y="1676400"/>
            <a:ext cx="1447800" cy="0"/>
          </a:xfrm>
          <a:prstGeom prst="line">
            <a:avLst/>
          </a:prstGeom>
          <a:noFill/>
          <a:ln w="38100">
            <a:solidFill>
              <a:schemeClr val="tx2"/>
            </a:solidFill>
            <a:round/>
          </a:ln>
        </p:spPr>
        <p:txBody>
          <a:bodyPr/>
          <a:lstStyle/>
          <a:p>
            <a:endParaRPr lang="en-US"/>
          </a:p>
        </p:txBody>
      </p:sp>
      <p:sp>
        <p:nvSpPr>
          <p:cNvPr id="61445" name="AutoShape 5"/>
          <p:cNvSpPr/>
          <p:nvPr/>
        </p:nvSpPr>
        <p:spPr bwMode="auto">
          <a:xfrm>
            <a:off x="4267200" y="4267200"/>
            <a:ext cx="228600" cy="1295400"/>
          </a:xfrm>
          <a:prstGeom prst="rightBrace">
            <a:avLst>
              <a:gd name="adj1" fmla="val 47222"/>
              <a:gd name="adj2" fmla="val 50000"/>
            </a:avLst>
          </a:prstGeom>
          <a:noFill/>
          <a:ln w="9525">
            <a:solidFill>
              <a:schemeClr val="tx1"/>
            </a:solidFill>
            <a:round/>
          </a:ln>
        </p:spPr>
        <p:txBody>
          <a:bodyPr wrap="none" anchor="ctr"/>
          <a:lstStyle/>
          <a:p>
            <a:endParaRPr lang="en-US"/>
          </a:p>
        </p:txBody>
      </p:sp>
      <p:sp>
        <p:nvSpPr>
          <p:cNvPr id="61446" name="Oval 6"/>
          <p:cNvSpPr>
            <a:spLocks noChangeArrowheads="1"/>
          </p:cNvSpPr>
          <p:nvPr/>
        </p:nvSpPr>
        <p:spPr bwMode="auto">
          <a:xfrm>
            <a:off x="7010400" y="5486400"/>
            <a:ext cx="1295400" cy="685800"/>
          </a:xfrm>
          <a:prstGeom prst="ellipse">
            <a:avLst/>
          </a:prstGeom>
          <a:noFill/>
          <a:ln w="28575">
            <a:solidFill>
              <a:srgbClr val="F8AE28"/>
            </a:solidFill>
            <a:round/>
          </a:ln>
        </p:spPr>
        <p:txBody>
          <a:bodyPr wrap="none" anchor="ctr"/>
          <a:lstStyle/>
          <a:p>
            <a:endParaRPr lang="en-US"/>
          </a:p>
        </p:txBody>
      </p:sp>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3200" dirty="0" smtClean="0">
                <a:latin typeface="Times New Roman" panose="02020603050405020304" pitchFamily="18" charset="0"/>
              </a:rPr>
              <a:t> </a:t>
            </a:r>
            <a:endParaRPr lang="en-US" sz="3200" dirty="0" smtClean="0">
              <a:latin typeface="Times New Roman" panose="02020603050405020304" pitchFamily="18" charset="0"/>
            </a:endParaRPr>
          </a:p>
        </p:txBody>
      </p:sp>
      <p:sp>
        <p:nvSpPr>
          <p:cNvPr id="5" name="Content Placeholder 4"/>
          <p:cNvSpPr>
            <a:spLocks noGrp="1"/>
          </p:cNvSpPr>
          <p:nvPr>
            <p:ph sz="half" idx="1"/>
          </p:nvPr>
        </p:nvSpPr>
        <p:spPr>
          <a:xfrm>
            <a:off x="457200" y="838200"/>
            <a:ext cx="4038600" cy="5522120"/>
          </a:xfrm>
        </p:spPr>
        <p:txBody>
          <a:bodyPr/>
          <a:lstStyle/>
          <a:p>
            <a:pPr>
              <a:lnSpc>
                <a:spcPct val="90000"/>
              </a:lnSpc>
              <a:buClr>
                <a:schemeClr val="tx1"/>
              </a:buClr>
            </a:pPr>
            <a:r>
              <a:rPr lang="en-US" dirty="0" smtClean="0">
                <a:solidFill>
                  <a:schemeClr val="tx2">
                    <a:lumMod val="75000"/>
                  </a:schemeClr>
                </a:solidFill>
                <a:latin typeface="Times New Roman" panose="02020603050405020304" pitchFamily="18" charset="0"/>
              </a:rPr>
              <a:t>Space Required  </a:t>
            </a:r>
            <a:r>
              <a:rPr lang="en-US" dirty="0" smtClean="0">
                <a:latin typeface="Times New Roman" panose="02020603050405020304" pitchFamily="18" charset="0"/>
              </a:rPr>
              <a:t>:</a:t>
            </a:r>
            <a:endParaRPr lang="en-US" dirty="0" smtClean="0">
              <a:latin typeface="Times New Roman" panose="02020603050405020304" pitchFamily="18" charset="0"/>
            </a:endParaRPr>
          </a:p>
          <a:p>
            <a:pPr>
              <a:lnSpc>
                <a:spcPct val="90000"/>
              </a:lnSpc>
              <a:buClr>
                <a:schemeClr val="tx1"/>
              </a:buClr>
              <a:buNone/>
            </a:pPr>
            <a:r>
              <a:rPr lang="en-US" dirty="0" smtClean="0">
                <a:latin typeface="Times New Roman" panose="02020603050405020304" pitchFamily="18" charset="0"/>
              </a:rPr>
              <a:t>          Values obtained for the mandibular incisors on the cast &amp; those for canine &amp; premolars on the radiograph were added </a:t>
            </a:r>
            <a:endParaRPr lang="en-US" dirty="0" smtClean="0"/>
          </a:p>
          <a:p>
            <a:endParaRPr lang="en-US" dirty="0"/>
          </a:p>
        </p:txBody>
      </p:sp>
      <p:sp>
        <p:nvSpPr>
          <p:cNvPr id="6" name="Content Placeholder 5"/>
          <p:cNvSpPr>
            <a:spLocks noGrp="1"/>
          </p:cNvSpPr>
          <p:nvPr>
            <p:ph sz="half" idx="2"/>
          </p:nvPr>
        </p:nvSpPr>
        <p:spPr/>
        <p:txBody>
          <a:bodyPr/>
          <a:lstStyle/>
          <a:p>
            <a:pPr>
              <a:lnSpc>
                <a:spcPct val="90000"/>
              </a:lnSpc>
              <a:buClr>
                <a:schemeClr val="tx1"/>
              </a:buClr>
            </a:pPr>
            <a:r>
              <a:rPr lang="en-US" dirty="0" smtClean="0">
                <a:solidFill>
                  <a:srgbClr val="FFFF66"/>
                </a:solidFill>
                <a:latin typeface="Times New Roman" panose="02020603050405020304" pitchFamily="18" charset="0"/>
              </a:rPr>
              <a:t> </a:t>
            </a:r>
            <a:endParaRPr lang="en-US" dirty="0"/>
          </a:p>
        </p:txBody>
      </p:sp>
      <p:pic>
        <p:nvPicPr>
          <p:cNvPr id="4" name="Picture 4" descr="scan0025"/>
          <p:cNvPicPr>
            <a:picLocks noChangeAspect="1" noChangeArrowheads="1"/>
          </p:cNvPicPr>
          <p:nvPr/>
        </p:nvPicPr>
        <p:blipFill>
          <a:blip r:embed="rId1" cstate="print"/>
          <a:srcRect/>
          <a:stretch>
            <a:fillRect/>
          </a:stretch>
        </p:blipFill>
        <p:spPr>
          <a:xfrm>
            <a:off x="4953000" y="762000"/>
            <a:ext cx="3581400" cy="5769370"/>
          </a:xfrm>
          <a:prstGeom prst="rect">
            <a:avLst/>
          </a:prstGeom>
          <a:noFill/>
        </p:spPr>
      </p:pic>
      <p:sp>
        <p:nvSpPr>
          <p:cNvPr id="7" name="Slide Number Placeholder 6"/>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8200"/>
            <a:ext cx="4038600" cy="5522120"/>
          </a:xfrm>
        </p:spPr>
        <p:txBody>
          <a:bodyPr>
            <a:normAutofit fontScale="92500" lnSpcReduction="10000"/>
          </a:bodyPr>
          <a:lstStyle/>
          <a:p>
            <a:pPr>
              <a:lnSpc>
                <a:spcPct val="90000"/>
              </a:lnSpc>
              <a:buClr>
                <a:schemeClr val="tx1"/>
              </a:buClr>
            </a:pPr>
            <a:r>
              <a:rPr lang="en-US" sz="3200" dirty="0" smtClean="0">
                <a:solidFill>
                  <a:srgbClr val="FFFF66"/>
                </a:solidFill>
                <a:latin typeface="Times New Roman" panose="02020603050405020304" pitchFamily="18" charset="0"/>
              </a:rPr>
              <a:t> </a:t>
            </a:r>
            <a:r>
              <a:rPr lang="en-US" sz="3200" dirty="0" smtClean="0">
                <a:solidFill>
                  <a:schemeClr val="tx2">
                    <a:lumMod val="75000"/>
                  </a:schemeClr>
                </a:solidFill>
                <a:latin typeface="Times New Roman" panose="02020603050405020304" pitchFamily="18" charset="0"/>
              </a:rPr>
              <a:t>Space Available :</a:t>
            </a:r>
            <a:endParaRPr lang="en-US" sz="3200" dirty="0" smtClean="0">
              <a:solidFill>
                <a:schemeClr val="tx2">
                  <a:lumMod val="75000"/>
                </a:schemeClr>
              </a:solidFill>
              <a:latin typeface="Times New Roman" panose="02020603050405020304" pitchFamily="18" charset="0"/>
            </a:endParaRPr>
          </a:p>
          <a:p>
            <a:pPr>
              <a:lnSpc>
                <a:spcPct val="90000"/>
              </a:lnSpc>
              <a:buClr>
                <a:schemeClr val="tx1"/>
              </a:buClr>
              <a:buNone/>
            </a:pPr>
            <a:r>
              <a:rPr lang="en-US" sz="3200" dirty="0" smtClean="0">
                <a:latin typeface="Times New Roman" panose="02020603050405020304" pitchFamily="18" charset="0"/>
              </a:rPr>
              <a:t>   Extending a brass wire (0.033 inch) from </a:t>
            </a:r>
            <a:endParaRPr lang="en-US" sz="3200" dirty="0" smtClean="0">
              <a:latin typeface="Times New Roman" panose="02020603050405020304" pitchFamily="18" charset="0"/>
            </a:endParaRPr>
          </a:p>
          <a:p>
            <a:pPr>
              <a:lnSpc>
                <a:spcPct val="90000"/>
              </a:lnSpc>
              <a:buClr>
                <a:schemeClr val="tx1"/>
              </a:buClr>
              <a:buNone/>
            </a:pPr>
            <a:r>
              <a:rPr lang="en-US" sz="3200" dirty="0" smtClean="0">
                <a:latin typeface="Times New Roman" panose="02020603050405020304" pitchFamily="18" charset="0"/>
              </a:rPr>
              <a:t>    </a:t>
            </a:r>
            <a:r>
              <a:rPr lang="en-US" sz="3200" dirty="0" err="1" smtClean="0">
                <a:latin typeface="Times New Roman" panose="02020603050405020304" pitchFamily="18" charset="0"/>
              </a:rPr>
              <a:t>mesiobuccal</a:t>
            </a:r>
            <a:r>
              <a:rPr lang="en-US" sz="3200" dirty="0" smtClean="0">
                <a:latin typeface="Times New Roman" panose="02020603050405020304" pitchFamily="18" charset="0"/>
              </a:rPr>
              <a:t> of 1</a:t>
            </a:r>
            <a:r>
              <a:rPr lang="en-US" sz="3200" baseline="30000" dirty="0" smtClean="0">
                <a:latin typeface="Times New Roman" panose="02020603050405020304" pitchFamily="18" charset="0"/>
              </a:rPr>
              <a:t>st</a:t>
            </a:r>
            <a:r>
              <a:rPr lang="en-US" sz="3200" dirty="0" smtClean="0">
                <a:latin typeface="Times New Roman" panose="02020603050405020304" pitchFamily="18" charset="0"/>
              </a:rPr>
              <a:t> permanent molar on one side to  the </a:t>
            </a:r>
            <a:r>
              <a:rPr lang="en-US" sz="3200" dirty="0" err="1" smtClean="0">
                <a:latin typeface="Times New Roman" panose="02020603050405020304" pitchFamily="18" charset="0"/>
              </a:rPr>
              <a:t>contralateral</a:t>
            </a:r>
            <a:r>
              <a:rPr lang="en-US" sz="3200" dirty="0" smtClean="0">
                <a:latin typeface="Times New Roman" panose="02020603050405020304" pitchFamily="18" charset="0"/>
              </a:rPr>
              <a:t> side.</a:t>
            </a:r>
            <a:endParaRPr lang="en-US" sz="3200" dirty="0" smtClean="0">
              <a:latin typeface="Times New Roman" panose="02020603050405020304" pitchFamily="18" charset="0"/>
            </a:endParaRPr>
          </a:p>
          <a:p>
            <a:pPr>
              <a:lnSpc>
                <a:spcPct val="90000"/>
              </a:lnSpc>
              <a:buClr>
                <a:schemeClr val="tx1"/>
              </a:buClr>
            </a:pPr>
            <a:endParaRPr lang="en-US" sz="3200" dirty="0" smtClean="0">
              <a:latin typeface="Times New Roman" panose="02020603050405020304" pitchFamily="18" charset="0"/>
            </a:endParaRPr>
          </a:p>
          <a:p>
            <a:pPr>
              <a:lnSpc>
                <a:spcPct val="90000"/>
              </a:lnSpc>
              <a:buClr>
                <a:schemeClr val="tx1"/>
              </a:buClr>
            </a:pPr>
            <a:r>
              <a:rPr lang="en-US" sz="3200" dirty="0" smtClean="0">
                <a:latin typeface="Times New Roman" panose="02020603050405020304" pitchFamily="18" charset="0"/>
              </a:rPr>
              <a:t>Straighten the wire &amp; measure with a pointed </a:t>
            </a:r>
            <a:r>
              <a:rPr lang="en-US" sz="3200" dirty="0" err="1" smtClean="0">
                <a:latin typeface="Times New Roman" panose="02020603050405020304" pitchFamily="18" charset="0"/>
              </a:rPr>
              <a:t>Boley</a:t>
            </a:r>
            <a:r>
              <a:rPr lang="en-US" sz="3200" dirty="0" smtClean="0">
                <a:latin typeface="Times New Roman" panose="02020603050405020304" pitchFamily="18" charset="0"/>
              </a:rPr>
              <a:t> gauge.</a:t>
            </a:r>
            <a:endParaRPr lang="en-US" sz="3200" dirty="0" smtClean="0">
              <a:latin typeface="Times New Roman" panose="02020603050405020304" pitchFamily="18" charset="0"/>
            </a:endParaRPr>
          </a:p>
          <a:p>
            <a:pPr>
              <a:lnSpc>
                <a:spcPct val="90000"/>
              </a:lnSpc>
              <a:buClr>
                <a:schemeClr val="tx1"/>
              </a:buClr>
            </a:pPr>
            <a:endParaRPr lang="en-US" sz="3200" dirty="0" smtClean="0">
              <a:latin typeface="Times New Roman" panose="02020603050405020304" pitchFamily="18" charset="0"/>
            </a:endParaRPr>
          </a:p>
          <a:p>
            <a:pPr>
              <a:lnSpc>
                <a:spcPct val="90000"/>
              </a:lnSpc>
              <a:buClr>
                <a:schemeClr val="tx1"/>
              </a:buClr>
              <a:buNone/>
            </a:pPr>
            <a:r>
              <a:rPr lang="en-US" sz="3200" dirty="0" smtClean="0">
                <a:solidFill>
                  <a:schemeClr val="accent4">
                    <a:lumMod val="60000"/>
                    <a:lumOff val="40000"/>
                  </a:schemeClr>
                </a:solidFill>
                <a:latin typeface="Times New Roman" panose="02020603050405020304" pitchFamily="18" charset="0"/>
              </a:rPr>
              <a:t>S.R – S.A = Discrepancy</a:t>
            </a:r>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pic>
        <p:nvPicPr>
          <p:cNvPr id="7" name="Content Placeholder 6" descr="scan0085"/>
          <p:cNvPicPr>
            <a:picLocks noGrp="1" noChangeAspect="1" noChangeArrowheads="1"/>
          </p:cNvPicPr>
          <p:nvPr>
            <p:ph sz="half" idx="2"/>
          </p:nvPr>
        </p:nvPicPr>
        <p:blipFill>
          <a:blip r:embed="rId1"/>
          <a:srcRect t="55170" r="4024"/>
          <a:stretch>
            <a:fillRect/>
          </a:stretch>
        </p:blipFill>
        <p:spPr>
          <a:xfrm>
            <a:off x="5257800" y="1981200"/>
            <a:ext cx="2743200" cy="2438400"/>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533400"/>
            <a:ext cx="8229600" cy="1143000"/>
          </a:xfrm>
        </p:spPr>
        <p:txBody>
          <a:bodyPr/>
          <a:lstStyle/>
          <a:p>
            <a:pPr algn="ctr"/>
            <a:r>
              <a:rPr lang="en-US" sz="4000" u="sng" dirty="0">
                <a:solidFill>
                  <a:srgbClr val="FFCC99"/>
                </a:solidFill>
                <a:latin typeface="Arial" panose="020B0604020202020204" pitchFamily="34" charset="0"/>
              </a:rPr>
              <a:t>Tweed </a:t>
            </a:r>
            <a:r>
              <a:rPr lang="en-US" sz="4000" u="sng" dirty="0" smtClean="0">
                <a:solidFill>
                  <a:srgbClr val="FFCC99"/>
                </a:solidFill>
                <a:latin typeface="Arial" panose="020B0604020202020204" pitchFamily="34" charset="0"/>
              </a:rPr>
              <a:t>method</a:t>
            </a:r>
            <a:endParaRPr lang="en-US" sz="4000" u="sng" dirty="0">
              <a:solidFill>
                <a:srgbClr val="FFCC99"/>
              </a:solidFill>
              <a:latin typeface="Arial" panose="020B0604020202020204" pitchFamily="34" charset="0"/>
            </a:endParaRPr>
          </a:p>
        </p:txBody>
      </p:sp>
      <p:sp>
        <p:nvSpPr>
          <p:cNvPr id="151555" name="Rectangle 3"/>
          <p:cNvSpPr>
            <a:spLocks noGrp="1" noChangeArrowheads="1"/>
          </p:cNvSpPr>
          <p:nvPr>
            <p:ph idx="1"/>
          </p:nvPr>
        </p:nvSpPr>
        <p:spPr/>
        <p:txBody>
          <a:bodyPr/>
          <a:lstStyle/>
          <a:p>
            <a:pPr>
              <a:lnSpc>
                <a:spcPct val="90000"/>
              </a:lnSpc>
              <a:buClr>
                <a:schemeClr val="tx1"/>
              </a:buClr>
            </a:pPr>
            <a:r>
              <a:rPr lang="en-US" dirty="0">
                <a:solidFill>
                  <a:schemeClr val="tx2"/>
                </a:solidFill>
                <a:latin typeface="Arial" panose="020B0604020202020204" pitchFamily="34" charset="0"/>
              </a:rPr>
              <a:t>A facial oriented analysis, incorporating the relations of incisor teeth to basal bone.</a:t>
            </a:r>
            <a:endParaRPr lang="en-US" dirty="0">
              <a:solidFill>
                <a:schemeClr val="tx2"/>
              </a:solidFill>
              <a:latin typeface="Arial" panose="020B0604020202020204" pitchFamily="34" charset="0"/>
            </a:endParaRPr>
          </a:p>
          <a:p>
            <a:pPr algn="ctr">
              <a:lnSpc>
                <a:spcPct val="90000"/>
              </a:lnSpc>
              <a:buClr>
                <a:schemeClr val="tx1"/>
              </a:buClr>
              <a:buFontTx/>
              <a:buNone/>
            </a:pPr>
            <a:endParaRPr lang="en-US" dirty="0" smtClean="0">
              <a:solidFill>
                <a:srgbClr val="FFCC99"/>
              </a:solidFill>
              <a:latin typeface="Arial" panose="020B0604020202020204" pitchFamily="34" charset="0"/>
            </a:endParaRPr>
          </a:p>
          <a:p>
            <a:pPr algn="ctr">
              <a:lnSpc>
                <a:spcPct val="90000"/>
              </a:lnSpc>
              <a:buClr>
                <a:schemeClr val="tx1"/>
              </a:buClr>
              <a:buFontTx/>
              <a:buNone/>
            </a:pPr>
            <a:r>
              <a:rPr lang="en-US" dirty="0" smtClean="0">
                <a:solidFill>
                  <a:srgbClr val="FFCC99"/>
                </a:solidFill>
                <a:latin typeface="Arial" panose="020B0604020202020204" pitchFamily="34" charset="0"/>
              </a:rPr>
              <a:t>Method</a:t>
            </a:r>
            <a:endParaRPr lang="en-US" dirty="0">
              <a:solidFill>
                <a:schemeClr val="tx2"/>
              </a:solidFill>
              <a:latin typeface="Arial" panose="020B0604020202020204" pitchFamily="34" charset="0"/>
            </a:endParaRPr>
          </a:p>
          <a:p>
            <a:pPr algn="ctr">
              <a:lnSpc>
                <a:spcPct val="90000"/>
              </a:lnSpc>
              <a:buClr>
                <a:schemeClr val="tx1"/>
              </a:buClr>
              <a:buFontTx/>
              <a:buNone/>
            </a:pPr>
            <a:r>
              <a:rPr lang="en-US" dirty="0" smtClean="0">
                <a:solidFill>
                  <a:schemeClr val="tx2"/>
                </a:solidFill>
                <a:latin typeface="Arial" panose="020B0604020202020204" pitchFamily="34" charset="0"/>
              </a:rPr>
              <a:t>The </a:t>
            </a:r>
            <a:r>
              <a:rPr lang="en-US" dirty="0">
                <a:solidFill>
                  <a:schemeClr val="tx2"/>
                </a:solidFill>
                <a:latin typeface="Arial" panose="020B0604020202020204" pitchFamily="34" charset="0"/>
              </a:rPr>
              <a:t>values for space required &amp; space available are determined as described earlier.</a:t>
            </a:r>
            <a:endParaRPr lang="en-US" dirty="0">
              <a:solidFill>
                <a:schemeClr val="tx2"/>
              </a:solidFill>
              <a:latin typeface="Arial" panose="020B0604020202020204" pitchFamily="34" charset="0"/>
            </a:endParaRPr>
          </a:p>
          <a:p>
            <a:pPr algn="ctr">
              <a:lnSpc>
                <a:spcPct val="90000"/>
              </a:lnSpc>
              <a:buClr>
                <a:schemeClr val="tx1"/>
              </a:buClr>
              <a:buFontTx/>
              <a:buNone/>
            </a:pPr>
            <a:r>
              <a:rPr lang="en-US" dirty="0">
                <a:solidFill>
                  <a:schemeClr val="tx2"/>
                </a:solidFill>
                <a:latin typeface="Arial" panose="020B0604020202020204" pitchFamily="34" charset="0"/>
              </a:rPr>
              <a:t>             -Lateral </a:t>
            </a:r>
            <a:r>
              <a:rPr lang="en-US" dirty="0" err="1">
                <a:solidFill>
                  <a:schemeClr val="tx2"/>
                </a:solidFill>
                <a:latin typeface="Arial" panose="020B0604020202020204" pitchFamily="34" charset="0"/>
              </a:rPr>
              <a:t>cephalogram</a:t>
            </a:r>
            <a:r>
              <a:rPr lang="en-US" dirty="0">
                <a:solidFill>
                  <a:schemeClr val="tx2"/>
                </a:solidFill>
                <a:latin typeface="Arial" panose="020B0604020202020204" pitchFamily="34" charset="0"/>
              </a:rPr>
              <a:t> tracing is done.</a:t>
            </a:r>
            <a:endParaRPr lang="en-US" dirty="0">
              <a:solidFill>
                <a:schemeClr val="tx2"/>
              </a:solidFill>
              <a:latin typeface="Arial" panose="020B0604020202020204" pitchFamily="34" charset="0"/>
            </a:endParaRPr>
          </a:p>
          <a:p>
            <a:pPr>
              <a:lnSpc>
                <a:spcPct val="90000"/>
              </a:lnSpc>
              <a:buClr>
                <a:schemeClr val="tx1"/>
              </a:buClr>
              <a:buFontTx/>
              <a:buNone/>
            </a:pPr>
            <a:r>
              <a:rPr lang="en-US" dirty="0">
                <a:solidFill>
                  <a:schemeClr val="tx2"/>
                </a:solidFill>
                <a:latin typeface="Arial" panose="020B0604020202020204" pitchFamily="34" charset="0"/>
              </a:rPr>
              <a:t>           </a:t>
            </a:r>
            <a:endParaRPr lang="en-US" dirty="0">
              <a:solidFill>
                <a:schemeClr val="tx2"/>
              </a:solidFill>
              <a:latin typeface="Arial" panose="020B0604020202020204" pitchFamily="34" charset="0"/>
            </a:endParaRPr>
          </a:p>
          <a:p>
            <a:pPr>
              <a:lnSpc>
                <a:spcPct val="90000"/>
              </a:lnSpc>
            </a:pPr>
            <a:endParaRPr lang="en-US" dirty="0">
              <a:solidFill>
                <a:schemeClr val="tx2"/>
              </a:solidFill>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type="body" sz="half" idx="1"/>
          </p:nvPr>
        </p:nvSpPr>
        <p:spPr>
          <a:xfrm>
            <a:off x="457200" y="609600"/>
            <a:ext cx="4038600" cy="5486400"/>
          </a:xfrm>
        </p:spPr>
        <p:txBody>
          <a:bodyPr/>
          <a:lstStyle/>
          <a:p>
            <a:pPr>
              <a:buClr>
                <a:schemeClr val="tx1"/>
              </a:buClr>
            </a:pPr>
            <a:r>
              <a:rPr lang="en-US" sz="2800" dirty="0">
                <a:solidFill>
                  <a:schemeClr val="tx2"/>
                </a:solidFill>
                <a:latin typeface="Arial" panose="020B0604020202020204" pitchFamily="34" charset="0"/>
              </a:rPr>
              <a:t>Tweed foundation has established following relationships</a:t>
            </a:r>
            <a:r>
              <a:rPr lang="en-US" sz="2400" dirty="0">
                <a:solidFill>
                  <a:schemeClr val="tx2"/>
                </a:solidFill>
                <a:latin typeface="Arial" panose="020B0604020202020204" pitchFamily="34" charset="0"/>
              </a:rPr>
              <a:t>:-</a:t>
            </a:r>
            <a:endParaRPr lang="en-US" sz="2400" dirty="0">
              <a:solidFill>
                <a:schemeClr val="tx2"/>
              </a:solidFill>
              <a:latin typeface="Arial" panose="020B0604020202020204" pitchFamily="34" charset="0"/>
            </a:endParaRPr>
          </a:p>
          <a:p>
            <a:pPr>
              <a:buClr>
                <a:schemeClr val="tx1"/>
              </a:buClr>
              <a:buFontTx/>
              <a:buNone/>
            </a:pPr>
            <a:endParaRPr lang="en-US" sz="2400" dirty="0">
              <a:solidFill>
                <a:schemeClr val="tx2"/>
              </a:solidFill>
              <a:latin typeface="Arial" panose="020B0604020202020204" pitchFamily="34" charset="0"/>
            </a:endParaRPr>
          </a:p>
          <a:p>
            <a:pPr>
              <a:buClr>
                <a:schemeClr val="tx1"/>
              </a:buClr>
              <a:buFontTx/>
              <a:buNone/>
            </a:pPr>
            <a:r>
              <a:rPr lang="en-US" sz="2400" dirty="0">
                <a:latin typeface="Arial" panose="020B0604020202020204" pitchFamily="34" charset="0"/>
              </a:rPr>
              <a:t>When </a:t>
            </a:r>
            <a:r>
              <a:rPr lang="en-US" sz="2400" dirty="0">
                <a:solidFill>
                  <a:srgbClr val="FFCC99"/>
                </a:solidFill>
                <a:latin typeface="Arial" panose="020B0604020202020204" pitchFamily="34" charset="0"/>
              </a:rPr>
              <a:t>FMA</a:t>
            </a:r>
            <a:r>
              <a:rPr lang="en-US" sz="2400" dirty="0">
                <a:latin typeface="Arial" panose="020B0604020202020204" pitchFamily="34" charset="0"/>
              </a:rPr>
              <a:t>=21</a:t>
            </a:r>
            <a:r>
              <a:rPr lang="en-US" sz="2400" baseline="30000" dirty="0">
                <a:latin typeface="Arial" panose="020B0604020202020204" pitchFamily="34" charset="0"/>
              </a:rPr>
              <a:t>0</a:t>
            </a:r>
            <a:r>
              <a:rPr lang="en-US" sz="2400" dirty="0">
                <a:latin typeface="Arial" panose="020B0604020202020204" pitchFamily="34" charset="0"/>
              </a:rPr>
              <a:t>-29</a:t>
            </a:r>
            <a:r>
              <a:rPr lang="en-US" sz="2400" baseline="30000" dirty="0">
                <a:latin typeface="Arial" panose="020B0604020202020204" pitchFamily="34" charset="0"/>
              </a:rPr>
              <a:t>0</a:t>
            </a:r>
            <a:r>
              <a:rPr lang="en-US" sz="2400" dirty="0">
                <a:latin typeface="Arial" panose="020B0604020202020204" pitchFamily="34" charset="0"/>
              </a:rPr>
              <a:t> -------</a:t>
            </a:r>
            <a:r>
              <a:rPr lang="en-US" sz="2400" dirty="0">
                <a:solidFill>
                  <a:srgbClr val="FFCC99"/>
                </a:solidFill>
                <a:latin typeface="Arial" panose="020B0604020202020204" pitchFamily="34" charset="0"/>
              </a:rPr>
              <a:t>FMIA</a:t>
            </a:r>
            <a:r>
              <a:rPr lang="en-US" sz="2400" dirty="0">
                <a:latin typeface="Arial" panose="020B0604020202020204" pitchFamily="34" charset="0"/>
              </a:rPr>
              <a:t> should be=68</a:t>
            </a:r>
            <a:r>
              <a:rPr lang="en-US" sz="2400" baseline="30000" dirty="0">
                <a:latin typeface="Arial" panose="020B0604020202020204" pitchFamily="34" charset="0"/>
              </a:rPr>
              <a:t>0</a:t>
            </a:r>
            <a:endParaRPr lang="en-US" sz="2400" baseline="30000" dirty="0">
              <a:latin typeface="Arial" panose="020B0604020202020204" pitchFamily="34" charset="0"/>
            </a:endParaRPr>
          </a:p>
          <a:p>
            <a:pPr>
              <a:buClr>
                <a:schemeClr val="tx1"/>
              </a:buClr>
              <a:buFontTx/>
              <a:buNone/>
            </a:pPr>
            <a:r>
              <a:rPr lang="en-US" sz="2400" dirty="0">
                <a:latin typeface="Arial" panose="020B0604020202020204" pitchFamily="34" charset="0"/>
              </a:rPr>
              <a:t>When </a:t>
            </a:r>
            <a:r>
              <a:rPr lang="en-US" sz="2400" dirty="0">
                <a:solidFill>
                  <a:srgbClr val="FFCC99"/>
                </a:solidFill>
                <a:latin typeface="Arial" panose="020B0604020202020204" pitchFamily="34" charset="0"/>
              </a:rPr>
              <a:t>FMA</a:t>
            </a:r>
            <a:r>
              <a:rPr lang="en-US" sz="2400" dirty="0">
                <a:latin typeface="Arial" panose="020B0604020202020204" pitchFamily="34" charset="0"/>
              </a:rPr>
              <a:t>=30</a:t>
            </a:r>
            <a:r>
              <a:rPr lang="en-US" sz="2400" baseline="30000" dirty="0">
                <a:latin typeface="Arial" panose="020B0604020202020204" pitchFamily="34" charset="0"/>
              </a:rPr>
              <a:t>0</a:t>
            </a:r>
            <a:r>
              <a:rPr lang="en-US" sz="2400" dirty="0">
                <a:latin typeface="Arial" panose="020B0604020202020204" pitchFamily="34" charset="0"/>
              </a:rPr>
              <a:t> or more ----</a:t>
            </a:r>
            <a:r>
              <a:rPr lang="en-US" sz="2400" dirty="0">
                <a:solidFill>
                  <a:srgbClr val="FFCC99"/>
                </a:solidFill>
                <a:latin typeface="Arial" panose="020B0604020202020204" pitchFamily="34" charset="0"/>
              </a:rPr>
              <a:t>FMIA</a:t>
            </a:r>
            <a:r>
              <a:rPr lang="en-US" sz="2400" dirty="0">
                <a:latin typeface="Arial" panose="020B0604020202020204" pitchFamily="34" charset="0"/>
              </a:rPr>
              <a:t> should be=65</a:t>
            </a:r>
            <a:r>
              <a:rPr lang="en-US" sz="2400" baseline="30000" dirty="0">
                <a:latin typeface="Arial" panose="020B0604020202020204" pitchFamily="34" charset="0"/>
              </a:rPr>
              <a:t>0</a:t>
            </a:r>
            <a:endParaRPr lang="en-US" sz="2400" baseline="30000" dirty="0">
              <a:latin typeface="Arial" panose="020B0604020202020204" pitchFamily="34" charset="0"/>
            </a:endParaRPr>
          </a:p>
          <a:p>
            <a:pPr>
              <a:buClr>
                <a:schemeClr val="tx1"/>
              </a:buClr>
              <a:buFontTx/>
              <a:buNone/>
            </a:pPr>
            <a:r>
              <a:rPr lang="en-US" sz="2400" dirty="0">
                <a:latin typeface="Arial" panose="020B0604020202020204" pitchFamily="34" charset="0"/>
              </a:rPr>
              <a:t>When </a:t>
            </a:r>
            <a:r>
              <a:rPr lang="en-US" sz="2400" dirty="0">
                <a:solidFill>
                  <a:srgbClr val="FFCC99"/>
                </a:solidFill>
                <a:latin typeface="Arial" panose="020B0604020202020204" pitchFamily="34" charset="0"/>
              </a:rPr>
              <a:t>FMA</a:t>
            </a:r>
            <a:r>
              <a:rPr lang="en-US" sz="2400" dirty="0">
                <a:latin typeface="Arial" panose="020B0604020202020204" pitchFamily="34" charset="0"/>
              </a:rPr>
              <a:t>=20</a:t>
            </a:r>
            <a:r>
              <a:rPr lang="en-US" sz="2400" baseline="30000" dirty="0">
                <a:latin typeface="Arial" panose="020B0604020202020204" pitchFamily="34" charset="0"/>
              </a:rPr>
              <a:t>0</a:t>
            </a:r>
            <a:r>
              <a:rPr lang="en-US" sz="2400" dirty="0">
                <a:latin typeface="Arial" panose="020B0604020202020204" pitchFamily="34" charset="0"/>
              </a:rPr>
              <a:t> or less ----</a:t>
            </a:r>
            <a:r>
              <a:rPr lang="en-US" sz="2400" dirty="0">
                <a:solidFill>
                  <a:srgbClr val="FFCC99"/>
                </a:solidFill>
                <a:latin typeface="Arial" panose="020B0604020202020204" pitchFamily="34" charset="0"/>
              </a:rPr>
              <a:t>IMPA</a:t>
            </a:r>
            <a:r>
              <a:rPr lang="en-US" sz="2400" dirty="0">
                <a:latin typeface="Arial" panose="020B0604020202020204" pitchFamily="34" charset="0"/>
              </a:rPr>
              <a:t> should be &lt; 92</a:t>
            </a:r>
            <a:r>
              <a:rPr lang="en-US" sz="2400" baseline="30000" dirty="0">
                <a:latin typeface="Arial" panose="020B0604020202020204" pitchFamily="34" charset="0"/>
              </a:rPr>
              <a:t>0</a:t>
            </a:r>
            <a:endParaRPr lang="en-US" sz="2400" baseline="30000" dirty="0">
              <a:latin typeface="Arial" panose="020B0604020202020204" pitchFamily="34" charset="0"/>
            </a:endParaRPr>
          </a:p>
          <a:p>
            <a:pPr>
              <a:buFontTx/>
              <a:buNone/>
            </a:pPr>
            <a:endParaRPr lang="en-US" sz="2400" baseline="30000" dirty="0">
              <a:latin typeface="Arial" panose="020B0604020202020204" pitchFamily="34" charset="0"/>
            </a:endParaRPr>
          </a:p>
          <a:p>
            <a:pPr>
              <a:buFontTx/>
              <a:buNone/>
            </a:pPr>
            <a:endParaRPr lang="en-US" sz="2400" baseline="30000" dirty="0">
              <a:latin typeface="Arial" panose="020B0604020202020204" pitchFamily="34" charset="0"/>
            </a:endParaRPr>
          </a:p>
          <a:p>
            <a:pPr>
              <a:buFontTx/>
              <a:buNone/>
            </a:pPr>
            <a:endParaRPr lang="en-US" sz="2400" dirty="0"/>
          </a:p>
        </p:txBody>
      </p:sp>
      <p:pic>
        <p:nvPicPr>
          <p:cNvPr id="163844" name="Picture 4" descr="scan0118"/>
          <p:cNvPicPr>
            <a:picLocks noGrp="1" noChangeAspect="1" noChangeArrowheads="1"/>
          </p:cNvPicPr>
          <p:nvPr>
            <p:ph sz="half" idx="2"/>
          </p:nvPr>
        </p:nvPicPr>
        <p:blipFill>
          <a:blip r:embed="rId1"/>
          <a:srcRect/>
          <a:stretch>
            <a:fillRect/>
          </a:stretch>
        </p:blipFill>
        <p:spPr>
          <a:xfrm>
            <a:off x="4959350" y="2286000"/>
            <a:ext cx="4184650" cy="3057525"/>
          </a:xfrm>
          <a:noFill/>
        </p:spPr>
      </p:pic>
      <p:sp>
        <p:nvSpPr>
          <p:cNvPr id="4" name="Slide Number Placeholder 3"/>
          <p:cNvSpPr>
            <a:spLocks noGrp="1"/>
          </p:cNvSpPr>
          <p:nvPr>
            <p:ph type="sldNum" sz="quarter" idx="12"/>
          </p:nvPr>
        </p:nvSpPr>
        <p:spPr/>
        <p:txBody>
          <a:bodyPr/>
          <a:lstStyle/>
          <a:p>
            <a:pPr>
              <a:defRPr/>
            </a:pPr>
            <a:fld id="{A1C996D0-FA0C-47A8-A612-3F7DB0B4C751}" type="slidenum">
              <a:rPr lang="en-US" smtClean="0"/>
            </a:fld>
            <a:endParaRPr lang="en-US"/>
          </a:p>
        </p:txBody>
      </p:sp>
    </p:spTree>
  </p:cSld>
  <p:clrMapOvr>
    <a:masterClrMapping/>
  </p:clrMapOvr>
  <p:transition>
    <p:cover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9" name="Rectangle 5"/>
          <p:cNvSpPr>
            <a:spLocks noGrp="1" noChangeArrowheads="1"/>
          </p:cNvSpPr>
          <p:nvPr>
            <p:ph type="title"/>
          </p:nvPr>
        </p:nvSpPr>
        <p:spPr>
          <a:xfrm>
            <a:off x="457200" y="838200"/>
            <a:ext cx="8229600" cy="1143000"/>
          </a:xfrm>
        </p:spPr>
        <p:txBody>
          <a:bodyPr>
            <a:normAutofit fontScale="90000"/>
          </a:bodyPr>
          <a:lstStyle/>
          <a:p>
            <a:pPr algn="ctr"/>
            <a:r>
              <a:rPr lang="en-US" sz="4000" dirty="0" err="1">
                <a:latin typeface="Arial" panose="020B0604020202020204" pitchFamily="34" charset="0"/>
              </a:rPr>
              <a:t>Cephalometric</a:t>
            </a:r>
            <a:r>
              <a:rPr lang="en-US" sz="4000" dirty="0">
                <a:latin typeface="Arial" panose="020B0604020202020204" pitchFamily="34" charset="0"/>
              </a:rPr>
              <a:t> correction</a:t>
            </a:r>
            <a:br>
              <a:rPr lang="en-US" sz="4000" dirty="0">
                <a:latin typeface="Arial" panose="020B0604020202020204" pitchFamily="34" charset="0"/>
              </a:rPr>
            </a:br>
            <a:r>
              <a:rPr lang="en-US" sz="3100" dirty="0">
                <a:latin typeface="Arial" panose="020B0604020202020204" pitchFamily="34" charset="0"/>
              </a:rPr>
              <a:t>=</a:t>
            </a:r>
            <a:r>
              <a:rPr lang="en-US" sz="3100" b="0" dirty="0">
                <a:latin typeface="Arial" panose="020B0604020202020204" pitchFamily="34" charset="0"/>
              </a:rPr>
              <a:t>distance from objective line &amp; the line forming actual FMIA on the </a:t>
            </a:r>
            <a:r>
              <a:rPr lang="en-US" sz="3100" b="0" dirty="0" err="1">
                <a:latin typeface="Arial" panose="020B0604020202020204" pitchFamily="34" charset="0"/>
              </a:rPr>
              <a:t>occlusal</a:t>
            </a:r>
            <a:r>
              <a:rPr lang="en-US" sz="3100" b="0" dirty="0">
                <a:latin typeface="Arial" panose="020B0604020202020204" pitchFamily="34" charset="0"/>
              </a:rPr>
              <a:t> plane (a),  for both sides = 2a</a:t>
            </a:r>
            <a:endParaRPr lang="en-US" sz="3100" b="0" dirty="0">
              <a:latin typeface="Arial" panose="020B0604020202020204" pitchFamily="34" charset="0"/>
            </a:endParaRPr>
          </a:p>
        </p:txBody>
      </p:sp>
      <p:pic>
        <p:nvPicPr>
          <p:cNvPr id="154635" name="Picture 11" descr="scan0027"/>
          <p:cNvPicPr>
            <a:picLocks noGrp="1" noChangeAspect="1" noChangeArrowheads="1"/>
          </p:cNvPicPr>
          <p:nvPr>
            <p:ph idx="1"/>
          </p:nvPr>
        </p:nvPicPr>
        <p:blipFill>
          <a:blip r:embed="rId1"/>
          <a:stretch>
            <a:fillRect/>
          </a:stretch>
        </p:blipFill>
        <p:spPr>
          <a:xfrm>
            <a:off x="920272" y="1979542"/>
            <a:ext cx="7690328" cy="4726058"/>
          </a:xfrm>
        </p:spPr>
      </p:pic>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5066" name="Group 74"/>
          <p:cNvGraphicFramePr>
            <a:graphicFrameLocks noGrp="1"/>
          </p:cNvGraphicFramePr>
          <p:nvPr>
            <p:ph type="tbl" idx="1"/>
          </p:nvPr>
        </p:nvGraphicFramePr>
        <p:xfrm>
          <a:off x="228600" y="2590800"/>
          <a:ext cx="8305800" cy="4267201"/>
        </p:xfrm>
        <a:graphic>
          <a:graphicData uri="http://schemas.openxmlformats.org/drawingml/2006/table">
            <a:tbl>
              <a:tblPr/>
              <a:tblGrid>
                <a:gridCol w="5715000"/>
                <a:gridCol w="914400"/>
                <a:gridCol w="1676400"/>
              </a:tblGrid>
              <a:tr h="952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Frankfort-</a:t>
                      </a: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Arial" panose="020B0604020202020204" pitchFamily="34" charset="0"/>
                        </a:rPr>
                        <a:t>mandibular</a:t>
                      </a: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 angle (FMA)</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30</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Objective </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30</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Incisor-mandibular plane angle (IMPA)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101</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85</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4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Frankfort-mandibular incisor angle (FMIA)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49</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65</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ANB angle</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6</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3</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18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Occlusal plane (OP)</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13</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9.3</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Tx/>
                        <a:buNone/>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Z angle</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68</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80±5</a:t>
                      </a:r>
                      <a:r>
                        <a:rPr kumimoji="0" lang="en-US" sz="2400" b="0" i="0" u="none" strike="noStrike" cap="none" normalizeH="0" baseline="30000" smtClean="0">
                          <a:ln>
                            <a:noFill/>
                          </a:ln>
                          <a:solidFill>
                            <a:schemeClr val="tx1"/>
                          </a:solidFill>
                          <a:effectLst>
                            <a:outerShdw blurRad="38100" dist="38100" dir="2700000" algn="tl">
                              <a:srgbClr val="000000"/>
                            </a:outerShdw>
                          </a:effectLst>
                          <a:latin typeface="Arial" panose="020B0604020202020204" pitchFamily="34" charset="0"/>
                        </a:rPr>
                        <a:t>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5033" name="Text Box 41"/>
          <p:cNvSpPr txBox="1">
            <a:spLocks noChangeArrowheads="1"/>
          </p:cNvSpPr>
          <p:nvPr/>
        </p:nvSpPr>
        <p:spPr bwMode="auto">
          <a:xfrm>
            <a:off x="457200" y="228600"/>
            <a:ext cx="7696200" cy="366713"/>
          </a:xfrm>
          <a:prstGeom prst="rect">
            <a:avLst/>
          </a:prstGeom>
          <a:noFill/>
          <a:ln w="9525">
            <a:noFill/>
            <a:miter lim="800000"/>
          </a:ln>
          <a:effectLst/>
        </p:spPr>
        <p:txBody>
          <a:bodyPr>
            <a:spAutoFit/>
          </a:bodyPr>
          <a:lstStyle/>
          <a:p>
            <a:endParaRPr lang="en-US">
              <a:latin typeface="Garamond" panose="02020404030301010803" pitchFamily="18" charset="0"/>
            </a:endParaRPr>
          </a:p>
        </p:txBody>
      </p:sp>
      <p:sp>
        <p:nvSpPr>
          <p:cNvPr id="85034" name="Text Box 42"/>
          <p:cNvSpPr txBox="1">
            <a:spLocks noChangeArrowheads="1"/>
          </p:cNvSpPr>
          <p:nvPr/>
        </p:nvSpPr>
        <p:spPr bwMode="auto">
          <a:xfrm>
            <a:off x="304800" y="0"/>
            <a:ext cx="8382000" cy="2185214"/>
          </a:xfrm>
          <a:prstGeom prst="rect">
            <a:avLst/>
          </a:prstGeom>
          <a:noFill/>
          <a:ln w="9525">
            <a:noFill/>
            <a:miter lim="800000"/>
          </a:ln>
          <a:effectLst/>
        </p:spPr>
        <p:txBody>
          <a:bodyPr>
            <a:spAutoFit/>
          </a:bodyPr>
          <a:lstStyle/>
          <a:p>
            <a:pPr>
              <a:spcBef>
                <a:spcPct val="50000"/>
              </a:spcBef>
            </a:pPr>
            <a:r>
              <a:rPr lang="en-US" sz="2800" dirty="0">
                <a:latin typeface="Arial" panose="020B0604020202020204" pitchFamily="34" charset="0"/>
                <a:cs typeface="Arial" panose="020B0604020202020204" pitchFamily="34" charset="0"/>
              </a:rPr>
              <a:t>Case 1: 7.6 yrs:     dental age:6.6 yrs</a:t>
            </a:r>
            <a:endParaRPr lang="en-US" sz="2800" dirty="0">
              <a:latin typeface="Arial" panose="020B0604020202020204" pitchFamily="34" charset="0"/>
              <a:cs typeface="Arial" panose="020B0604020202020204" pitchFamily="34" charset="0"/>
            </a:endParaRPr>
          </a:p>
          <a:p>
            <a:pPr>
              <a:spcBef>
                <a:spcPct val="50000"/>
              </a:spcBef>
            </a:pPr>
            <a:r>
              <a:rPr lang="en-US" sz="2400" dirty="0">
                <a:solidFill>
                  <a:srgbClr val="FFCCFF"/>
                </a:solidFill>
                <a:latin typeface="Arial" panose="020B0604020202020204" pitchFamily="34" charset="0"/>
                <a:cs typeface="Arial" panose="020B0604020202020204" pitchFamily="34" charset="0"/>
              </a:rPr>
              <a:t>Space required - 71mm          Space available - 65mm</a:t>
            </a:r>
            <a:endParaRPr lang="en-US" sz="2400" dirty="0">
              <a:solidFill>
                <a:srgbClr val="FFCCFF"/>
              </a:solidFill>
              <a:latin typeface="Arial" panose="020B0604020202020204" pitchFamily="34" charset="0"/>
              <a:cs typeface="Arial" panose="020B0604020202020204" pitchFamily="34" charset="0"/>
            </a:endParaRPr>
          </a:p>
          <a:p>
            <a:pPr>
              <a:spcBef>
                <a:spcPct val="50000"/>
              </a:spcBef>
            </a:pPr>
            <a:r>
              <a:rPr lang="en-US" sz="2400" dirty="0">
                <a:solidFill>
                  <a:srgbClr val="FFCCFF"/>
                </a:solidFill>
                <a:latin typeface="Arial" panose="020B0604020202020204" pitchFamily="34" charset="0"/>
                <a:cs typeface="Arial" panose="020B0604020202020204" pitchFamily="34" charset="0"/>
              </a:rPr>
              <a:t>Discrepancy = -6mm     </a:t>
            </a:r>
            <a:r>
              <a:rPr lang="en-US" sz="2400" dirty="0" err="1">
                <a:solidFill>
                  <a:srgbClr val="FFCCFF"/>
                </a:solidFill>
                <a:latin typeface="Arial" panose="020B0604020202020204" pitchFamily="34" charset="0"/>
                <a:cs typeface="Arial" panose="020B0604020202020204" pitchFamily="34" charset="0"/>
              </a:rPr>
              <a:t>ceph</a:t>
            </a:r>
            <a:r>
              <a:rPr lang="en-US" sz="2400" dirty="0">
                <a:solidFill>
                  <a:srgbClr val="FFCCFF"/>
                </a:solidFill>
                <a:latin typeface="Arial" panose="020B0604020202020204" pitchFamily="34" charset="0"/>
                <a:cs typeface="Arial" panose="020B0604020202020204" pitchFamily="34" charset="0"/>
              </a:rPr>
              <a:t> correction = 2a= -12mm</a:t>
            </a:r>
            <a:endParaRPr lang="en-US" sz="2400" dirty="0">
              <a:solidFill>
                <a:srgbClr val="FFCCFF"/>
              </a:solidFill>
              <a:latin typeface="Arial" panose="020B0604020202020204" pitchFamily="34" charset="0"/>
              <a:cs typeface="Arial" panose="020B0604020202020204" pitchFamily="34" charset="0"/>
            </a:endParaRPr>
          </a:p>
          <a:p>
            <a:pPr>
              <a:spcBef>
                <a:spcPct val="50000"/>
              </a:spcBef>
            </a:pPr>
            <a:r>
              <a:rPr lang="en-US" sz="2400" dirty="0">
                <a:solidFill>
                  <a:srgbClr val="FFCCFF"/>
                </a:solidFill>
                <a:latin typeface="Arial" panose="020B0604020202020204" pitchFamily="34" charset="0"/>
                <a:cs typeface="Arial" panose="020B0604020202020204" pitchFamily="34" charset="0"/>
              </a:rPr>
              <a:t>Total discrepancy = -18mm</a:t>
            </a:r>
            <a:endParaRPr lang="en-US" sz="2400" dirty="0">
              <a:solidFill>
                <a:srgbClr val="FFCCFF"/>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82CCB45C-022C-4D3D-981C-232960297FB9}" type="slidenum">
              <a:rPr lang="en-US" smtClean="0"/>
            </a:fld>
            <a:endParaRPr lang="en-US"/>
          </a:p>
        </p:txBody>
      </p:sp>
    </p:spTree>
  </p:cSld>
  <p:clrMapOvr>
    <a:masterClrMapping/>
  </p:clrMapOvr>
  <p:transition>
    <p:cover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1981200"/>
            <a:ext cx="8229600" cy="2167128"/>
          </a:xfrm>
        </p:spPr>
        <p:txBody>
          <a:bodyPr/>
          <a:lstStyle/>
          <a:p>
            <a:pPr algn="ctr"/>
            <a:r>
              <a:rPr lang="en-US" dirty="0" smtClean="0"/>
              <a:t>ANALYSIS IN PERMANENT DENTITION</a:t>
            </a:r>
            <a:endParaRPr lang="en-US" dirty="0"/>
          </a:p>
        </p:txBody>
      </p:sp>
      <p:sp>
        <p:nvSpPr>
          <p:cNvPr id="6" name="Subtitle 5"/>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429000"/>
          </a:xfrm>
        </p:spPr>
        <p:txBody>
          <a:bodyPr>
            <a:normAutofit/>
          </a:bodyPr>
          <a:lstStyle/>
          <a:p>
            <a:r>
              <a:rPr lang="en-US" sz="4400" dirty="0" smtClean="0"/>
              <a:t>RELATIONSHIP  OF  TOOTH  SIZE TO  SIZE  OF  SUPPORTING  STRUCTURES</a:t>
            </a:r>
            <a:endParaRPr lang="en-US" sz="4400"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457200" y="533400"/>
            <a:ext cx="8229600" cy="914400"/>
          </a:xfrm>
        </p:spPr>
        <p:txBody>
          <a:bodyPr/>
          <a:lstStyle/>
          <a:p>
            <a:pPr algn="ctr"/>
            <a:r>
              <a:rPr lang="en-US" sz="3200" dirty="0">
                <a:solidFill>
                  <a:schemeClr val="accent2"/>
                </a:solidFill>
                <a:latin typeface="Times New Roman" panose="02020603050405020304" pitchFamily="18" charset="0"/>
              </a:rPr>
              <a:t> </a:t>
            </a:r>
            <a:r>
              <a:rPr lang="en-US" sz="3600" u="sng" dirty="0">
                <a:solidFill>
                  <a:schemeClr val="tx2">
                    <a:lumMod val="75000"/>
                  </a:schemeClr>
                </a:solidFill>
                <a:latin typeface="Times New Roman" panose="02020603050405020304" pitchFamily="18" charset="0"/>
              </a:rPr>
              <a:t>Pont’s Index (1909)</a:t>
            </a:r>
            <a:endParaRPr lang="en-US" sz="3600" u="sng" dirty="0">
              <a:solidFill>
                <a:schemeClr val="tx2">
                  <a:lumMod val="75000"/>
                </a:schemeClr>
              </a:solidFill>
              <a:latin typeface="Times New Roman" panose="02020603050405020304" pitchFamily="18" charset="0"/>
            </a:endParaRPr>
          </a:p>
        </p:txBody>
      </p:sp>
      <p:sp>
        <p:nvSpPr>
          <p:cNvPr id="195587" name="Rectangle 3"/>
          <p:cNvSpPr>
            <a:spLocks noGrp="1" noChangeArrowheads="1"/>
          </p:cNvSpPr>
          <p:nvPr>
            <p:ph idx="1"/>
          </p:nvPr>
        </p:nvSpPr>
        <p:spPr>
          <a:xfrm>
            <a:off x="457200" y="1676400"/>
            <a:ext cx="8229600" cy="5029200"/>
          </a:xfrm>
        </p:spPr>
        <p:txBody>
          <a:bodyPr/>
          <a:lstStyle/>
          <a:p>
            <a:pPr>
              <a:buFontTx/>
              <a:buNone/>
            </a:pPr>
            <a:r>
              <a:rPr lang="en-US" dirty="0">
                <a:latin typeface="Times New Roman" panose="02020603050405020304" pitchFamily="18" charset="0"/>
              </a:rPr>
              <a:t>Determining the ideal dental arch width from the combined M-D width of the max,  </a:t>
            </a:r>
            <a:r>
              <a:rPr lang="en-US" u="sng" dirty="0">
                <a:latin typeface="Times New Roman" panose="02020603050405020304" pitchFamily="18" charset="0"/>
              </a:rPr>
              <a:t>21|12 </a:t>
            </a:r>
            <a:endParaRPr lang="en-US" dirty="0">
              <a:latin typeface="Times New Roman" panose="02020603050405020304" pitchFamily="18" charset="0"/>
            </a:endParaRPr>
          </a:p>
          <a:p>
            <a:endParaRPr lang="en-US" sz="2800"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195588" name="Picture 4" descr="scan0105"/>
          <p:cNvPicPr>
            <a:picLocks noChangeAspect="1" noChangeArrowheads="1"/>
          </p:cNvPicPr>
          <p:nvPr/>
        </p:nvPicPr>
        <p:blipFill>
          <a:blip r:embed="rId1"/>
          <a:srcRect l="2852" t="37672" r="4755"/>
          <a:stretch>
            <a:fillRect/>
          </a:stretch>
        </p:blipFill>
        <p:spPr bwMode="auto">
          <a:xfrm>
            <a:off x="2590800" y="3124200"/>
            <a:ext cx="3397250" cy="3403600"/>
          </a:xfrm>
          <a:prstGeom prst="rect">
            <a:avLst/>
          </a:prstGeom>
          <a:noFill/>
          <a:ln w="28575">
            <a:solidFill>
              <a:srgbClr val="FF0000"/>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Effect transition="in" filter="fade">
                                      <p:cBhvr>
                                        <p:cTn id="7" dur="1000"/>
                                        <p:tgtEl>
                                          <p:spTgt spid="195587">
                                            <p:txEl>
                                              <p:pRg st="0" end="0"/>
                                            </p:txEl>
                                          </p:spTgt>
                                        </p:tgtEl>
                                      </p:cBhvr>
                                    </p:animEffect>
                                    <p:anim calcmode="lin" valueType="num">
                                      <p:cBhvr>
                                        <p:cTn id="8" dur="1000" fill="hold"/>
                                        <p:tgtEl>
                                          <p:spTgt spid="1955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558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457200" y="381000"/>
            <a:ext cx="8229600" cy="1143000"/>
          </a:xfrm>
        </p:spPr>
        <p:txBody>
          <a:bodyPr/>
          <a:lstStyle/>
          <a:p>
            <a:pPr algn="ctr"/>
            <a:r>
              <a:rPr lang="en-US" sz="3600" dirty="0">
                <a:latin typeface="Times New Roman" panose="02020603050405020304" pitchFamily="18" charset="0"/>
              </a:rPr>
              <a:t>Procedure</a:t>
            </a:r>
            <a:br>
              <a:rPr lang="en-US" sz="3200" dirty="0">
                <a:latin typeface="Times New Roman" panose="02020603050405020304" pitchFamily="18" charset="0"/>
              </a:rPr>
            </a:br>
            <a:endParaRPr lang="en-US" sz="3200" dirty="0">
              <a:latin typeface="Times New Roman" panose="02020603050405020304" pitchFamily="18" charset="0"/>
            </a:endParaRPr>
          </a:p>
        </p:txBody>
      </p:sp>
      <p:sp>
        <p:nvSpPr>
          <p:cNvPr id="196611" name="Rectangle 3"/>
          <p:cNvSpPr>
            <a:spLocks noGrp="1" noChangeArrowheads="1"/>
          </p:cNvSpPr>
          <p:nvPr>
            <p:ph sz="half" idx="1"/>
          </p:nvPr>
        </p:nvSpPr>
        <p:spPr>
          <a:xfrm>
            <a:off x="838200" y="1524000"/>
            <a:ext cx="4343400" cy="5257800"/>
          </a:xfrm>
        </p:spPr>
        <p:txBody>
          <a:bodyPr/>
          <a:lstStyle/>
          <a:p>
            <a:pPr>
              <a:buClr>
                <a:schemeClr val="tx1"/>
              </a:buClr>
            </a:pPr>
            <a:r>
              <a:rPr lang="en-US" sz="2600" dirty="0">
                <a:latin typeface="Times New Roman" panose="02020603050405020304" pitchFamily="18" charset="0"/>
              </a:rPr>
              <a:t>Measure the M-D widths of</a:t>
            </a:r>
            <a:r>
              <a:rPr lang="en-US" sz="2600" u="sng" dirty="0">
                <a:latin typeface="Times New Roman" panose="02020603050405020304" pitchFamily="18" charset="0"/>
              </a:rPr>
              <a:t> 21|12 </a:t>
            </a:r>
            <a:endParaRPr lang="en-US" sz="2600" u="sng" dirty="0">
              <a:latin typeface="Times New Roman" panose="02020603050405020304" pitchFamily="18" charset="0"/>
            </a:endParaRPr>
          </a:p>
          <a:p>
            <a:pPr>
              <a:buClr>
                <a:schemeClr val="tx1"/>
              </a:buClr>
            </a:pPr>
            <a:r>
              <a:rPr lang="en-US" sz="2600" dirty="0">
                <a:latin typeface="Times New Roman" panose="02020603050405020304" pitchFamily="18" charset="0"/>
              </a:rPr>
              <a:t>Sum up =  X.</a:t>
            </a:r>
            <a:endParaRPr lang="en-US" sz="2600" dirty="0">
              <a:latin typeface="Times New Roman" panose="02020603050405020304" pitchFamily="18" charset="0"/>
            </a:endParaRPr>
          </a:p>
          <a:p>
            <a:pPr>
              <a:buClr>
                <a:schemeClr val="tx1"/>
              </a:buClr>
            </a:pPr>
            <a:r>
              <a:rPr lang="en-US" sz="2600" dirty="0">
                <a:latin typeface="Times New Roman" panose="02020603050405020304" pitchFamily="18" charset="0"/>
              </a:rPr>
              <a:t>Measure arch width in PM region.</a:t>
            </a:r>
            <a:endParaRPr lang="en-US" sz="2600" dirty="0">
              <a:latin typeface="Times New Roman" panose="02020603050405020304" pitchFamily="18" charset="0"/>
            </a:endParaRPr>
          </a:p>
          <a:p>
            <a:pPr>
              <a:buClr>
                <a:schemeClr val="tx1"/>
              </a:buClr>
            </a:pPr>
            <a:r>
              <a:rPr lang="en-US" sz="2600" dirty="0">
                <a:latin typeface="Times New Roman" panose="02020603050405020304" pitchFamily="18" charset="0"/>
              </a:rPr>
              <a:t>Measure arch width in molar region.</a:t>
            </a:r>
            <a:endParaRPr lang="en-US" sz="2600" dirty="0">
              <a:latin typeface="Times New Roman" panose="02020603050405020304" pitchFamily="18" charset="0"/>
            </a:endParaRPr>
          </a:p>
          <a:p>
            <a:pPr>
              <a:buClr>
                <a:schemeClr val="tx1"/>
              </a:buClr>
              <a:buFontTx/>
              <a:buNone/>
            </a:pPr>
            <a:r>
              <a:rPr lang="en-US" sz="2600" dirty="0">
                <a:solidFill>
                  <a:srgbClr val="FFC000"/>
                </a:solidFill>
                <a:latin typeface="Times New Roman" panose="02020603050405020304" pitchFamily="18" charset="0"/>
              </a:rPr>
              <a:t>-Calculate Ideal arch width in PM region = X/80 x 100</a:t>
            </a:r>
            <a:endParaRPr lang="en-US" sz="2600" dirty="0">
              <a:solidFill>
                <a:srgbClr val="FFC000"/>
              </a:solidFill>
              <a:latin typeface="Times New Roman" panose="02020603050405020304" pitchFamily="18" charset="0"/>
            </a:endParaRPr>
          </a:p>
          <a:p>
            <a:pPr>
              <a:buClr>
                <a:schemeClr val="tx1"/>
              </a:buClr>
              <a:buFontTx/>
              <a:buNone/>
            </a:pPr>
            <a:r>
              <a:rPr lang="en-US" sz="2600" dirty="0">
                <a:solidFill>
                  <a:srgbClr val="FFC000"/>
                </a:solidFill>
                <a:latin typeface="Times New Roman" panose="02020603050405020304" pitchFamily="18" charset="0"/>
              </a:rPr>
              <a:t>-Calculate Ideal arch width in molar region = X/64 x100</a:t>
            </a:r>
            <a:endParaRPr lang="en-US" sz="2600" dirty="0">
              <a:solidFill>
                <a:srgbClr val="FFC000"/>
              </a:solidFill>
            </a:endParaRPr>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pic>
        <p:nvPicPr>
          <p:cNvPr id="1026" name="Picture 2" descr="C:\Documents and Settings\Administrator.PATEL-BAEB15C74\My Documents\My Pictures\Picture1.jpg"/>
          <p:cNvPicPr>
            <a:picLocks noChangeAspect="1" noChangeArrowheads="1"/>
          </p:cNvPicPr>
          <p:nvPr/>
        </p:nvPicPr>
        <p:blipFill>
          <a:blip r:embed="rId1"/>
          <a:srcRect/>
          <a:stretch>
            <a:fillRect/>
          </a:stretch>
        </p:blipFill>
        <p:spPr bwMode="auto">
          <a:xfrm>
            <a:off x="5228944" y="1905000"/>
            <a:ext cx="3915055" cy="423585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Effect transition="in" filter="fade">
                                      <p:cBhvr>
                                        <p:cTn id="7" dur="1000"/>
                                        <p:tgtEl>
                                          <p:spTgt spid="196611">
                                            <p:txEl>
                                              <p:pRg st="0" end="0"/>
                                            </p:txEl>
                                          </p:spTgt>
                                        </p:tgtEl>
                                      </p:cBhvr>
                                    </p:animEffect>
                                    <p:anim calcmode="lin" valueType="num">
                                      <p:cBhvr>
                                        <p:cTn id="8" dur="1000" fill="hold"/>
                                        <p:tgtEl>
                                          <p:spTgt spid="1966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66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6611">
                                            <p:txEl>
                                              <p:pRg st="1" end="1"/>
                                            </p:txEl>
                                          </p:spTgt>
                                        </p:tgtEl>
                                        <p:attrNameLst>
                                          <p:attrName>style.visibility</p:attrName>
                                        </p:attrNameLst>
                                      </p:cBhvr>
                                      <p:to>
                                        <p:strVal val="visible"/>
                                      </p:to>
                                    </p:set>
                                    <p:animEffect transition="in" filter="fade">
                                      <p:cBhvr>
                                        <p:cTn id="12" dur="1000"/>
                                        <p:tgtEl>
                                          <p:spTgt spid="196611">
                                            <p:txEl>
                                              <p:pRg st="1" end="1"/>
                                            </p:txEl>
                                          </p:spTgt>
                                        </p:tgtEl>
                                      </p:cBhvr>
                                    </p:animEffect>
                                    <p:anim calcmode="lin" valueType="num">
                                      <p:cBhvr>
                                        <p:cTn id="13" dur="1000" fill="hold"/>
                                        <p:tgtEl>
                                          <p:spTgt spid="19661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9661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6611">
                                            <p:txEl>
                                              <p:pRg st="2" end="2"/>
                                            </p:txEl>
                                          </p:spTgt>
                                        </p:tgtEl>
                                        <p:attrNameLst>
                                          <p:attrName>style.visibility</p:attrName>
                                        </p:attrNameLst>
                                      </p:cBhvr>
                                      <p:to>
                                        <p:strVal val="visible"/>
                                      </p:to>
                                    </p:set>
                                    <p:animEffect transition="in" filter="fade">
                                      <p:cBhvr>
                                        <p:cTn id="17" dur="1000"/>
                                        <p:tgtEl>
                                          <p:spTgt spid="196611">
                                            <p:txEl>
                                              <p:pRg st="2" end="2"/>
                                            </p:txEl>
                                          </p:spTgt>
                                        </p:tgtEl>
                                      </p:cBhvr>
                                    </p:animEffect>
                                    <p:anim calcmode="lin" valueType="num">
                                      <p:cBhvr>
                                        <p:cTn id="18" dur="1000" fill="hold"/>
                                        <p:tgtEl>
                                          <p:spTgt spid="19661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9661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6611">
                                            <p:txEl>
                                              <p:pRg st="3" end="3"/>
                                            </p:txEl>
                                          </p:spTgt>
                                        </p:tgtEl>
                                        <p:attrNameLst>
                                          <p:attrName>style.visibility</p:attrName>
                                        </p:attrNameLst>
                                      </p:cBhvr>
                                      <p:to>
                                        <p:strVal val="visible"/>
                                      </p:to>
                                    </p:set>
                                    <p:animEffect transition="in" filter="fade">
                                      <p:cBhvr>
                                        <p:cTn id="22" dur="1000"/>
                                        <p:tgtEl>
                                          <p:spTgt spid="196611">
                                            <p:txEl>
                                              <p:pRg st="3" end="3"/>
                                            </p:txEl>
                                          </p:spTgt>
                                        </p:tgtEl>
                                      </p:cBhvr>
                                    </p:animEffect>
                                    <p:anim calcmode="lin" valueType="num">
                                      <p:cBhvr>
                                        <p:cTn id="23" dur="1000" fill="hold"/>
                                        <p:tgtEl>
                                          <p:spTgt spid="19661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9661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6611">
                                            <p:txEl>
                                              <p:pRg st="4" end="4"/>
                                            </p:txEl>
                                          </p:spTgt>
                                        </p:tgtEl>
                                        <p:attrNameLst>
                                          <p:attrName>style.visibility</p:attrName>
                                        </p:attrNameLst>
                                      </p:cBhvr>
                                      <p:to>
                                        <p:strVal val="visible"/>
                                      </p:to>
                                    </p:set>
                                    <p:animEffect transition="in" filter="fade">
                                      <p:cBhvr>
                                        <p:cTn id="27" dur="1000"/>
                                        <p:tgtEl>
                                          <p:spTgt spid="196611">
                                            <p:txEl>
                                              <p:pRg st="4" end="4"/>
                                            </p:txEl>
                                          </p:spTgt>
                                        </p:tgtEl>
                                      </p:cBhvr>
                                    </p:animEffect>
                                    <p:anim calcmode="lin" valueType="num">
                                      <p:cBhvr>
                                        <p:cTn id="28" dur="1000" fill="hold"/>
                                        <p:tgtEl>
                                          <p:spTgt spid="19661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96611">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6611">
                                            <p:txEl>
                                              <p:pRg st="5" end="5"/>
                                            </p:txEl>
                                          </p:spTgt>
                                        </p:tgtEl>
                                        <p:attrNameLst>
                                          <p:attrName>style.visibility</p:attrName>
                                        </p:attrNameLst>
                                      </p:cBhvr>
                                      <p:to>
                                        <p:strVal val="visible"/>
                                      </p:to>
                                    </p:set>
                                    <p:animEffect transition="in" filter="fade">
                                      <p:cBhvr>
                                        <p:cTn id="32" dur="1000"/>
                                        <p:tgtEl>
                                          <p:spTgt spid="196611">
                                            <p:txEl>
                                              <p:pRg st="5" end="5"/>
                                            </p:txEl>
                                          </p:spTgt>
                                        </p:tgtEl>
                                      </p:cBhvr>
                                    </p:animEffect>
                                    <p:anim calcmode="lin" valueType="num">
                                      <p:cBhvr>
                                        <p:cTn id="33" dur="1000" fill="hold"/>
                                        <p:tgtEl>
                                          <p:spTgt spid="196611">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966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685800" y="533400"/>
            <a:ext cx="8229600" cy="5257800"/>
          </a:xfrm>
        </p:spPr>
        <p:txBody>
          <a:bodyPr/>
          <a:lstStyle/>
          <a:p>
            <a:pPr>
              <a:lnSpc>
                <a:spcPct val="80000"/>
              </a:lnSpc>
              <a:buFontTx/>
              <a:buNone/>
            </a:pPr>
            <a:r>
              <a:rPr lang="en-US" sz="2800" dirty="0">
                <a:solidFill>
                  <a:schemeClr val="tx2"/>
                </a:solidFill>
                <a:latin typeface="Times New Roman" panose="02020603050405020304" pitchFamily="18" charset="0"/>
              </a:rPr>
              <a:t>       1] If calculated value &gt; measured value, </a:t>
            </a:r>
            <a:endParaRPr lang="en-US" sz="2800" dirty="0">
              <a:solidFill>
                <a:schemeClr val="tx2"/>
              </a:solidFill>
              <a:latin typeface="Times New Roman" panose="02020603050405020304" pitchFamily="18" charset="0"/>
            </a:endParaRPr>
          </a:p>
          <a:p>
            <a:pPr>
              <a:lnSpc>
                <a:spcPct val="80000"/>
              </a:lnSpc>
              <a:buFontTx/>
              <a:buNone/>
            </a:pPr>
            <a:r>
              <a:rPr lang="en-US" sz="2800" dirty="0">
                <a:solidFill>
                  <a:schemeClr val="tx2"/>
                </a:solidFill>
                <a:latin typeface="Times New Roman" panose="02020603050405020304" pitchFamily="18" charset="0"/>
              </a:rPr>
              <a:t>           Arch is narrow &amp; needs expansion.</a:t>
            </a:r>
            <a:endParaRPr lang="en-US" sz="2800" dirty="0">
              <a:solidFill>
                <a:schemeClr val="tx2"/>
              </a:solidFill>
              <a:latin typeface="Times New Roman" panose="02020603050405020304" pitchFamily="18" charset="0"/>
            </a:endParaRPr>
          </a:p>
          <a:p>
            <a:pPr>
              <a:lnSpc>
                <a:spcPct val="80000"/>
              </a:lnSpc>
              <a:buFontTx/>
              <a:buNone/>
            </a:pPr>
            <a:endParaRPr lang="en-US" sz="2800" dirty="0">
              <a:solidFill>
                <a:schemeClr val="tx2"/>
              </a:solidFill>
              <a:latin typeface="Times New Roman" panose="02020603050405020304" pitchFamily="18" charset="0"/>
            </a:endParaRPr>
          </a:p>
          <a:p>
            <a:pPr>
              <a:lnSpc>
                <a:spcPct val="80000"/>
              </a:lnSpc>
              <a:buFontTx/>
              <a:buNone/>
            </a:pPr>
            <a:r>
              <a:rPr lang="en-US" sz="2800" dirty="0">
                <a:solidFill>
                  <a:schemeClr val="tx2"/>
                </a:solidFill>
                <a:latin typeface="Times New Roman" panose="02020603050405020304" pitchFamily="18" charset="0"/>
              </a:rPr>
              <a:t>       2] If measured value &gt; calculated value,</a:t>
            </a:r>
            <a:endParaRPr lang="en-US" sz="2800" dirty="0">
              <a:solidFill>
                <a:schemeClr val="tx2"/>
              </a:solidFill>
              <a:latin typeface="Times New Roman" panose="02020603050405020304" pitchFamily="18" charset="0"/>
            </a:endParaRPr>
          </a:p>
          <a:p>
            <a:pPr>
              <a:lnSpc>
                <a:spcPct val="80000"/>
              </a:lnSpc>
              <a:buFontTx/>
              <a:buNone/>
            </a:pPr>
            <a:r>
              <a:rPr lang="en-US" sz="2800" dirty="0">
                <a:solidFill>
                  <a:schemeClr val="tx2"/>
                </a:solidFill>
                <a:latin typeface="Times New Roman" panose="02020603050405020304" pitchFamily="18" charset="0"/>
              </a:rPr>
              <a:t>           Arch is wider &amp; no scope for expansion. </a:t>
            </a:r>
            <a:endParaRPr lang="en-US" sz="2800" dirty="0">
              <a:solidFill>
                <a:schemeClr val="tx2"/>
              </a:solidFill>
              <a:latin typeface="Times New Roman" panose="02020603050405020304" pitchFamily="18" charset="0"/>
            </a:endParaRPr>
          </a:p>
          <a:p>
            <a:pPr>
              <a:lnSpc>
                <a:spcPct val="80000"/>
              </a:lnSpc>
              <a:buFontTx/>
              <a:buNone/>
            </a:pPr>
            <a:r>
              <a:rPr lang="en-US" sz="2800" dirty="0">
                <a:solidFill>
                  <a:schemeClr val="tx2"/>
                </a:solidFill>
                <a:latin typeface="Times New Roman" panose="02020603050405020304" pitchFamily="18" charset="0"/>
              </a:rPr>
              <a:t> </a:t>
            </a:r>
            <a:endParaRPr lang="en-US" sz="2800" dirty="0" smtClean="0">
              <a:solidFill>
                <a:schemeClr val="tx2"/>
              </a:solidFill>
              <a:latin typeface="Times New Roman" panose="02020603050405020304" pitchFamily="18" charset="0"/>
            </a:endParaRPr>
          </a:p>
          <a:p>
            <a:pPr algn="ctr">
              <a:lnSpc>
                <a:spcPct val="80000"/>
              </a:lnSpc>
              <a:buFontTx/>
              <a:buNone/>
            </a:pPr>
            <a:r>
              <a:rPr lang="en-US" sz="2800" u="sng" dirty="0" smtClean="0">
                <a:solidFill>
                  <a:schemeClr val="tx2"/>
                </a:solidFill>
                <a:latin typeface="Times New Roman" panose="02020603050405020304" pitchFamily="18" charset="0"/>
              </a:rPr>
              <a:t> Drawbacks</a:t>
            </a:r>
            <a:endParaRPr lang="en-US" sz="2800" u="sng" dirty="0">
              <a:solidFill>
                <a:schemeClr val="tx2"/>
              </a:solidFill>
              <a:latin typeface="Times New Roman" panose="02020603050405020304" pitchFamily="18" charset="0"/>
            </a:endParaRPr>
          </a:p>
          <a:p>
            <a:pPr>
              <a:lnSpc>
                <a:spcPct val="80000"/>
              </a:lnSpc>
              <a:buClr>
                <a:schemeClr val="tx1"/>
              </a:buClr>
            </a:pPr>
            <a:endParaRPr lang="en-US" sz="2800" dirty="0">
              <a:solidFill>
                <a:schemeClr val="tx2"/>
              </a:solidFill>
              <a:latin typeface="Times New Roman" panose="02020603050405020304" pitchFamily="18" charset="0"/>
            </a:endParaRPr>
          </a:p>
          <a:p>
            <a:pPr>
              <a:lnSpc>
                <a:spcPct val="80000"/>
              </a:lnSpc>
              <a:buClr>
                <a:schemeClr val="tx1"/>
              </a:buClr>
            </a:pPr>
            <a:r>
              <a:rPr lang="en-US" sz="2800" dirty="0">
                <a:solidFill>
                  <a:schemeClr val="tx2"/>
                </a:solidFill>
                <a:latin typeface="Times New Roman" panose="02020603050405020304" pitchFamily="18" charset="0"/>
              </a:rPr>
              <a:t>       </a:t>
            </a:r>
            <a:r>
              <a:rPr lang="en-US" sz="2800" dirty="0">
                <a:latin typeface="Times New Roman" panose="02020603050405020304" pitchFamily="18" charset="0"/>
              </a:rPr>
              <a:t>Designed for </a:t>
            </a:r>
            <a:r>
              <a:rPr lang="en-US" sz="2800" dirty="0" err="1">
                <a:latin typeface="Times New Roman" panose="02020603050405020304" pitchFamily="18" charset="0"/>
              </a:rPr>
              <a:t>french</a:t>
            </a:r>
            <a:r>
              <a:rPr lang="en-US" sz="2800" dirty="0">
                <a:latin typeface="Times New Roman" panose="02020603050405020304" pitchFamily="18" charset="0"/>
              </a:rPr>
              <a:t> population</a:t>
            </a:r>
            <a:endParaRPr lang="en-US" sz="2800" dirty="0">
              <a:latin typeface="Times New Roman" panose="02020603050405020304" pitchFamily="18" charset="0"/>
            </a:endParaRPr>
          </a:p>
          <a:p>
            <a:pPr>
              <a:lnSpc>
                <a:spcPct val="80000"/>
              </a:lnSpc>
              <a:buClr>
                <a:schemeClr val="tx1"/>
              </a:buClr>
            </a:pPr>
            <a:r>
              <a:rPr lang="en-US" sz="2800" dirty="0">
                <a:latin typeface="Times New Roman" panose="02020603050405020304" pitchFamily="18" charset="0"/>
              </a:rPr>
              <a:t>       Alignment of teeth was not considered</a:t>
            </a:r>
            <a:endParaRPr lang="en-US" sz="2800" dirty="0">
              <a:latin typeface="Times New Roman" panose="02020603050405020304" pitchFamily="18" charset="0"/>
            </a:endParaRPr>
          </a:p>
          <a:p>
            <a:pPr>
              <a:lnSpc>
                <a:spcPct val="80000"/>
              </a:lnSpc>
              <a:buClr>
                <a:schemeClr val="tx1"/>
              </a:buClr>
            </a:pPr>
            <a:r>
              <a:rPr lang="en-US" sz="2800" dirty="0">
                <a:latin typeface="Times New Roman" panose="02020603050405020304" pitchFamily="18" charset="0"/>
              </a:rPr>
              <a:t>       Malformation of teeth were not considered </a:t>
            </a:r>
            <a:endParaRPr lang="en-US" sz="2800" dirty="0">
              <a:latin typeface="Times New Roman" panose="02020603050405020304" pitchFamily="18" charset="0"/>
            </a:endParaRPr>
          </a:p>
          <a:p>
            <a:pPr>
              <a:lnSpc>
                <a:spcPct val="80000"/>
              </a:lnSpc>
              <a:buClr>
                <a:schemeClr val="tx1"/>
              </a:buClr>
              <a:buFontTx/>
              <a:buNone/>
            </a:pPr>
            <a:r>
              <a:rPr lang="en-US" sz="2800" dirty="0">
                <a:latin typeface="Times New Roman" panose="02020603050405020304" pitchFamily="18" charset="0"/>
              </a:rPr>
              <a:t>           </a:t>
            </a:r>
            <a:r>
              <a:rPr lang="en-US" sz="2800" dirty="0" err="1">
                <a:latin typeface="Times New Roman" panose="02020603050405020304" pitchFamily="18" charset="0"/>
              </a:rPr>
              <a:t>eg</a:t>
            </a:r>
            <a:r>
              <a:rPr lang="en-US" sz="2800" dirty="0">
                <a:latin typeface="Times New Roman" panose="02020603050405020304" pitchFamily="18" charset="0"/>
              </a:rPr>
              <a:t>, peg lateral </a:t>
            </a:r>
            <a:endParaRPr lang="en-US" sz="2800" dirty="0">
              <a:latin typeface="Times New Roman" panose="02020603050405020304" pitchFamily="18" charset="0"/>
            </a:endParaRPr>
          </a:p>
          <a:p>
            <a:pPr>
              <a:lnSpc>
                <a:spcPct val="80000"/>
              </a:lnSpc>
            </a:pPr>
            <a:endParaRPr lang="en-US" sz="2800" dirty="0">
              <a:solidFill>
                <a:schemeClr val="hlink"/>
              </a:solidFill>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533400"/>
            <a:ext cx="8229600" cy="1143000"/>
          </a:xfrm>
        </p:spPr>
        <p:txBody>
          <a:bodyPr>
            <a:normAutofit/>
          </a:bodyPr>
          <a:lstStyle/>
          <a:p>
            <a:pPr algn="ctr"/>
            <a:r>
              <a:rPr lang="en-US" u="sng" dirty="0">
                <a:solidFill>
                  <a:schemeClr val="tx2">
                    <a:lumMod val="75000"/>
                  </a:schemeClr>
                </a:solidFill>
                <a:effectLst>
                  <a:outerShdw blurRad="38100" dist="38100" dir="2700000" algn="tl">
                    <a:srgbClr val="000000"/>
                  </a:outerShdw>
                </a:effectLst>
                <a:latin typeface="Times New Roman" panose="02020603050405020304" pitchFamily="18" charset="0"/>
              </a:rPr>
              <a:t>Ashley Howe’s Analysis</a:t>
            </a:r>
            <a:endParaRPr lang="en-US"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207875" name="Rectangle 3"/>
          <p:cNvSpPr>
            <a:spLocks noGrp="1" noChangeArrowheads="1"/>
          </p:cNvSpPr>
          <p:nvPr>
            <p:ph idx="1"/>
          </p:nvPr>
        </p:nvSpPr>
        <p:spPr/>
        <p:txBody>
          <a:bodyPr/>
          <a:lstStyle/>
          <a:p>
            <a:pPr>
              <a:buClr>
                <a:schemeClr val="tx1"/>
              </a:buClr>
            </a:pPr>
            <a:r>
              <a:rPr lang="en-US" dirty="0">
                <a:latin typeface="Times New Roman" panose="02020603050405020304" pitchFamily="18" charset="0"/>
              </a:rPr>
              <a:t>Crowding is due to deficiency in arch width rather than arch length</a:t>
            </a:r>
            <a:endParaRPr lang="en-US" dirty="0">
              <a:latin typeface="Times New Roman" panose="02020603050405020304" pitchFamily="18" charset="0"/>
            </a:endParaRPr>
          </a:p>
          <a:p>
            <a:pPr>
              <a:buClr>
                <a:schemeClr val="tx1"/>
              </a:buClr>
            </a:pPr>
            <a:r>
              <a:rPr lang="en-US" dirty="0">
                <a:latin typeface="Times New Roman" panose="02020603050405020304" pitchFamily="18" charset="0"/>
              </a:rPr>
              <a:t>Relationship b/w total M-D width of 12 teeth  [6-6] &amp; width of dental arch in  the 1</a:t>
            </a:r>
            <a:r>
              <a:rPr lang="en-US" baseline="30000" dirty="0">
                <a:latin typeface="Times New Roman" panose="02020603050405020304" pitchFamily="18" charset="0"/>
              </a:rPr>
              <a:t>st</a:t>
            </a:r>
            <a:r>
              <a:rPr lang="en-US" dirty="0">
                <a:latin typeface="Times New Roman" panose="02020603050405020304" pitchFamily="18" charset="0"/>
              </a:rPr>
              <a:t> pm region. </a:t>
            </a:r>
            <a:endParaRPr lang="en-US" dirty="0">
              <a:latin typeface="Times New Roman" panose="02020603050405020304" pitchFamily="18" charset="0"/>
            </a:endParaRPr>
          </a:p>
          <a:p>
            <a:pPr>
              <a:buClr>
                <a:schemeClr val="tx1"/>
              </a:buClr>
              <a:buFontTx/>
              <a:buNone/>
            </a:pPr>
            <a:r>
              <a:rPr lang="en-US" dirty="0">
                <a:latin typeface="Times New Roman" panose="02020603050405020304" pitchFamily="18" charset="0"/>
              </a:rPr>
              <a:t> </a:t>
            </a:r>
            <a:endParaRPr lang="en-US"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Effect transition="in" filter="fade">
                                      <p:cBhvr>
                                        <p:cTn id="7" dur="1000"/>
                                        <p:tgtEl>
                                          <p:spTgt spid="207875">
                                            <p:txEl>
                                              <p:pRg st="0" end="0"/>
                                            </p:txEl>
                                          </p:spTgt>
                                        </p:tgtEl>
                                      </p:cBhvr>
                                    </p:animEffect>
                                    <p:anim calcmode="lin" valueType="num">
                                      <p:cBhvr>
                                        <p:cTn id="8" dur="1000" fill="hold"/>
                                        <p:tgtEl>
                                          <p:spTgt spid="2078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78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7875">
                                            <p:txEl>
                                              <p:pRg st="1" end="1"/>
                                            </p:txEl>
                                          </p:spTgt>
                                        </p:tgtEl>
                                        <p:attrNameLst>
                                          <p:attrName>style.visibility</p:attrName>
                                        </p:attrNameLst>
                                      </p:cBhvr>
                                      <p:to>
                                        <p:strVal val="visible"/>
                                      </p:to>
                                    </p:set>
                                    <p:animEffect transition="in" filter="fade">
                                      <p:cBhvr>
                                        <p:cTn id="12" dur="1000"/>
                                        <p:tgtEl>
                                          <p:spTgt spid="207875">
                                            <p:txEl>
                                              <p:pRg st="1" end="1"/>
                                            </p:txEl>
                                          </p:spTgt>
                                        </p:tgtEl>
                                      </p:cBhvr>
                                    </p:animEffect>
                                    <p:anim calcmode="lin" valueType="num">
                                      <p:cBhvr>
                                        <p:cTn id="13" dur="1000" fill="hold"/>
                                        <p:tgtEl>
                                          <p:spTgt spid="20787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787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7875">
                                            <p:txEl>
                                              <p:pRg st="2" end="2"/>
                                            </p:txEl>
                                          </p:spTgt>
                                        </p:tgtEl>
                                        <p:attrNameLst>
                                          <p:attrName>style.visibility</p:attrName>
                                        </p:attrNameLst>
                                      </p:cBhvr>
                                      <p:to>
                                        <p:strVal val="visible"/>
                                      </p:to>
                                    </p:set>
                                    <p:animEffect transition="in" filter="fade">
                                      <p:cBhvr>
                                        <p:cTn id="17" dur="1000"/>
                                        <p:tgtEl>
                                          <p:spTgt spid="207875">
                                            <p:txEl>
                                              <p:pRg st="2" end="2"/>
                                            </p:txEl>
                                          </p:spTgt>
                                        </p:tgtEl>
                                      </p:cBhvr>
                                    </p:animEffect>
                                    <p:anim calcmode="lin" valueType="num">
                                      <p:cBhvr>
                                        <p:cTn id="18" dur="1000" fill="hold"/>
                                        <p:tgtEl>
                                          <p:spTgt spid="20787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078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901" name="Rectangle 5"/>
          <p:cNvSpPr>
            <a:spLocks noGrp="1" noChangeArrowheads="1"/>
          </p:cNvSpPr>
          <p:nvPr>
            <p:ph sz="half" idx="1"/>
          </p:nvPr>
        </p:nvSpPr>
        <p:spPr>
          <a:xfrm>
            <a:off x="457200" y="228600"/>
            <a:ext cx="4114800" cy="6629400"/>
          </a:xfrm>
        </p:spPr>
        <p:txBody>
          <a:bodyPr/>
          <a:lstStyle/>
          <a:p>
            <a:pPr algn="ctr">
              <a:buClr>
                <a:srgbClr val="000000"/>
              </a:buClr>
              <a:buFontTx/>
              <a:buNone/>
            </a:pPr>
            <a:r>
              <a:rPr lang="en-US" sz="3200" dirty="0" smtClean="0">
                <a:solidFill>
                  <a:schemeClr val="tx2">
                    <a:lumMod val="75000"/>
                  </a:schemeClr>
                </a:solidFill>
                <a:latin typeface="Times New Roman" panose="02020603050405020304" pitchFamily="18" charset="0"/>
              </a:rPr>
              <a:t>Procedure:-</a:t>
            </a:r>
            <a:endParaRPr lang="en-US" sz="3200" dirty="0">
              <a:solidFill>
                <a:schemeClr val="tx2">
                  <a:lumMod val="75000"/>
                </a:schemeClr>
              </a:solidFill>
              <a:latin typeface="Times New Roman" panose="02020603050405020304" pitchFamily="18" charset="0"/>
            </a:endParaRPr>
          </a:p>
          <a:p>
            <a:pPr>
              <a:buClr>
                <a:srgbClr val="000000"/>
              </a:buClr>
              <a:buFontTx/>
              <a:buNone/>
            </a:pPr>
            <a:r>
              <a:rPr lang="en-US" dirty="0">
                <a:latin typeface="Times New Roman" panose="02020603050405020304" pitchFamily="18" charset="0"/>
              </a:rPr>
              <a:t>1] Measurement </a:t>
            </a:r>
            <a:r>
              <a:rPr lang="en-US" dirty="0" smtClean="0">
                <a:latin typeface="Times New Roman" panose="02020603050405020304" pitchFamily="18" charset="0"/>
              </a:rPr>
              <a:t>of  total tooth material(TTM);                                                                 </a:t>
            </a:r>
            <a:r>
              <a:rPr lang="en-US" dirty="0">
                <a:latin typeface="Times New Roman" panose="02020603050405020304" pitchFamily="18" charset="0"/>
              </a:rPr>
              <a:t>-measure the M-D width of all teeth ant. to 2</a:t>
            </a:r>
            <a:r>
              <a:rPr lang="en-US" baseline="30000" dirty="0">
                <a:latin typeface="Times New Roman" panose="02020603050405020304" pitchFamily="18" charset="0"/>
              </a:rPr>
              <a:t>nd</a:t>
            </a:r>
            <a:r>
              <a:rPr lang="en-US" dirty="0">
                <a:latin typeface="Times New Roman" panose="02020603050405020304" pitchFamily="18" charset="0"/>
              </a:rPr>
              <a:t> </a:t>
            </a:r>
            <a:r>
              <a:rPr lang="en-US" dirty="0" smtClean="0">
                <a:latin typeface="Times New Roman" panose="02020603050405020304" pitchFamily="18" charset="0"/>
              </a:rPr>
              <a:t>molar </a:t>
            </a:r>
            <a:r>
              <a:rPr lang="en-US" dirty="0">
                <a:latin typeface="Times New Roman" panose="02020603050405020304" pitchFamily="18" charset="0"/>
              </a:rPr>
              <a:t>&amp; sum up.</a:t>
            </a:r>
            <a:endParaRPr lang="en-US" dirty="0">
              <a:latin typeface="Times New Roman" panose="02020603050405020304" pitchFamily="18" charset="0"/>
            </a:endParaRPr>
          </a:p>
          <a:p>
            <a:pPr>
              <a:buFontTx/>
              <a:buNone/>
            </a:pPr>
            <a:r>
              <a:rPr lang="en-US" dirty="0">
                <a:latin typeface="Times New Roman" panose="02020603050405020304" pitchFamily="18" charset="0"/>
              </a:rPr>
              <a:t>2] Measurement Of </a:t>
            </a:r>
            <a:r>
              <a:rPr lang="en-US" dirty="0" smtClean="0">
                <a:latin typeface="Times New Roman" panose="02020603050405020304" pitchFamily="18" charset="0"/>
              </a:rPr>
              <a:t>Premolar Diameter(PMD) </a:t>
            </a:r>
            <a:r>
              <a:rPr lang="en-US" dirty="0">
                <a:latin typeface="Times New Roman" panose="02020603050405020304" pitchFamily="18" charset="0"/>
              </a:rPr>
              <a:t>;</a:t>
            </a:r>
            <a:endParaRPr lang="en-US" dirty="0">
              <a:latin typeface="Times New Roman" panose="02020603050405020304" pitchFamily="18" charset="0"/>
            </a:endParaRPr>
          </a:p>
          <a:p>
            <a:pPr>
              <a:buFontTx/>
              <a:buNone/>
            </a:pPr>
            <a:r>
              <a:rPr lang="en-US" dirty="0">
                <a:latin typeface="Times New Roman" panose="02020603050405020304" pitchFamily="18" charset="0"/>
              </a:rPr>
              <a:t>   -Arch width from tip of  buccal cusp of 4 to 4.</a:t>
            </a:r>
            <a:endParaRPr lang="en-US" dirty="0">
              <a:latin typeface="Times New Roman" panose="02020603050405020304" pitchFamily="18" charset="0"/>
            </a:endParaRPr>
          </a:p>
          <a:p>
            <a:endParaRPr lang="en-US" dirty="0">
              <a:latin typeface="Times New Roman" panose="02020603050405020304" pitchFamily="18" charset="0"/>
            </a:endParaRPr>
          </a:p>
        </p:txBody>
      </p:sp>
      <p:pic>
        <p:nvPicPr>
          <p:cNvPr id="208904" name="Picture 8" descr="scan0010"/>
          <p:cNvPicPr>
            <a:picLocks noGrp="1" noChangeAspect="1" noChangeArrowheads="1"/>
          </p:cNvPicPr>
          <p:nvPr>
            <p:ph sz="half" idx="2"/>
          </p:nvPr>
        </p:nvPicPr>
        <p:blipFill>
          <a:blip r:embed="rId1"/>
          <a:srcRect l="6754" t="14841" r="16322" b="59549"/>
          <a:stretch>
            <a:fillRect/>
          </a:stretch>
        </p:blipFill>
        <p:spPr>
          <a:xfrm>
            <a:off x="4876800" y="533400"/>
            <a:ext cx="3352800" cy="2954338"/>
          </a:xfrm>
          <a:noFill/>
          <a:ln w="28575">
            <a:solidFill>
              <a:srgbClr val="F8AE28"/>
            </a:solidFill>
          </a:ln>
        </p:spPr>
      </p:pic>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pic>
        <p:nvPicPr>
          <p:cNvPr id="208905" name="Picture 9" descr="scan0110"/>
          <p:cNvPicPr>
            <a:picLocks noChangeAspect="1" noChangeArrowheads="1"/>
          </p:cNvPicPr>
          <p:nvPr/>
        </p:nvPicPr>
        <p:blipFill>
          <a:blip r:embed="rId2"/>
          <a:srcRect l="4463" t="6184" r="6943" b="60524"/>
          <a:stretch>
            <a:fillRect/>
          </a:stretch>
        </p:blipFill>
        <p:spPr bwMode="auto">
          <a:xfrm>
            <a:off x="4876800" y="3646488"/>
            <a:ext cx="3441700" cy="3211512"/>
          </a:xfrm>
          <a:prstGeom prst="rect">
            <a:avLst/>
          </a:prstGeom>
          <a:noFill/>
          <a:ln w="28575">
            <a:solidFill>
              <a:srgbClr val="F8AE28"/>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8901">
                                            <p:txEl>
                                              <p:pRg st="0" end="0"/>
                                            </p:txEl>
                                          </p:spTgt>
                                        </p:tgtEl>
                                        <p:attrNameLst>
                                          <p:attrName>style.visibility</p:attrName>
                                        </p:attrNameLst>
                                      </p:cBhvr>
                                      <p:to>
                                        <p:strVal val="visible"/>
                                      </p:to>
                                    </p:set>
                                    <p:animEffect transition="in" filter="fade">
                                      <p:cBhvr>
                                        <p:cTn id="7" dur="1000"/>
                                        <p:tgtEl>
                                          <p:spTgt spid="208901">
                                            <p:txEl>
                                              <p:pRg st="0" end="0"/>
                                            </p:txEl>
                                          </p:spTgt>
                                        </p:tgtEl>
                                      </p:cBhvr>
                                    </p:animEffect>
                                    <p:anim calcmode="lin" valueType="num">
                                      <p:cBhvr>
                                        <p:cTn id="8" dur="1000" fill="hold"/>
                                        <p:tgtEl>
                                          <p:spTgt spid="20890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890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8901">
                                            <p:txEl>
                                              <p:pRg st="1" end="1"/>
                                            </p:txEl>
                                          </p:spTgt>
                                        </p:tgtEl>
                                        <p:attrNameLst>
                                          <p:attrName>style.visibility</p:attrName>
                                        </p:attrNameLst>
                                      </p:cBhvr>
                                      <p:to>
                                        <p:strVal val="visible"/>
                                      </p:to>
                                    </p:set>
                                    <p:animEffect transition="in" filter="fade">
                                      <p:cBhvr>
                                        <p:cTn id="12" dur="1000"/>
                                        <p:tgtEl>
                                          <p:spTgt spid="208901">
                                            <p:txEl>
                                              <p:pRg st="1" end="1"/>
                                            </p:txEl>
                                          </p:spTgt>
                                        </p:tgtEl>
                                      </p:cBhvr>
                                    </p:animEffect>
                                    <p:anim calcmode="lin" valueType="num">
                                      <p:cBhvr>
                                        <p:cTn id="13" dur="1000" fill="hold"/>
                                        <p:tgtEl>
                                          <p:spTgt spid="20890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890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8901">
                                            <p:txEl>
                                              <p:pRg st="2" end="2"/>
                                            </p:txEl>
                                          </p:spTgt>
                                        </p:tgtEl>
                                        <p:attrNameLst>
                                          <p:attrName>style.visibility</p:attrName>
                                        </p:attrNameLst>
                                      </p:cBhvr>
                                      <p:to>
                                        <p:strVal val="visible"/>
                                      </p:to>
                                    </p:set>
                                    <p:animEffect transition="in" filter="fade">
                                      <p:cBhvr>
                                        <p:cTn id="17" dur="1000"/>
                                        <p:tgtEl>
                                          <p:spTgt spid="208901">
                                            <p:txEl>
                                              <p:pRg st="2" end="2"/>
                                            </p:txEl>
                                          </p:spTgt>
                                        </p:tgtEl>
                                      </p:cBhvr>
                                    </p:animEffect>
                                    <p:anim calcmode="lin" valueType="num">
                                      <p:cBhvr>
                                        <p:cTn id="18" dur="1000" fill="hold"/>
                                        <p:tgtEl>
                                          <p:spTgt spid="20890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0890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8901">
                                            <p:txEl>
                                              <p:pRg st="3" end="3"/>
                                            </p:txEl>
                                          </p:spTgt>
                                        </p:tgtEl>
                                        <p:attrNameLst>
                                          <p:attrName>style.visibility</p:attrName>
                                        </p:attrNameLst>
                                      </p:cBhvr>
                                      <p:to>
                                        <p:strVal val="visible"/>
                                      </p:to>
                                    </p:set>
                                    <p:animEffect transition="in" filter="fade">
                                      <p:cBhvr>
                                        <p:cTn id="22" dur="1000"/>
                                        <p:tgtEl>
                                          <p:spTgt spid="208901">
                                            <p:txEl>
                                              <p:pRg st="3" end="3"/>
                                            </p:txEl>
                                          </p:spTgt>
                                        </p:tgtEl>
                                      </p:cBhvr>
                                    </p:animEffect>
                                    <p:anim calcmode="lin" valueType="num">
                                      <p:cBhvr>
                                        <p:cTn id="23" dur="1000" fill="hold"/>
                                        <p:tgtEl>
                                          <p:spTgt spid="20890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0890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1" grpId="0" build="p"/>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5" name="Rectangle 5"/>
          <p:cNvSpPr>
            <a:spLocks noGrp="1" noChangeArrowheads="1"/>
          </p:cNvSpPr>
          <p:nvPr>
            <p:ph sz="half" idx="1"/>
          </p:nvPr>
        </p:nvSpPr>
        <p:spPr>
          <a:xfrm>
            <a:off x="457200" y="1371600"/>
            <a:ext cx="4038600" cy="4988720"/>
          </a:xfrm>
        </p:spPr>
        <p:txBody>
          <a:bodyPr/>
          <a:lstStyle/>
          <a:p>
            <a:pPr>
              <a:buFontTx/>
              <a:buNone/>
            </a:pPr>
            <a:r>
              <a:rPr lang="en-US" sz="2600" dirty="0">
                <a:latin typeface="Times New Roman" panose="02020603050405020304" pitchFamily="18" charset="0"/>
              </a:rPr>
              <a:t>   3] Measurement Of </a:t>
            </a:r>
            <a:r>
              <a:rPr lang="en-US" sz="2600" dirty="0" smtClean="0">
                <a:latin typeface="Times New Roman" panose="02020603050405020304" pitchFamily="18" charset="0"/>
              </a:rPr>
              <a:t> premolar basal arch width(PMBAW)/ </a:t>
            </a:r>
            <a:r>
              <a:rPr lang="en-US" sz="2600" dirty="0">
                <a:latin typeface="Times New Roman" panose="02020603050405020304" pitchFamily="18" charset="0"/>
              </a:rPr>
              <a:t>Canine </a:t>
            </a:r>
            <a:r>
              <a:rPr lang="en-US" sz="2600" dirty="0" err="1">
                <a:latin typeface="Times New Roman" panose="02020603050405020304" pitchFamily="18" charset="0"/>
              </a:rPr>
              <a:t>Fossa</a:t>
            </a:r>
            <a:r>
              <a:rPr lang="en-US" sz="2600" dirty="0">
                <a:latin typeface="Times New Roman" panose="02020603050405020304" pitchFamily="18" charset="0"/>
              </a:rPr>
              <a:t> Width ;</a:t>
            </a:r>
            <a:endParaRPr lang="en-US" sz="2600" dirty="0">
              <a:latin typeface="Times New Roman" panose="02020603050405020304" pitchFamily="18" charset="0"/>
            </a:endParaRPr>
          </a:p>
          <a:p>
            <a:endParaRPr lang="en-US" sz="2600" dirty="0">
              <a:solidFill>
                <a:schemeClr val="hlink"/>
              </a:solidFill>
              <a:latin typeface="Times New Roman" panose="02020603050405020304" pitchFamily="18" charset="0"/>
            </a:endParaRPr>
          </a:p>
          <a:p>
            <a:pPr>
              <a:buFontTx/>
              <a:buNone/>
            </a:pPr>
            <a:r>
              <a:rPr lang="en-US" sz="2600" dirty="0">
                <a:latin typeface="Times New Roman" panose="02020603050405020304" pitchFamily="18" charset="0"/>
              </a:rPr>
              <a:t>   - Canine </a:t>
            </a:r>
            <a:r>
              <a:rPr lang="en-US" sz="2600" dirty="0" err="1">
                <a:latin typeface="Times New Roman" panose="02020603050405020304" pitchFamily="18" charset="0"/>
              </a:rPr>
              <a:t>fossa</a:t>
            </a:r>
            <a:r>
              <a:rPr lang="en-US" sz="2600" dirty="0">
                <a:latin typeface="Times New Roman" panose="02020603050405020304" pitchFamily="18" charset="0"/>
              </a:rPr>
              <a:t> on one side to the other side </a:t>
            </a:r>
            <a:endParaRPr lang="en-US" sz="2600" dirty="0">
              <a:latin typeface="Times New Roman" panose="02020603050405020304" pitchFamily="18" charset="0"/>
            </a:endParaRPr>
          </a:p>
          <a:p>
            <a:pPr>
              <a:buFontTx/>
              <a:buNone/>
            </a:pPr>
            <a:r>
              <a:rPr lang="en-US" sz="2600" dirty="0">
                <a:latin typeface="Times New Roman" panose="02020603050405020304" pitchFamily="18" charset="0"/>
              </a:rPr>
              <a:t>    - 8mm below the crest of the </a:t>
            </a:r>
            <a:r>
              <a:rPr lang="en-US" sz="2600" dirty="0" err="1">
                <a:latin typeface="Times New Roman" panose="02020603050405020304" pitchFamily="18" charset="0"/>
              </a:rPr>
              <a:t>interdental</a:t>
            </a:r>
            <a:r>
              <a:rPr lang="en-US" sz="2600" dirty="0">
                <a:latin typeface="Times New Roman" panose="02020603050405020304" pitchFamily="18" charset="0"/>
              </a:rPr>
              <a:t> papilla distal to the canine</a:t>
            </a:r>
            <a:r>
              <a:rPr lang="en-US" sz="2600" b="1" dirty="0"/>
              <a:t>. </a:t>
            </a:r>
            <a:endParaRPr lang="en-US" sz="2600" b="1" dirty="0"/>
          </a:p>
          <a:p>
            <a:endParaRPr lang="en-US" sz="2600" dirty="0"/>
          </a:p>
        </p:txBody>
      </p:sp>
      <p:pic>
        <p:nvPicPr>
          <p:cNvPr id="209927" name="Picture 7" descr="scan0110"/>
          <p:cNvPicPr>
            <a:picLocks noGrp="1" noChangeAspect="1" noChangeArrowheads="1"/>
          </p:cNvPicPr>
          <p:nvPr>
            <p:ph sz="half" idx="2"/>
          </p:nvPr>
        </p:nvPicPr>
        <p:blipFill>
          <a:blip r:embed="rId1"/>
          <a:srcRect l="4463" t="43098" r="5951" b="1498"/>
          <a:stretch>
            <a:fillRect/>
          </a:stretch>
        </p:blipFill>
        <p:spPr>
          <a:xfrm>
            <a:off x="5029200" y="1143000"/>
            <a:ext cx="3429000" cy="5135562"/>
          </a:xfrm>
          <a:noFill/>
          <a:ln w="28575">
            <a:solidFill>
              <a:schemeClr val="tx1"/>
            </a:solidFill>
          </a:ln>
        </p:spPr>
      </p:pic>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9925">
                                            <p:txEl>
                                              <p:pRg st="0" end="0"/>
                                            </p:txEl>
                                          </p:spTgt>
                                        </p:tgtEl>
                                        <p:attrNameLst>
                                          <p:attrName>style.visibility</p:attrName>
                                        </p:attrNameLst>
                                      </p:cBhvr>
                                      <p:to>
                                        <p:strVal val="visible"/>
                                      </p:to>
                                    </p:set>
                                    <p:animEffect transition="in" filter="fade">
                                      <p:cBhvr>
                                        <p:cTn id="7" dur="1000"/>
                                        <p:tgtEl>
                                          <p:spTgt spid="209925">
                                            <p:txEl>
                                              <p:pRg st="0" end="0"/>
                                            </p:txEl>
                                          </p:spTgt>
                                        </p:tgtEl>
                                      </p:cBhvr>
                                    </p:animEffect>
                                    <p:anim calcmode="lin" valueType="num">
                                      <p:cBhvr>
                                        <p:cTn id="8" dur="1000" fill="hold"/>
                                        <p:tgtEl>
                                          <p:spTgt spid="20992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99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9925">
                                            <p:txEl>
                                              <p:pRg st="2" end="2"/>
                                            </p:txEl>
                                          </p:spTgt>
                                        </p:tgtEl>
                                        <p:attrNameLst>
                                          <p:attrName>style.visibility</p:attrName>
                                        </p:attrNameLst>
                                      </p:cBhvr>
                                      <p:to>
                                        <p:strVal val="visible"/>
                                      </p:to>
                                    </p:set>
                                    <p:animEffect transition="in" filter="fade">
                                      <p:cBhvr>
                                        <p:cTn id="14" dur="1000"/>
                                        <p:tgtEl>
                                          <p:spTgt spid="209925">
                                            <p:txEl>
                                              <p:pRg st="2" end="2"/>
                                            </p:txEl>
                                          </p:spTgt>
                                        </p:tgtEl>
                                      </p:cBhvr>
                                    </p:animEffect>
                                    <p:anim calcmode="lin" valueType="num">
                                      <p:cBhvr>
                                        <p:cTn id="15" dur="1000" fill="hold"/>
                                        <p:tgtEl>
                                          <p:spTgt spid="20992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0992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9925">
                                            <p:txEl>
                                              <p:pRg st="3" end="3"/>
                                            </p:txEl>
                                          </p:spTgt>
                                        </p:tgtEl>
                                        <p:attrNameLst>
                                          <p:attrName>style.visibility</p:attrName>
                                        </p:attrNameLst>
                                      </p:cBhvr>
                                      <p:to>
                                        <p:strVal val="visible"/>
                                      </p:to>
                                    </p:set>
                                    <p:animEffect transition="in" filter="fade">
                                      <p:cBhvr>
                                        <p:cTn id="21" dur="1000"/>
                                        <p:tgtEl>
                                          <p:spTgt spid="209925">
                                            <p:txEl>
                                              <p:pRg st="3" end="3"/>
                                            </p:txEl>
                                          </p:spTgt>
                                        </p:tgtEl>
                                      </p:cBhvr>
                                    </p:animEffect>
                                    <p:anim calcmode="lin" valueType="num">
                                      <p:cBhvr>
                                        <p:cTn id="22" dur="1000" fill="hold"/>
                                        <p:tgtEl>
                                          <p:spTgt spid="20992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0992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5" grpId="0" build="p"/>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04800" y="0"/>
            <a:ext cx="8229600" cy="1143000"/>
          </a:xfrm>
        </p:spPr>
        <p:txBody>
          <a:bodyPr>
            <a:normAutofit/>
          </a:bodyPr>
          <a:lstStyle/>
          <a:p>
            <a:pPr algn="ctr"/>
            <a:r>
              <a:rPr lang="en-US" sz="4400" u="sng" dirty="0" smtClean="0">
                <a:solidFill>
                  <a:schemeClr val="tx2">
                    <a:lumMod val="75000"/>
                  </a:schemeClr>
                </a:solidFill>
                <a:latin typeface="Times New Roman" panose="02020603050405020304" pitchFamily="18" charset="0"/>
              </a:rPr>
              <a:t>Inference</a:t>
            </a:r>
            <a:r>
              <a:rPr lang="en-US" sz="4400" u="sng" dirty="0">
                <a:solidFill>
                  <a:schemeClr val="tx2">
                    <a:lumMod val="75000"/>
                  </a:schemeClr>
                </a:solidFill>
                <a:latin typeface="Times New Roman" panose="02020603050405020304" pitchFamily="18" charset="0"/>
              </a:rPr>
              <a:t>;</a:t>
            </a:r>
            <a:endParaRPr lang="en-US" sz="4400" u="sng" dirty="0">
              <a:solidFill>
                <a:schemeClr val="tx2">
                  <a:lumMod val="75000"/>
                </a:schemeClr>
              </a:solidFill>
              <a:latin typeface="Times New Roman" panose="02020603050405020304" pitchFamily="18" charset="0"/>
            </a:endParaRPr>
          </a:p>
        </p:txBody>
      </p:sp>
      <p:sp>
        <p:nvSpPr>
          <p:cNvPr id="210947" name="Rectangle 3"/>
          <p:cNvSpPr>
            <a:spLocks noGrp="1" noChangeArrowheads="1"/>
          </p:cNvSpPr>
          <p:nvPr>
            <p:ph idx="1"/>
          </p:nvPr>
        </p:nvSpPr>
        <p:spPr>
          <a:xfrm>
            <a:off x="457200" y="1371600"/>
            <a:ext cx="8229600" cy="5257800"/>
          </a:xfrm>
        </p:spPr>
        <p:txBody>
          <a:bodyPr>
            <a:normAutofit/>
          </a:bodyPr>
          <a:lstStyle/>
          <a:p>
            <a:pPr>
              <a:lnSpc>
                <a:spcPct val="90000"/>
              </a:lnSpc>
              <a:buClr>
                <a:schemeClr val="tx1"/>
              </a:buClr>
            </a:pPr>
            <a:r>
              <a:rPr lang="en-US" sz="2800" dirty="0">
                <a:latin typeface="Times New Roman" panose="02020603050405020304" pitchFamily="18" charset="0"/>
              </a:rPr>
              <a:t>      PMBAW &amp; PMD are compared </a:t>
            </a: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If PMBAW &gt;PMD ; arch can be expanded </a:t>
            </a:r>
            <a:endParaRPr lang="en-US" sz="2800" dirty="0">
              <a:latin typeface="Times New Roman" panose="02020603050405020304" pitchFamily="18" charset="0"/>
            </a:endParaRPr>
          </a:p>
          <a:p>
            <a:pPr>
              <a:lnSpc>
                <a:spcPct val="90000"/>
              </a:lnSpc>
              <a:buClr>
                <a:schemeClr val="tx1"/>
              </a:buClr>
            </a:pPr>
            <a:r>
              <a:rPr lang="en-US" sz="2800" dirty="0">
                <a:latin typeface="Times New Roman" panose="02020603050405020304" pitchFamily="18" charset="0"/>
              </a:rPr>
              <a:t>     If PMBAW &lt; PMD ; arch can’t be expanded</a:t>
            </a:r>
            <a:endParaRPr lang="en-US" sz="2800" dirty="0">
              <a:latin typeface="Times New Roman" panose="02020603050405020304" pitchFamily="18" charset="0"/>
            </a:endParaRPr>
          </a:p>
          <a:p>
            <a:pPr>
              <a:lnSpc>
                <a:spcPct val="90000"/>
              </a:lnSpc>
              <a:buFontTx/>
              <a:buNone/>
            </a:pPr>
            <a:endParaRPr lang="en-US" sz="2800" dirty="0">
              <a:latin typeface="Times New Roman" panose="02020603050405020304" pitchFamily="18" charset="0"/>
            </a:endParaRPr>
          </a:p>
          <a:p>
            <a:pPr>
              <a:lnSpc>
                <a:spcPct val="90000"/>
              </a:lnSpc>
              <a:buFontTx/>
              <a:buNone/>
            </a:pPr>
            <a:r>
              <a:rPr lang="en-US" sz="2800" dirty="0">
                <a:solidFill>
                  <a:schemeClr val="tx2">
                    <a:lumMod val="90000"/>
                  </a:schemeClr>
                </a:solidFill>
                <a:latin typeface="Times New Roman" panose="02020603050405020304" pitchFamily="18" charset="0"/>
              </a:rPr>
              <a:t>According to </a:t>
            </a:r>
            <a:r>
              <a:rPr lang="en-US" sz="2800" dirty="0" smtClean="0">
                <a:solidFill>
                  <a:schemeClr val="tx2">
                    <a:lumMod val="90000"/>
                  </a:schemeClr>
                </a:solidFill>
                <a:latin typeface="Times New Roman" panose="02020603050405020304" pitchFamily="18" charset="0"/>
              </a:rPr>
              <a:t>Howe </a:t>
            </a:r>
            <a:r>
              <a:rPr lang="en-US" sz="2800" dirty="0">
                <a:solidFill>
                  <a:schemeClr val="tx2">
                    <a:lumMod val="90000"/>
                  </a:schemeClr>
                </a:solidFill>
                <a:latin typeface="Times New Roman" panose="02020603050405020304" pitchFamily="18" charset="0"/>
              </a:rPr>
              <a:t>to achieve normal occlusion</a:t>
            </a:r>
            <a:endParaRPr lang="en-US" sz="2800" dirty="0">
              <a:solidFill>
                <a:schemeClr val="tx2">
                  <a:lumMod val="90000"/>
                </a:schemeClr>
              </a:solidFill>
              <a:latin typeface="Times New Roman" panose="02020603050405020304" pitchFamily="18" charset="0"/>
            </a:endParaRPr>
          </a:p>
          <a:p>
            <a:pPr>
              <a:lnSpc>
                <a:spcPct val="90000"/>
              </a:lnSpc>
              <a:buFontTx/>
              <a:buNone/>
            </a:pPr>
            <a:r>
              <a:rPr lang="en-US" sz="2800" dirty="0">
                <a:solidFill>
                  <a:schemeClr val="tx2">
                    <a:lumMod val="90000"/>
                  </a:schemeClr>
                </a:solidFill>
                <a:latin typeface="Times New Roman" panose="02020603050405020304" pitchFamily="18" charset="0"/>
              </a:rPr>
              <a:t>PMBAW should be 44% of the TTM.</a:t>
            </a:r>
            <a:endParaRPr lang="en-US" sz="2800" dirty="0">
              <a:solidFill>
                <a:schemeClr val="tx2">
                  <a:lumMod val="90000"/>
                </a:schemeClr>
              </a:solidFill>
              <a:latin typeface="Times New Roman" panose="02020603050405020304" pitchFamily="18" charset="0"/>
            </a:endParaRPr>
          </a:p>
          <a:p>
            <a:pPr>
              <a:lnSpc>
                <a:spcPct val="90000"/>
              </a:lnSpc>
              <a:buFontTx/>
              <a:buNone/>
            </a:pPr>
            <a:r>
              <a:rPr lang="en-US" sz="2800" dirty="0">
                <a:solidFill>
                  <a:schemeClr val="tx2">
                    <a:lumMod val="90000"/>
                  </a:schemeClr>
                </a:solidFill>
                <a:latin typeface="Times New Roman" panose="02020603050405020304" pitchFamily="18" charset="0"/>
              </a:rPr>
              <a:t>So, PMBAW % = PMBAW/TTM x 100  =  44%</a:t>
            </a:r>
            <a:endParaRPr lang="en-US" sz="2800" dirty="0">
              <a:solidFill>
                <a:schemeClr val="tx2">
                  <a:lumMod val="90000"/>
                </a:schemeClr>
              </a:solidFill>
              <a:latin typeface="Times New Roman" panose="02020603050405020304" pitchFamily="18" charset="0"/>
            </a:endParaRPr>
          </a:p>
          <a:p>
            <a:pPr>
              <a:lnSpc>
                <a:spcPct val="90000"/>
              </a:lnSpc>
              <a:buFontTx/>
              <a:buNone/>
            </a:pPr>
            <a:endParaRPr lang="en-US" sz="2800" dirty="0">
              <a:solidFill>
                <a:schemeClr val="hlink"/>
              </a:solidFill>
              <a:latin typeface="Times New Roman" panose="02020603050405020304" pitchFamily="18" charset="0"/>
            </a:endParaRPr>
          </a:p>
          <a:p>
            <a:pPr>
              <a:lnSpc>
                <a:spcPct val="90000"/>
              </a:lnSpc>
              <a:buFontTx/>
              <a:buNone/>
            </a:pPr>
            <a:r>
              <a:rPr lang="en-US" sz="2800" dirty="0">
                <a:latin typeface="Times New Roman" panose="02020603050405020304" pitchFamily="18" charset="0"/>
              </a:rPr>
              <a:t>A]   </a:t>
            </a:r>
            <a:r>
              <a:rPr lang="en-US" sz="2800" dirty="0" smtClean="0">
                <a:latin typeface="Times New Roman" panose="02020603050405020304" pitchFamily="18" charset="0"/>
              </a:rPr>
              <a:t>PMBAW</a:t>
            </a:r>
            <a:r>
              <a:rPr lang="en-US" sz="2800" dirty="0">
                <a:latin typeface="Times New Roman" panose="02020603050405020304" pitchFamily="18" charset="0"/>
              </a:rPr>
              <a:t>%= 37% or less; need for </a:t>
            </a:r>
            <a:r>
              <a:rPr lang="en-US" sz="2800" dirty="0" smtClean="0">
                <a:latin typeface="Times New Roman" panose="02020603050405020304" pitchFamily="18" charset="0"/>
              </a:rPr>
              <a:t>extraction</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B]   </a:t>
            </a:r>
            <a:r>
              <a:rPr lang="en-US" sz="2800" dirty="0" smtClean="0">
                <a:latin typeface="Times New Roman" panose="02020603050405020304" pitchFamily="18" charset="0"/>
              </a:rPr>
              <a:t>PMBAW</a:t>
            </a:r>
            <a:r>
              <a:rPr lang="en-US" sz="2800" dirty="0">
                <a:latin typeface="Times New Roman" panose="02020603050405020304" pitchFamily="18" charset="0"/>
              </a:rPr>
              <a:t>% = 44% or more; no need for </a:t>
            </a:r>
            <a:r>
              <a:rPr lang="en-US" sz="2800" dirty="0" smtClean="0">
                <a:latin typeface="Times New Roman" panose="02020603050405020304" pitchFamily="18" charset="0"/>
              </a:rPr>
              <a:t>extraction</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C]  </a:t>
            </a:r>
            <a:r>
              <a:rPr lang="en-US" sz="2800" dirty="0" smtClean="0">
                <a:latin typeface="Times New Roman" panose="02020603050405020304" pitchFamily="18" charset="0"/>
              </a:rPr>
              <a:t> </a:t>
            </a:r>
            <a:r>
              <a:rPr lang="en-US" sz="2800" dirty="0">
                <a:latin typeface="Times New Roman" panose="02020603050405020304" pitchFamily="18" charset="0"/>
              </a:rPr>
              <a:t>PMBAW% = 37%-44% ; borderline case. </a:t>
            </a:r>
            <a:endParaRPr lang="en-US" sz="2800" dirty="0">
              <a:latin typeface="Times New Roman" panose="02020603050405020304" pitchFamily="18" charset="0"/>
            </a:endParaRPr>
          </a:p>
          <a:p>
            <a:pPr>
              <a:lnSpc>
                <a:spcPct val="90000"/>
              </a:lnSpc>
            </a:pPr>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457200" y="533400"/>
            <a:ext cx="8229600" cy="990600"/>
          </a:xfrm>
        </p:spPr>
        <p:txBody>
          <a:bodyPr>
            <a:normAutofit/>
          </a:bodyPr>
          <a:lstStyle/>
          <a:p>
            <a:pPr algn="ctr"/>
            <a:r>
              <a:rPr lang="en-US" sz="4400" u="sng" dirty="0">
                <a:solidFill>
                  <a:schemeClr val="tx2">
                    <a:lumMod val="75000"/>
                  </a:schemeClr>
                </a:solidFill>
                <a:effectLst>
                  <a:outerShdw blurRad="38100" dist="38100" dir="2700000" algn="tl">
                    <a:srgbClr val="000000"/>
                  </a:outerShdw>
                </a:effectLst>
                <a:latin typeface="Times New Roman" panose="02020603050405020304" pitchFamily="18" charset="0"/>
              </a:rPr>
              <a:t>Linder </a:t>
            </a:r>
            <a:r>
              <a:rPr lang="en-US" sz="4400" u="sng" dirty="0" err="1">
                <a:solidFill>
                  <a:schemeClr val="tx2">
                    <a:lumMod val="75000"/>
                  </a:schemeClr>
                </a:solidFill>
                <a:effectLst>
                  <a:outerShdw blurRad="38100" dist="38100" dir="2700000" algn="tl">
                    <a:srgbClr val="000000"/>
                  </a:outerShdw>
                </a:effectLst>
                <a:latin typeface="Times New Roman" panose="02020603050405020304" pitchFamily="18" charset="0"/>
              </a:rPr>
              <a:t>Harth</a:t>
            </a:r>
            <a:r>
              <a:rPr lang="en-US" sz="4400" u="sng" dirty="0">
                <a:solidFill>
                  <a:schemeClr val="tx2">
                    <a:lumMod val="75000"/>
                  </a:schemeClr>
                </a:solidFill>
                <a:effectLst>
                  <a:outerShdw blurRad="38100" dist="38100" dir="2700000" algn="tl">
                    <a:srgbClr val="000000"/>
                  </a:outerShdw>
                </a:effectLst>
                <a:latin typeface="Times New Roman" panose="02020603050405020304" pitchFamily="18" charset="0"/>
              </a:rPr>
              <a:t> Index</a:t>
            </a:r>
            <a:endParaRPr lang="en-US" sz="4400"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198659" name="Rectangle 3"/>
          <p:cNvSpPr>
            <a:spLocks noGrp="1" noChangeArrowheads="1"/>
          </p:cNvSpPr>
          <p:nvPr>
            <p:ph idx="1"/>
          </p:nvPr>
        </p:nvSpPr>
        <p:spPr/>
        <p:txBody>
          <a:bodyPr/>
          <a:lstStyle/>
          <a:p>
            <a:pPr>
              <a:buNone/>
            </a:pPr>
            <a:r>
              <a:rPr lang="en-US" sz="2800" dirty="0">
                <a:latin typeface="Times New Roman" panose="02020603050405020304" pitchFamily="18" charset="0"/>
              </a:rPr>
              <a:t>Similar to </a:t>
            </a:r>
            <a:r>
              <a:rPr lang="en-US" sz="2800" dirty="0" err="1">
                <a:latin typeface="Times New Roman" panose="02020603050405020304" pitchFamily="18" charset="0"/>
              </a:rPr>
              <a:t>pont’s</a:t>
            </a:r>
            <a:r>
              <a:rPr lang="en-US" sz="2800" dirty="0">
                <a:latin typeface="Times New Roman" panose="02020603050405020304" pitchFamily="18" charset="0"/>
              </a:rPr>
              <a:t> index except -- </a:t>
            </a:r>
            <a:endParaRPr lang="en-US" sz="2800" dirty="0">
              <a:latin typeface="Times New Roman" panose="02020603050405020304" pitchFamily="18" charset="0"/>
            </a:endParaRPr>
          </a:p>
          <a:p>
            <a:pPr>
              <a:buFontTx/>
              <a:buNone/>
            </a:pP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Ideal arch width in PM region = X/85 x 100</a:t>
            </a:r>
            <a:endParaRPr lang="en-US" sz="2800" dirty="0">
              <a:latin typeface="Times New Roman" panose="02020603050405020304" pitchFamily="18" charset="0"/>
            </a:endParaRPr>
          </a:p>
          <a:p>
            <a:pPr>
              <a:buFontTx/>
              <a:buNone/>
            </a:pP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Ideal arch width in molar region = X/64 x 100</a:t>
            </a:r>
            <a:endParaRPr lang="en-US" sz="2800" dirty="0">
              <a:latin typeface="Times New Roman" panose="02020603050405020304" pitchFamily="18" charset="0"/>
            </a:endParaRPr>
          </a:p>
          <a:p>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fade">
                                      <p:cBhvr>
                                        <p:cTn id="7" dur="1000"/>
                                        <p:tgtEl>
                                          <p:spTgt spid="198659">
                                            <p:txEl>
                                              <p:pRg st="0" end="0"/>
                                            </p:txEl>
                                          </p:spTgt>
                                        </p:tgtEl>
                                      </p:cBhvr>
                                    </p:animEffect>
                                    <p:anim calcmode="lin" valueType="num">
                                      <p:cBhvr>
                                        <p:cTn id="8" dur="1000" fill="hold"/>
                                        <p:tgtEl>
                                          <p:spTgt spid="1986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86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8659">
                                            <p:txEl>
                                              <p:pRg st="2" end="2"/>
                                            </p:txEl>
                                          </p:spTgt>
                                        </p:tgtEl>
                                        <p:attrNameLst>
                                          <p:attrName>style.visibility</p:attrName>
                                        </p:attrNameLst>
                                      </p:cBhvr>
                                      <p:to>
                                        <p:strVal val="visible"/>
                                      </p:to>
                                    </p:set>
                                    <p:animEffect transition="in" filter="fade">
                                      <p:cBhvr>
                                        <p:cTn id="14" dur="1000"/>
                                        <p:tgtEl>
                                          <p:spTgt spid="198659">
                                            <p:txEl>
                                              <p:pRg st="2" end="2"/>
                                            </p:txEl>
                                          </p:spTgt>
                                        </p:tgtEl>
                                      </p:cBhvr>
                                    </p:animEffect>
                                    <p:anim calcmode="lin" valueType="num">
                                      <p:cBhvr>
                                        <p:cTn id="15" dur="1000" fill="hold"/>
                                        <p:tgtEl>
                                          <p:spTgt spid="19865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986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8659">
                                            <p:txEl>
                                              <p:pRg st="4" end="4"/>
                                            </p:txEl>
                                          </p:spTgt>
                                        </p:tgtEl>
                                        <p:attrNameLst>
                                          <p:attrName>style.visibility</p:attrName>
                                        </p:attrNameLst>
                                      </p:cBhvr>
                                      <p:to>
                                        <p:strVal val="visible"/>
                                      </p:to>
                                    </p:set>
                                    <p:animEffect transition="in" filter="fade">
                                      <p:cBhvr>
                                        <p:cTn id="21" dur="1000"/>
                                        <p:tgtEl>
                                          <p:spTgt spid="198659">
                                            <p:txEl>
                                              <p:pRg st="4" end="4"/>
                                            </p:txEl>
                                          </p:spTgt>
                                        </p:tgtEl>
                                      </p:cBhvr>
                                    </p:animEffect>
                                    <p:anim calcmode="lin" valueType="num">
                                      <p:cBhvr>
                                        <p:cTn id="22" dur="1000" fill="hold"/>
                                        <p:tgtEl>
                                          <p:spTgt spid="19865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9865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4" name="Rectangle 4"/>
          <p:cNvSpPr>
            <a:spLocks noGrp="1" noChangeArrowheads="1"/>
          </p:cNvSpPr>
          <p:nvPr>
            <p:ph type="title"/>
          </p:nvPr>
        </p:nvSpPr>
        <p:spPr>
          <a:xfrm>
            <a:off x="457200" y="152400"/>
            <a:ext cx="8229600" cy="762000"/>
          </a:xfrm>
        </p:spPr>
        <p:txBody>
          <a:bodyPr>
            <a:normAutofit/>
          </a:bodyPr>
          <a:lstStyle/>
          <a:p>
            <a:pPr algn="ctr"/>
            <a:r>
              <a:rPr lang="en-US" sz="4400" u="sng" dirty="0" err="1">
                <a:solidFill>
                  <a:schemeClr val="tx2">
                    <a:lumMod val="75000"/>
                  </a:schemeClr>
                </a:solidFill>
                <a:effectLst>
                  <a:outerShdw blurRad="38100" dist="38100" dir="2700000" algn="tl">
                    <a:srgbClr val="000000"/>
                  </a:outerShdw>
                </a:effectLst>
                <a:latin typeface="Tahoma" panose="020B0604030504040204" pitchFamily="34" charset="0"/>
              </a:rPr>
              <a:t>Korkhaus</a:t>
            </a:r>
            <a:r>
              <a:rPr lang="en-US" sz="4400" u="sng" dirty="0">
                <a:solidFill>
                  <a:schemeClr val="tx2">
                    <a:lumMod val="75000"/>
                  </a:schemeClr>
                </a:solidFill>
                <a:effectLst>
                  <a:outerShdw blurRad="38100" dist="38100" dir="2700000" algn="tl">
                    <a:srgbClr val="000000"/>
                  </a:outerShdw>
                </a:effectLst>
                <a:latin typeface="Tahoma" panose="020B0604030504040204" pitchFamily="34" charset="0"/>
              </a:rPr>
              <a:t> Analysis</a:t>
            </a:r>
            <a:endParaRPr lang="en-US" sz="4400" u="sng" dirty="0">
              <a:solidFill>
                <a:schemeClr val="tx2">
                  <a:lumMod val="75000"/>
                </a:schemeClr>
              </a:solidFill>
              <a:effectLst>
                <a:outerShdw blurRad="38100" dist="38100" dir="2700000" algn="tl">
                  <a:srgbClr val="000000"/>
                </a:outerShdw>
              </a:effectLst>
              <a:latin typeface="Tahoma" panose="020B0604030504040204" pitchFamily="34" charset="0"/>
            </a:endParaRPr>
          </a:p>
        </p:txBody>
      </p:sp>
      <p:pic>
        <p:nvPicPr>
          <p:cNvPr id="199687" name="Picture 7" descr="scan0106"/>
          <p:cNvPicPr>
            <a:picLocks noGrp="1" noChangeAspect="1" noChangeArrowheads="1"/>
          </p:cNvPicPr>
          <p:nvPr>
            <p:ph sz="half" idx="1"/>
          </p:nvPr>
        </p:nvPicPr>
        <p:blipFill>
          <a:blip r:embed="rId1"/>
          <a:stretch>
            <a:fillRect/>
          </a:stretch>
        </p:blipFill>
        <p:spPr>
          <a:xfrm>
            <a:off x="533400" y="1085036"/>
            <a:ext cx="2971800" cy="5772964"/>
          </a:xfrm>
          <a:noFill/>
          <a:ln w="28575">
            <a:solidFill>
              <a:schemeClr val="tx1"/>
            </a:solidFill>
          </a:ln>
        </p:spPr>
      </p:pic>
      <p:sp>
        <p:nvSpPr>
          <p:cNvPr id="199686" name="Rectangle 6"/>
          <p:cNvSpPr>
            <a:spLocks noGrp="1" noChangeArrowheads="1"/>
          </p:cNvSpPr>
          <p:nvPr>
            <p:ph sz="half" idx="2"/>
          </p:nvPr>
        </p:nvSpPr>
        <p:spPr>
          <a:xfrm>
            <a:off x="4038600" y="1524000"/>
            <a:ext cx="4419600" cy="5334000"/>
          </a:xfrm>
        </p:spPr>
        <p:txBody>
          <a:bodyPr>
            <a:normAutofit lnSpcReduction="10000"/>
          </a:bodyPr>
          <a:lstStyle/>
          <a:p>
            <a:pPr>
              <a:buClr>
                <a:schemeClr val="tx1"/>
              </a:buClr>
            </a:pPr>
            <a:r>
              <a:rPr lang="en-US" dirty="0">
                <a:latin typeface="Times New Roman" panose="02020603050405020304" pitchFamily="18" charset="0"/>
              </a:rPr>
              <a:t>According to </a:t>
            </a:r>
            <a:r>
              <a:rPr lang="en-US" dirty="0" err="1">
                <a:latin typeface="Times New Roman" panose="02020603050405020304" pitchFamily="18" charset="0"/>
              </a:rPr>
              <a:t>Korkhaus</a:t>
            </a:r>
            <a:r>
              <a:rPr lang="en-US" dirty="0">
                <a:latin typeface="Times New Roman" panose="02020603050405020304" pitchFamily="18" charset="0"/>
              </a:rPr>
              <a:t> for a particular width of incisors there is a specific value of the distance from </a:t>
            </a:r>
            <a:r>
              <a:rPr lang="en-US" dirty="0" err="1" smtClean="0">
                <a:latin typeface="Times New Roman" panose="02020603050405020304" pitchFamily="18" charset="0"/>
              </a:rPr>
              <a:t>thepoint</a:t>
            </a:r>
            <a:r>
              <a:rPr lang="en-US" dirty="0" smtClean="0">
                <a:latin typeface="Times New Roman" panose="02020603050405020304" pitchFamily="18" charset="0"/>
              </a:rPr>
              <a:t> between maxillary </a:t>
            </a:r>
            <a:r>
              <a:rPr lang="en-US" dirty="0" err="1" smtClean="0">
                <a:latin typeface="Times New Roman" panose="02020603050405020304" pitchFamily="18" charset="0"/>
              </a:rPr>
              <a:t>incisiors</a:t>
            </a:r>
            <a:r>
              <a:rPr lang="en-US" dirty="0" smtClean="0">
                <a:latin typeface="Times New Roman" panose="02020603050405020304" pitchFamily="18" charset="0"/>
              </a:rPr>
              <a:t> </a:t>
            </a:r>
            <a:r>
              <a:rPr lang="en-US" dirty="0">
                <a:latin typeface="Times New Roman" panose="02020603050405020304" pitchFamily="18" charset="0"/>
              </a:rPr>
              <a:t>to the </a:t>
            </a:r>
            <a:r>
              <a:rPr lang="en-US" dirty="0" smtClean="0">
                <a:latin typeface="Times New Roman" panose="02020603050405020304" pitchFamily="18" charset="0"/>
              </a:rPr>
              <a:t>midpoint of inter-premolar </a:t>
            </a:r>
            <a:r>
              <a:rPr lang="en-US" dirty="0">
                <a:latin typeface="Times New Roman" panose="02020603050405020304" pitchFamily="18" charset="0"/>
              </a:rPr>
              <a:t>line.</a:t>
            </a:r>
            <a:endParaRPr lang="en-US" dirty="0">
              <a:latin typeface="Times New Roman" panose="02020603050405020304" pitchFamily="18" charset="0"/>
            </a:endParaRPr>
          </a:p>
          <a:p>
            <a:pPr>
              <a:buClr>
                <a:schemeClr val="tx1"/>
              </a:buClr>
              <a:buFontTx/>
              <a:buNone/>
            </a:pPr>
            <a:r>
              <a:rPr lang="en-US" dirty="0">
                <a:latin typeface="Times New Roman" panose="02020603050405020304" pitchFamily="18" charset="0"/>
              </a:rPr>
              <a:t> </a:t>
            </a:r>
            <a:endParaRPr lang="en-US" dirty="0">
              <a:latin typeface="Times New Roman" panose="02020603050405020304" pitchFamily="18" charset="0"/>
            </a:endParaRPr>
          </a:p>
          <a:p>
            <a:pPr>
              <a:buClr>
                <a:schemeClr val="tx1"/>
              </a:buClr>
            </a:pPr>
            <a:r>
              <a:rPr lang="en-US" dirty="0" err="1">
                <a:solidFill>
                  <a:schemeClr val="accent4">
                    <a:lumMod val="60000"/>
                    <a:lumOff val="40000"/>
                  </a:schemeClr>
                </a:solidFill>
                <a:latin typeface="Times New Roman" panose="02020603050405020304" pitchFamily="18" charset="0"/>
              </a:rPr>
              <a:t>Korkhaus</a:t>
            </a:r>
            <a:r>
              <a:rPr lang="en-US" dirty="0">
                <a:solidFill>
                  <a:schemeClr val="accent4">
                    <a:lumMod val="60000"/>
                    <a:lumOff val="40000"/>
                  </a:schemeClr>
                </a:solidFill>
                <a:latin typeface="Times New Roman" panose="02020603050405020304" pitchFamily="18" charset="0"/>
              </a:rPr>
              <a:t> used Linder </a:t>
            </a:r>
            <a:r>
              <a:rPr lang="en-US" dirty="0" err="1">
                <a:solidFill>
                  <a:schemeClr val="accent4">
                    <a:lumMod val="60000"/>
                    <a:lumOff val="40000"/>
                  </a:schemeClr>
                </a:solidFill>
                <a:latin typeface="Times New Roman" panose="02020603050405020304" pitchFamily="18" charset="0"/>
              </a:rPr>
              <a:t>Harth’s</a:t>
            </a:r>
            <a:r>
              <a:rPr lang="en-US" dirty="0">
                <a:solidFill>
                  <a:schemeClr val="accent4">
                    <a:lumMod val="60000"/>
                    <a:lumOff val="40000"/>
                  </a:schemeClr>
                </a:solidFill>
                <a:latin typeface="Times New Roman" panose="02020603050405020304" pitchFamily="18" charset="0"/>
              </a:rPr>
              <a:t> measurements &amp; introduced a third measurement.</a:t>
            </a:r>
            <a:endParaRPr lang="en-US" dirty="0">
              <a:solidFill>
                <a:schemeClr val="accent4">
                  <a:lumMod val="60000"/>
                  <a:lumOff val="40000"/>
                </a:schemeClr>
              </a:solidFill>
            </a:endParaRPr>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9686">
                                            <p:txEl>
                                              <p:pRg st="0" end="0"/>
                                            </p:txEl>
                                          </p:spTgt>
                                        </p:tgtEl>
                                        <p:attrNameLst>
                                          <p:attrName>style.visibility</p:attrName>
                                        </p:attrNameLst>
                                      </p:cBhvr>
                                      <p:to>
                                        <p:strVal val="visible"/>
                                      </p:to>
                                    </p:set>
                                    <p:animEffect transition="in" filter="fade">
                                      <p:cBhvr>
                                        <p:cTn id="7" dur="1000"/>
                                        <p:tgtEl>
                                          <p:spTgt spid="199686">
                                            <p:txEl>
                                              <p:pRg st="0" end="0"/>
                                            </p:txEl>
                                          </p:spTgt>
                                        </p:tgtEl>
                                      </p:cBhvr>
                                    </p:animEffect>
                                    <p:anim calcmode="lin" valueType="num">
                                      <p:cBhvr>
                                        <p:cTn id="8" dur="1000" fill="hold"/>
                                        <p:tgtEl>
                                          <p:spTgt spid="1996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96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9686">
                                            <p:txEl>
                                              <p:pRg st="1" end="1"/>
                                            </p:txEl>
                                          </p:spTgt>
                                        </p:tgtEl>
                                        <p:attrNameLst>
                                          <p:attrName>style.visibility</p:attrName>
                                        </p:attrNameLst>
                                      </p:cBhvr>
                                      <p:to>
                                        <p:strVal val="visible"/>
                                      </p:to>
                                    </p:set>
                                    <p:animEffect transition="in" filter="fade">
                                      <p:cBhvr>
                                        <p:cTn id="14" dur="1000"/>
                                        <p:tgtEl>
                                          <p:spTgt spid="199686">
                                            <p:txEl>
                                              <p:pRg st="1" end="1"/>
                                            </p:txEl>
                                          </p:spTgt>
                                        </p:tgtEl>
                                      </p:cBhvr>
                                    </p:animEffect>
                                    <p:anim calcmode="lin" valueType="num">
                                      <p:cBhvr>
                                        <p:cTn id="15" dur="1000" fill="hold"/>
                                        <p:tgtEl>
                                          <p:spTgt spid="19968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968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9686">
                                            <p:txEl>
                                              <p:pRg st="2" end="2"/>
                                            </p:txEl>
                                          </p:spTgt>
                                        </p:tgtEl>
                                        <p:attrNameLst>
                                          <p:attrName>style.visibility</p:attrName>
                                        </p:attrNameLst>
                                      </p:cBhvr>
                                      <p:to>
                                        <p:strVal val="visible"/>
                                      </p:to>
                                    </p:set>
                                    <p:animEffect transition="in" filter="fade">
                                      <p:cBhvr>
                                        <p:cTn id="21" dur="1000"/>
                                        <p:tgtEl>
                                          <p:spTgt spid="199686">
                                            <p:txEl>
                                              <p:pRg st="2" end="2"/>
                                            </p:txEl>
                                          </p:spTgt>
                                        </p:tgtEl>
                                      </p:cBhvr>
                                    </p:animEffect>
                                    <p:anim calcmode="lin" valueType="num">
                                      <p:cBhvr>
                                        <p:cTn id="22" dur="1000" fill="hold"/>
                                        <p:tgtEl>
                                          <p:spTgt spid="19968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968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6" grpId="0" build="p"/>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a:t> </a:t>
            </a:r>
            <a:endParaRPr lang="en-US"/>
          </a:p>
        </p:txBody>
      </p:sp>
      <p:sp>
        <p:nvSpPr>
          <p:cNvPr id="200707" name="Rectangle 3"/>
          <p:cNvSpPr>
            <a:spLocks noGrp="1" noChangeArrowheads="1"/>
          </p:cNvSpPr>
          <p:nvPr>
            <p:ph idx="1"/>
          </p:nvPr>
        </p:nvSpPr>
        <p:spPr>
          <a:xfrm>
            <a:off x="304800" y="1143000"/>
            <a:ext cx="4572000" cy="5334000"/>
          </a:xfrm>
        </p:spPr>
        <p:txBody>
          <a:bodyPr/>
          <a:lstStyle/>
          <a:p>
            <a:pPr>
              <a:buClr>
                <a:schemeClr val="tx1"/>
              </a:buClr>
              <a:buNone/>
            </a:pPr>
            <a:r>
              <a:rPr lang="en-US" sz="2800" dirty="0" err="1">
                <a:latin typeface="Times New Roman" panose="02020603050405020304" pitchFamily="18" charset="0"/>
              </a:rPr>
              <a:t>Korkhaus</a:t>
            </a:r>
            <a:r>
              <a:rPr lang="en-US" sz="2800" dirty="0">
                <a:latin typeface="Times New Roman" panose="02020603050405020304" pitchFamily="18" charset="0"/>
              </a:rPr>
              <a:t> devised it with which we can directly  read-</a:t>
            </a:r>
            <a:endParaRPr lang="en-US" sz="2800" dirty="0">
              <a:latin typeface="Times New Roman" panose="02020603050405020304" pitchFamily="18" charset="0"/>
            </a:endParaRPr>
          </a:p>
          <a:p>
            <a:pPr>
              <a:buClr>
                <a:schemeClr val="tx1"/>
              </a:buClr>
              <a:buNone/>
            </a:pPr>
            <a:r>
              <a:rPr lang="en-US" sz="2800" dirty="0">
                <a:latin typeface="Times New Roman" panose="02020603050405020304" pitchFamily="18" charset="0"/>
              </a:rPr>
              <a:t> Ideal arch width in pm &amp; molar region &amp; also</a:t>
            </a:r>
            <a:endParaRPr lang="en-US" sz="2800" dirty="0">
              <a:latin typeface="Times New Roman" panose="02020603050405020304" pitchFamily="18" charset="0"/>
            </a:endParaRPr>
          </a:p>
          <a:p>
            <a:pPr>
              <a:buClr>
                <a:schemeClr val="tx1"/>
              </a:buClr>
              <a:buNone/>
            </a:pPr>
            <a:r>
              <a:rPr lang="en-US" sz="2800" dirty="0">
                <a:latin typeface="Times New Roman" panose="02020603050405020304" pitchFamily="18" charset="0"/>
              </a:rPr>
              <a:t> The </a:t>
            </a:r>
            <a:r>
              <a:rPr lang="en-US" sz="2800" dirty="0" err="1">
                <a:latin typeface="Times New Roman" panose="02020603050405020304" pitchFamily="18" charset="0"/>
              </a:rPr>
              <a:t>perpend</a:t>
            </a:r>
            <a:r>
              <a:rPr lang="en-US" sz="2800" dirty="0">
                <a:latin typeface="Times New Roman" panose="02020603050405020304" pitchFamily="18" charset="0"/>
              </a:rPr>
              <a:t>, distance from the inter-premolar line to the incision for a given sum of M-D width of the max, incisor </a:t>
            </a:r>
            <a:r>
              <a:rPr lang="en-US" sz="2800" u="sng" dirty="0">
                <a:latin typeface="Times New Roman" panose="02020603050405020304" pitchFamily="18" charset="0"/>
              </a:rPr>
              <a:t>21| 12</a:t>
            </a:r>
            <a:endParaRPr lang="en-US" sz="2800" u="sng" dirty="0">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pic>
        <p:nvPicPr>
          <p:cNvPr id="200708" name="Picture 4" descr="scan0106"/>
          <p:cNvPicPr>
            <a:picLocks noChangeAspect="1" noChangeArrowheads="1"/>
          </p:cNvPicPr>
          <p:nvPr/>
        </p:nvPicPr>
        <p:blipFill>
          <a:blip r:embed="rId1"/>
          <a:srcRect l="4616" t="55019" r="6154" b="6715"/>
          <a:stretch>
            <a:fillRect/>
          </a:stretch>
        </p:blipFill>
        <p:spPr bwMode="auto">
          <a:xfrm>
            <a:off x="4953000" y="1600201"/>
            <a:ext cx="3530600" cy="3276600"/>
          </a:xfrm>
          <a:prstGeom prst="rect">
            <a:avLst/>
          </a:prstGeom>
          <a:noFill/>
          <a:ln w="28575">
            <a:solidFill>
              <a:schemeClr val="tx1"/>
            </a:solidFill>
            <a:miter lim="800000"/>
            <a:headEnd/>
            <a:tailEnd/>
          </a:ln>
          <a:effectLst/>
        </p:spPr>
      </p:pic>
      <p:sp>
        <p:nvSpPr>
          <p:cNvPr id="200717" name="Rectangle 13"/>
          <p:cNvSpPr>
            <a:spLocks noChangeArrowheads="1"/>
          </p:cNvSpPr>
          <p:nvPr/>
        </p:nvSpPr>
        <p:spPr bwMode="auto">
          <a:xfrm>
            <a:off x="5410200" y="838200"/>
            <a:ext cx="2140330" cy="461665"/>
          </a:xfrm>
          <a:prstGeom prst="rect">
            <a:avLst/>
          </a:prstGeom>
          <a:noFill/>
          <a:ln w="9525">
            <a:noFill/>
            <a:miter lim="800000"/>
          </a:ln>
          <a:effectLst/>
        </p:spPr>
        <p:txBody>
          <a:bodyPr wrap="none">
            <a:spAutoFit/>
          </a:bodyPr>
          <a:lstStyle/>
          <a:p>
            <a:r>
              <a:rPr lang="en-US" sz="2400" dirty="0">
                <a:solidFill>
                  <a:schemeClr val="tx2">
                    <a:lumMod val="75000"/>
                  </a:schemeClr>
                </a:solidFill>
                <a:effectLst>
                  <a:outerShdw blurRad="38100" dist="38100" dir="2700000" algn="tl">
                    <a:srgbClr val="000000"/>
                  </a:outerShdw>
                </a:effectLst>
              </a:rPr>
              <a:t>ORTHOMETER</a:t>
            </a:r>
            <a:endParaRPr lang="en-US" sz="2400" dirty="0">
              <a:solidFill>
                <a:schemeClr val="tx2">
                  <a:lumMod val="75000"/>
                </a:schemeClr>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fade">
                                      <p:cBhvr>
                                        <p:cTn id="7" dur="1000"/>
                                        <p:tgtEl>
                                          <p:spTgt spid="200707">
                                            <p:txEl>
                                              <p:pRg st="0" end="0"/>
                                            </p:txEl>
                                          </p:spTgt>
                                        </p:tgtEl>
                                      </p:cBhvr>
                                    </p:animEffect>
                                    <p:anim calcmode="lin" valueType="num">
                                      <p:cBhvr>
                                        <p:cTn id="8" dur="1000" fill="hold"/>
                                        <p:tgtEl>
                                          <p:spTgt spid="2007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0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0707">
                                            <p:txEl>
                                              <p:pRg st="1" end="1"/>
                                            </p:txEl>
                                          </p:spTgt>
                                        </p:tgtEl>
                                        <p:attrNameLst>
                                          <p:attrName>style.visibility</p:attrName>
                                        </p:attrNameLst>
                                      </p:cBhvr>
                                      <p:to>
                                        <p:strVal val="visible"/>
                                      </p:to>
                                    </p:set>
                                    <p:animEffect transition="in" filter="fade">
                                      <p:cBhvr>
                                        <p:cTn id="14" dur="1000"/>
                                        <p:tgtEl>
                                          <p:spTgt spid="200707">
                                            <p:txEl>
                                              <p:pRg st="1" end="1"/>
                                            </p:txEl>
                                          </p:spTgt>
                                        </p:tgtEl>
                                      </p:cBhvr>
                                    </p:animEffect>
                                    <p:anim calcmode="lin" valueType="num">
                                      <p:cBhvr>
                                        <p:cTn id="15" dur="1000" fill="hold"/>
                                        <p:tgtEl>
                                          <p:spTgt spid="2007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07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0707">
                                            <p:txEl>
                                              <p:pRg st="2" end="2"/>
                                            </p:txEl>
                                          </p:spTgt>
                                        </p:tgtEl>
                                        <p:attrNameLst>
                                          <p:attrName>style.visibility</p:attrName>
                                        </p:attrNameLst>
                                      </p:cBhvr>
                                      <p:to>
                                        <p:strVal val="visible"/>
                                      </p:to>
                                    </p:set>
                                    <p:animEffect transition="in" filter="fade">
                                      <p:cBhvr>
                                        <p:cTn id="21" dur="1000"/>
                                        <p:tgtEl>
                                          <p:spTgt spid="200707">
                                            <p:txEl>
                                              <p:pRg st="2" end="2"/>
                                            </p:txEl>
                                          </p:spTgt>
                                        </p:tgtEl>
                                      </p:cBhvr>
                                    </p:animEffect>
                                    <p:anim calcmode="lin" valueType="num">
                                      <p:cBhvr>
                                        <p:cTn id="22" dur="1000" fill="hold"/>
                                        <p:tgtEl>
                                          <p:spTgt spid="20070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07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endParaRPr lang="en-US"/>
          </a:p>
        </p:txBody>
      </p:sp>
      <p:sp>
        <p:nvSpPr>
          <p:cNvPr id="201731" name="Rectangle 3"/>
          <p:cNvSpPr>
            <a:spLocks noGrp="1" noChangeArrowheads="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201732" name="Picture 4" descr="scan0107"/>
          <p:cNvPicPr>
            <a:picLocks noChangeAspect="1" noChangeArrowheads="1"/>
          </p:cNvPicPr>
          <p:nvPr/>
        </p:nvPicPr>
        <p:blipFill>
          <a:blip r:embed="rId1">
            <a:lum bright="-6000"/>
          </a:blip>
          <a:srcRect l="4562" t="8499" r="8212" b="4364"/>
          <a:stretch>
            <a:fillRect/>
          </a:stretch>
        </p:blipFill>
        <p:spPr bwMode="auto">
          <a:xfrm>
            <a:off x="534988" y="450850"/>
            <a:ext cx="8148637" cy="6032500"/>
          </a:xfrm>
          <a:prstGeom prst="rect">
            <a:avLst/>
          </a:prstGeom>
          <a:noFill/>
          <a:ln w="28575">
            <a:solidFill>
              <a:srgbClr val="F8AE28"/>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1732"/>
                                        </p:tgtEl>
                                        <p:attrNameLst>
                                          <p:attrName>style.visibility</p:attrName>
                                        </p:attrNameLst>
                                      </p:cBhvr>
                                      <p:to>
                                        <p:strVal val="visible"/>
                                      </p:to>
                                    </p:set>
                                    <p:anim to="" calcmode="lin" valueType="num">
                                      <p:cBhvr>
                                        <p:cTn id="7" dur="1" fill="hold"/>
                                        <p:tgtEl>
                                          <p:spTgt spid="20173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algn="ctr"/>
            <a:r>
              <a:rPr lang="en-US" sz="3200" dirty="0">
                <a:solidFill>
                  <a:schemeClr val="tx2">
                    <a:lumMod val="75000"/>
                  </a:schemeClr>
                </a:solidFill>
                <a:latin typeface="Times New Roman" panose="02020603050405020304" pitchFamily="18" charset="0"/>
              </a:rPr>
              <a:t>Inference</a:t>
            </a:r>
            <a:endParaRPr lang="en-US" sz="3200" dirty="0">
              <a:solidFill>
                <a:schemeClr val="tx2">
                  <a:lumMod val="75000"/>
                </a:schemeClr>
              </a:solidFill>
              <a:latin typeface="Times New Roman" panose="02020603050405020304" pitchFamily="18" charset="0"/>
            </a:endParaRPr>
          </a:p>
        </p:txBody>
      </p:sp>
      <p:sp>
        <p:nvSpPr>
          <p:cNvPr id="202755" name="Rectangle 3"/>
          <p:cNvSpPr>
            <a:spLocks noGrp="1" noChangeArrowheads="1"/>
          </p:cNvSpPr>
          <p:nvPr>
            <p:ph idx="1"/>
          </p:nvPr>
        </p:nvSpPr>
        <p:spPr/>
        <p:txBody>
          <a:bodyPr/>
          <a:lstStyle/>
          <a:p>
            <a:pPr>
              <a:buClr>
                <a:schemeClr val="tx1"/>
              </a:buClr>
            </a:pPr>
            <a:r>
              <a:rPr lang="en-US" sz="2800" dirty="0">
                <a:latin typeface="Times New Roman" panose="02020603050405020304" pitchFamily="18" charset="0"/>
              </a:rPr>
              <a:t>Tells about arch width </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Ideal positioning of the ant, teeth.</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If </a:t>
            </a:r>
            <a:r>
              <a:rPr lang="en-US" sz="2800" dirty="0" err="1">
                <a:latin typeface="Times New Roman" panose="02020603050405020304" pitchFamily="18" charset="0"/>
              </a:rPr>
              <a:t>perpend</a:t>
            </a:r>
            <a:r>
              <a:rPr lang="en-US" sz="2800" dirty="0">
                <a:latin typeface="Times New Roman" panose="02020603050405020304" pitchFamily="18" charset="0"/>
              </a:rPr>
              <a:t> dist &gt; ideal, then ant, teeth are </a:t>
            </a:r>
            <a:r>
              <a:rPr lang="en-US" sz="2800" dirty="0" err="1">
                <a:latin typeface="Times New Roman" panose="02020603050405020304" pitchFamily="18" charset="0"/>
              </a:rPr>
              <a:t>proclined</a:t>
            </a:r>
            <a:r>
              <a:rPr lang="en-US" sz="2800" dirty="0">
                <a:latin typeface="Times New Roman" panose="02020603050405020304" pitchFamily="18" charset="0"/>
              </a:rPr>
              <a:t>.</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If </a:t>
            </a:r>
            <a:r>
              <a:rPr lang="en-US" sz="2800" dirty="0" err="1">
                <a:latin typeface="Times New Roman" panose="02020603050405020304" pitchFamily="18" charset="0"/>
              </a:rPr>
              <a:t>perpend</a:t>
            </a:r>
            <a:r>
              <a:rPr lang="en-US" sz="2800" dirty="0">
                <a:latin typeface="Times New Roman" panose="02020603050405020304" pitchFamily="18" charset="0"/>
              </a:rPr>
              <a:t> dist &lt; ideal, then ant, teeth are </a:t>
            </a:r>
            <a:r>
              <a:rPr lang="en-US" sz="2800" dirty="0" err="1">
                <a:latin typeface="Times New Roman" panose="02020603050405020304" pitchFamily="18" charset="0"/>
              </a:rPr>
              <a:t>retroclined</a:t>
            </a:r>
            <a:r>
              <a:rPr lang="en-US" sz="2800" dirty="0">
                <a:latin typeface="Times New Roman" panose="02020603050405020304" pitchFamily="18" charset="0"/>
              </a:rPr>
              <a:t>.</a:t>
            </a:r>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Effect transition="in" filter="fade">
                                      <p:cBhvr>
                                        <p:cTn id="7" dur="1000"/>
                                        <p:tgtEl>
                                          <p:spTgt spid="202755">
                                            <p:txEl>
                                              <p:pRg st="0" end="0"/>
                                            </p:txEl>
                                          </p:spTgt>
                                        </p:tgtEl>
                                      </p:cBhvr>
                                    </p:animEffect>
                                    <p:anim calcmode="lin" valueType="num">
                                      <p:cBhvr>
                                        <p:cTn id="8" dur="1000" fill="hold"/>
                                        <p:tgtEl>
                                          <p:spTgt spid="2027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275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2755">
                                            <p:txEl>
                                              <p:pRg st="1" end="1"/>
                                            </p:txEl>
                                          </p:spTgt>
                                        </p:tgtEl>
                                        <p:attrNameLst>
                                          <p:attrName>style.visibility</p:attrName>
                                        </p:attrNameLst>
                                      </p:cBhvr>
                                      <p:to>
                                        <p:strVal val="visible"/>
                                      </p:to>
                                    </p:set>
                                    <p:animEffect transition="in" filter="fade">
                                      <p:cBhvr>
                                        <p:cTn id="12" dur="1000"/>
                                        <p:tgtEl>
                                          <p:spTgt spid="202755">
                                            <p:txEl>
                                              <p:pRg st="1" end="1"/>
                                            </p:txEl>
                                          </p:spTgt>
                                        </p:tgtEl>
                                      </p:cBhvr>
                                    </p:animEffect>
                                    <p:anim calcmode="lin" valueType="num">
                                      <p:cBhvr>
                                        <p:cTn id="13" dur="1000" fill="hold"/>
                                        <p:tgtEl>
                                          <p:spTgt spid="20275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275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2755">
                                            <p:txEl>
                                              <p:pRg st="2" end="2"/>
                                            </p:txEl>
                                          </p:spTgt>
                                        </p:tgtEl>
                                        <p:attrNameLst>
                                          <p:attrName>style.visibility</p:attrName>
                                        </p:attrNameLst>
                                      </p:cBhvr>
                                      <p:to>
                                        <p:strVal val="visible"/>
                                      </p:to>
                                    </p:set>
                                    <p:animEffect transition="in" filter="fade">
                                      <p:cBhvr>
                                        <p:cTn id="17" dur="1000"/>
                                        <p:tgtEl>
                                          <p:spTgt spid="202755">
                                            <p:txEl>
                                              <p:pRg st="2" end="2"/>
                                            </p:txEl>
                                          </p:spTgt>
                                        </p:tgtEl>
                                      </p:cBhvr>
                                    </p:animEffect>
                                    <p:anim calcmode="lin" valueType="num">
                                      <p:cBhvr>
                                        <p:cTn id="18" dur="1000" fill="hold"/>
                                        <p:tgtEl>
                                          <p:spTgt spid="20275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0275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2755">
                                            <p:txEl>
                                              <p:pRg st="3" end="3"/>
                                            </p:txEl>
                                          </p:spTgt>
                                        </p:tgtEl>
                                        <p:attrNameLst>
                                          <p:attrName>style.visibility</p:attrName>
                                        </p:attrNameLst>
                                      </p:cBhvr>
                                      <p:to>
                                        <p:strVal val="visible"/>
                                      </p:to>
                                    </p:set>
                                    <p:animEffect transition="in" filter="fade">
                                      <p:cBhvr>
                                        <p:cTn id="22" dur="1000"/>
                                        <p:tgtEl>
                                          <p:spTgt spid="202755">
                                            <p:txEl>
                                              <p:pRg st="3" end="3"/>
                                            </p:txEl>
                                          </p:spTgt>
                                        </p:tgtEl>
                                      </p:cBhvr>
                                    </p:animEffect>
                                    <p:anim calcmode="lin" valueType="num">
                                      <p:cBhvr>
                                        <p:cTn id="23" dur="1000" fill="hold"/>
                                        <p:tgtEl>
                                          <p:spTgt spid="20275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0275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3400" y="228600"/>
            <a:ext cx="8229600" cy="1219200"/>
          </a:xfrm>
        </p:spPr>
        <p:txBody>
          <a:bodyPr>
            <a:normAutofit fontScale="90000"/>
          </a:bodyPr>
          <a:lstStyle/>
          <a:p>
            <a:r>
              <a:rPr lang="en-US" sz="4000" dirty="0"/>
              <a:t>Diagnostic setup</a:t>
            </a:r>
            <a:br>
              <a:rPr lang="en-US" sz="4000" dirty="0"/>
            </a:br>
            <a:br>
              <a:rPr lang="en-US" sz="2400" dirty="0"/>
            </a:br>
            <a:endParaRPr lang="en-US" sz="2400" dirty="0"/>
          </a:p>
        </p:txBody>
      </p:sp>
      <p:sp>
        <p:nvSpPr>
          <p:cNvPr id="199683" name="Rectangle 3"/>
          <p:cNvSpPr>
            <a:spLocks noGrp="1" noChangeArrowheads="1"/>
          </p:cNvSpPr>
          <p:nvPr>
            <p:ph type="body" sz="half" idx="1"/>
          </p:nvPr>
        </p:nvSpPr>
        <p:spPr>
          <a:xfrm>
            <a:off x="0" y="990600"/>
            <a:ext cx="9144000" cy="2209800"/>
          </a:xfrm>
        </p:spPr>
        <p:txBody>
          <a:bodyPr/>
          <a:lstStyle/>
          <a:p>
            <a:pPr>
              <a:lnSpc>
                <a:spcPct val="90000"/>
              </a:lnSpc>
              <a:buClr>
                <a:schemeClr val="tx1"/>
              </a:buClr>
            </a:pPr>
            <a:r>
              <a:rPr lang="en-US" sz="2800" dirty="0">
                <a:latin typeface="Arial" panose="020B0604020202020204" pitchFamily="34" charset="0"/>
              </a:rPr>
              <a:t>Helps to ascertain amount and direction of tooth movement</a:t>
            </a:r>
            <a:endParaRPr lang="en-US" sz="2800" dirty="0">
              <a:latin typeface="Arial" panose="020B0604020202020204" pitchFamily="34" charset="0"/>
            </a:endParaRPr>
          </a:p>
          <a:p>
            <a:pPr>
              <a:lnSpc>
                <a:spcPct val="90000"/>
              </a:lnSpc>
              <a:buClr>
                <a:schemeClr val="tx1"/>
              </a:buClr>
            </a:pPr>
            <a:r>
              <a:rPr lang="en-US" sz="2800" dirty="0">
                <a:solidFill>
                  <a:srgbClr val="FFCC99"/>
                </a:solidFill>
                <a:latin typeface="Arial" panose="020B0604020202020204" pitchFamily="34" charset="0"/>
              </a:rPr>
              <a:t>Steps:- </a:t>
            </a:r>
            <a:r>
              <a:rPr lang="en-US" sz="2800" dirty="0">
                <a:latin typeface="Arial" panose="020B0604020202020204" pitchFamily="34" charset="0"/>
              </a:rPr>
              <a:t>1). Wax bite  2). Separation of teeth   3). Align in desired position</a:t>
            </a:r>
            <a:endParaRPr lang="en-US" sz="2800" dirty="0">
              <a:latin typeface="Arial" panose="020B0604020202020204" pitchFamily="34" charset="0"/>
            </a:endParaRPr>
          </a:p>
          <a:p>
            <a:pPr>
              <a:lnSpc>
                <a:spcPct val="90000"/>
              </a:lnSpc>
              <a:buClr>
                <a:schemeClr val="tx1"/>
              </a:buClr>
            </a:pPr>
            <a:r>
              <a:rPr lang="en-US" sz="2800" dirty="0">
                <a:latin typeface="Arial" panose="020B0604020202020204" pitchFamily="34" charset="0"/>
              </a:rPr>
              <a:t>Only for permanent dentition</a:t>
            </a:r>
            <a:endParaRPr lang="en-US" sz="2800" dirty="0">
              <a:latin typeface="Arial" panose="020B0604020202020204" pitchFamily="34" charset="0"/>
            </a:endParaRPr>
          </a:p>
        </p:txBody>
      </p:sp>
      <p:pic>
        <p:nvPicPr>
          <p:cNvPr id="199684" name="Picture 4" descr="scan0003"/>
          <p:cNvPicPr>
            <a:picLocks noGrp="1" noChangeAspect="1" noChangeArrowheads="1"/>
          </p:cNvPicPr>
          <p:nvPr>
            <p:ph sz="half" idx="2"/>
          </p:nvPr>
        </p:nvPicPr>
        <p:blipFill>
          <a:blip r:embed="rId1"/>
          <a:srcRect/>
          <a:stretch>
            <a:fillRect/>
          </a:stretch>
        </p:blipFill>
        <p:spPr>
          <a:xfrm>
            <a:off x="2971800" y="3135313"/>
            <a:ext cx="6553200" cy="3722687"/>
          </a:xfrm>
          <a:noFill/>
        </p:spPr>
      </p:pic>
      <p:sp>
        <p:nvSpPr>
          <p:cNvPr id="5" name="Slide Number Placeholder 4"/>
          <p:cNvSpPr>
            <a:spLocks noGrp="1"/>
          </p:cNvSpPr>
          <p:nvPr>
            <p:ph type="sldNum" sz="quarter" idx="12"/>
          </p:nvPr>
        </p:nvSpPr>
        <p:spPr/>
        <p:txBody>
          <a:bodyPr/>
          <a:lstStyle/>
          <a:p>
            <a:pPr>
              <a:defRPr/>
            </a:pPr>
            <a:fld id="{A1C996D0-FA0C-47A8-A612-3F7DB0B4C751}" type="slidenum">
              <a:rPr lang="en-US" smtClean="0"/>
            </a:fld>
            <a:endParaRPr lang="en-US"/>
          </a:p>
        </p:txBody>
      </p:sp>
    </p:spTree>
  </p:cSld>
  <p:clrMapOvr>
    <a:masterClrMapping/>
  </p:clrMapOvr>
  <p:transition>
    <p:cover di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762000"/>
            <a:ext cx="8229600" cy="5532437"/>
          </a:xfrm>
        </p:spPr>
        <p:txBody>
          <a:bodyPr/>
          <a:lstStyle/>
          <a:p>
            <a:pPr>
              <a:buNone/>
            </a:pPr>
            <a:r>
              <a:rPr lang="en-US" dirty="0" smtClean="0">
                <a:latin typeface="Arial" panose="020B0604020202020204" pitchFamily="34" charset="0"/>
                <a:cs typeface="Arial" panose="020B0604020202020204" pitchFamily="34" charset="0"/>
              </a:rPr>
              <a:t>After aligning teeth,</a:t>
            </a:r>
            <a:endParaRPr lang="en-US" dirty="0" smtClean="0">
              <a:latin typeface="Arial" panose="020B0604020202020204" pitchFamily="34" charset="0"/>
              <a:cs typeface="Arial" panose="020B0604020202020204" pitchFamily="34" charset="0"/>
            </a:endParaRPr>
          </a:p>
          <a:p>
            <a:pPr>
              <a:buNone/>
            </a:pP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If the remaining space on each side is adequate to receive the permanent first </a:t>
            </a:r>
            <a:r>
              <a:rPr lang="en-US" dirty="0" err="1" smtClean="0">
                <a:latin typeface="Arial" panose="020B0604020202020204" pitchFamily="34" charset="0"/>
                <a:cs typeface="Arial" panose="020B0604020202020204" pitchFamily="34" charset="0"/>
              </a:rPr>
              <a:t>molar,then</a:t>
            </a:r>
            <a:r>
              <a:rPr lang="en-US" dirty="0" smtClean="0">
                <a:latin typeface="Arial" panose="020B0604020202020204" pitchFamily="34" charset="0"/>
                <a:cs typeface="Arial" panose="020B0604020202020204" pitchFamily="34" charset="0"/>
              </a:rPr>
              <a:t> extraction is not required.</a:t>
            </a:r>
            <a:endParaRPr lang="en-US" dirty="0" smtClean="0">
              <a:latin typeface="Arial" panose="020B0604020202020204" pitchFamily="34" charset="0"/>
              <a:cs typeface="Arial" panose="020B0604020202020204" pitchFamily="34" charset="0"/>
            </a:endParaRPr>
          </a:p>
          <a:p>
            <a:pPr>
              <a:buNone/>
            </a:pPr>
            <a:r>
              <a:rPr lang="en-US" dirty="0" smtClean="0">
                <a:latin typeface="Arial" panose="020B0604020202020204" pitchFamily="34" charset="0"/>
                <a:cs typeface="Arial" panose="020B0604020202020204" pitchFamily="34" charset="0"/>
              </a:rPr>
              <a:t>If space is inadequate and amounts to more than can be gained by </a:t>
            </a:r>
            <a:r>
              <a:rPr lang="en-US" dirty="0" err="1" smtClean="0">
                <a:latin typeface="Arial" panose="020B0604020202020204" pitchFamily="34" charset="0"/>
                <a:cs typeface="Arial" panose="020B0604020202020204" pitchFamily="34" charset="0"/>
              </a:rPr>
              <a:t>uprighting</a:t>
            </a:r>
            <a:r>
              <a:rPr lang="en-US" dirty="0" smtClean="0">
                <a:latin typeface="Arial" panose="020B0604020202020204" pitchFamily="34" charset="0"/>
                <a:cs typeface="Arial" panose="020B0604020202020204" pitchFamily="34" charset="0"/>
              </a:rPr>
              <a:t> permanent second </a:t>
            </a:r>
            <a:r>
              <a:rPr lang="en-US" dirty="0" err="1" smtClean="0">
                <a:latin typeface="Arial" panose="020B0604020202020204" pitchFamily="34" charset="0"/>
                <a:cs typeface="Arial" panose="020B0604020202020204" pitchFamily="34" charset="0"/>
              </a:rPr>
              <a:t>molars,then</a:t>
            </a:r>
            <a:r>
              <a:rPr lang="en-US" dirty="0" smtClean="0">
                <a:latin typeface="Arial" panose="020B0604020202020204" pitchFamily="34" charset="0"/>
                <a:cs typeface="Arial" panose="020B0604020202020204" pitchFamily="34" charset="0"/>
              </a:rPr>
              <a:t> some teeth must be removed usually the first premolar</a:t>
            </a:r>
            <a:r>
              <a:rPr lang="en-US" dirty="0" smtClean="0"/>
              <a:t>.</a:t>
            </a:r>
            <a:endParaRPr lang="en-US" dirty="0"/>
          </a:p>
        </p:txBody>
      </p:sp>
      <p:sp>
        <p:nvSpPr>
          <p:cNvPr id="5" name="Slide Number Placeholder 4"/>
          <p:cNvSpPr>
            <a:spLocks noGrp="1"/>
          </p:cNvSpPr>
          <p:nvPr>
            <p:ph type="sldNum" sz="quarter" idx="12"/>
          </p:nvPr>
        </p:nvSpPr>
        <p:spPr/>
        <p:txBody>
          <a:bodyPr/>
          <a:lstStyle/>
          <a:p>
            <a:pPr>
              <a:defRPr/>
            </a:pPr>
            <a:fld id="{A1C996D0-FA0C-47A8-A612-3F7DB0B4C751}" type="slidenum">
              <a:rPr lang="en-US" smtClean="0"/>
            </a:fld>
            <a:endParaRPr lang="en-US"/>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pPr algn="ctr"/>
            <a:r>
              <a:rPr lang="en-US" dirty="0" smtClean="0"/>
              <a:t>TOOTH  SIZE  ARCH  LENGTH </a:t>
            </a:r>
            <a:br>
              <a:rPr lang="en-US" dirty="0" smtClean="0"/>
            </a:br>
            <a:r>
              <a:rPr lang="en-US" dirty="0" smtClean="0"/>
              <a:t>DISCREPANCY</a:t>
            </a:r>
            <a:endParaRPr lang="en-US" dirty="0"/>
          </a:p>
        </p:txBody>
      </p:sp>
      <p:sp>
        <p:nvSpPr>
          <p:cNvPr id="7" name="Subtitle 6"/>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457200" y="533400"/>
            <a:ext cx="8229600" cy="1066800"/>
          </a:xfrm>
        </p:spPr>
        <p:txBody>
          <a:bodyPr>
            <a:normAutofit/>
          </a:bodyPr>
          <a:lstStyle/>
          <a:p>
            <a:pPr algn="ctr"/>
            <a:r>
              <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rPr>
              <a:t>Arch Perimeter Analysis</a:t>
            </a:r>
            <a:endPar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203779" name="Rectangle 3"/>
          <p:cNvSpPr>
            <a:spLocks noGrp="1" noChangeArrowheads="1"/>
          </p:cNvSpPr>
          <p:nvPr>
            <p:ph idx="1"/>
          </p:nvPr>
        </p:nvSpPr>
        <p:spPr/>
        <p:txBody>
          <a:bodyPr/>
          <a:lstStyle/>
          <a:p>
            <a:pPr>
              <a:buFontTx/>
              <a:buNone/>
            </a:pPr>
            <a:r>
              <a:rPr lang="en-US" sz="2800" dirty="0">
                <a:latin typeface="Times New Roman" panose="02020603050405020304" pitchFamily="18" charset="0"/>
              </a:rPr>
              <a:t>Many malocclusions occur due to ;</a:t>
            </a:r>
            <a:endParaRPr lang="en-US" sz="2800" dirty="0">
              <a:latin typeface="Times New Roman" panose="02020603050405020304" pitchFamily="18" charset="0"/>
            </a:endParaRPr>
          </a:p>
          <a:p>
            <a:pPr>
              <a:buFontTx/>
              <a:buNone/>
            </a:pP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Discrepancy </a:t>
            </a:r>
            <a:r>
              <a:rPr lang="en-US" sz="2800" dirty="0" smtClean="0">
                <a:latin typeface="Times New Roman" panose="02020603050405020304" pitchFamily="18" charset="0"/>
              </a:rPr>
              <a:t>between </a:t>
            </a:r>
            <a:r>
              <a:rPr lang="en-US" sz="2800" dirty="0">
                <a:latin typeface="Times New Roman" panose="02020603050405020304" pitchFamily="18" charset="0"/>
              </a:rPr>
              <a:t>arch length &amp; tooth material. </a:t>
            </a:r>
            <a:endParaRPr lang="en-US" sz="2800" dirty="0">
              <a:latin typeface="Times New Roman" panose="02020603050405020304" pitchFamily="18" charset="0"/>
            </a:endParaRPr>
          </a:p>
          <a:p>
            <a:pPr>
              <a:buClr>
                <a:schemeClr val="tx1"/>
              </a:buClr>
            </a:pPr>
            <a:r>
              <a:rPr lang="en-US" sz="2800" dirty="0" smtClean="0">
                <a:latin typeface="Times New Roman" panose="02020603050405020304" pitchFamily="18" charset="0"/>
              </a:rPr>
              <a:t>This analysis helps in determining the extent of discrepancy </a:t>
            </a:r>
            <a:r>
              <a:rPr lang="en-US" sz="2800" dirty="0" err="1" smtClean="0">
                <a:latin typeface="Times New Roman" panose="02020603050405020304" pitchFamily="18" charset="0"/>
              </a:rPr>
              <a:t>ie</a:t>
            </a:r>
            <a:r>
              <a:rPr lang="en-US" sz="2800" dirty="0">
                <a:latin typeface="Times New Roman" panose="02020603050405020304" pitchFamily="18" charset="0"/>
              </a:rPr>
              <a:t>, to find out the </a:t>
            </a:r>
            <a:r>
              <a:rPr lang="en-US" sz="2800" dirty="0" smtClean="0">
                <a:latin typeface="Times New Roman" panose="02020603050405020304" pitchFamily="18" charset="0"/>
              </a:rPr>
              <a:t>difference between </a:t>
            </a:r>
            <a:r>
              <a:rPr lang="en-US" sz="2800" dirty="0">
                <a:latin typeface="Times New Roman" panose="02020603050405020304" pitchFamily="18" charset="0"/>
              </a:rPr>
              <a:t>the  basal bone &amp; the tooth material.</a:t>
            </a:r>
            <a:endParaRPr lang="en-US" sz="2800" dirty="0">
              <a:latin typeface="Times New Roman" panose="02020603050405020304" pitchFamily="18" charset="0"/>
            </a:endParaRPr>
          </a:p>
          <a:p>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Effect transition="in" filter="fade">
                                      <p:cBhvr>
                                        <p:cTn id="7" dur="1000"/>
                                        <p:tgtEl>
                                          <p:spTgt spid="203779">
                                            <p:txEl>
                                              <p:pRg st="0" end="0"/>
                                            </p:txEl>
                                          </p:spTgt>
                                        </p:tgtEl>
                                      </p:cBhvr>
                                    </p:animEffect>
                                    <p:anim calcmode="lin" valueType="num">
                                      <p:cBhvr>
                                        <p:cTn id="8" dur="1000" fill="hold"/>
                                        <p:tgtEl>
                                          <p:spTgt spid="2037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377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3779">
                                            <p:txEl>
                                              <p:pRg st="2" end="2"/>
                                            </p:txEl>
                                          </p:spTgt>
                                        </p:tgtEl>
                                        <p:attrNameLst>
                                          <p:attrName>style.visibility</p:attrName>
                                        </p:attrNameLst>
                                      </p:cBhvr>
                                      <p:to>
                                        <p:strVal val="visible"/>
                                      </p:to>
                                    </p:set>
                                    <p:animEffect transition="in" filter="fade">
                                      <p:cBhvr>
                                        <p:cTn id="12" dur="1000"/>
                                        <p:tgtEl>
                                          <p:spTgt spid="203779">
                                            <p:txEl>
                                              <p:pRg st="2" end="2"/>
                                            </p:txEl>
                                          </p:spTgt>
                                        </p:tgtEl>
                                      </p:cBhvr>
                                    </p:animEffect>
                                    <p:anim calcmode="lin" valueType="num">
                                      <p:cBhvr>
                                        <p:cTn id="13" dur="1000" fill="hold"/>
                                        <p:tgtEl>
                                          <p:spTgt spid="20377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03779">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3779">
                                            <p:txEl>
                                              <p:pRg st="3" end="3"/>
                                            </p:txEl>
                                          </p:spTgt>
                                        </p:tgtEl>
                                        <p:attrNameLst>
                                          <p:attrName>style.visibility</p:attrName>
                                        </p:attrNameLst>
                                      </p:cBhvr>
                                      <p:to>
                                        <p:strVal val="visible"/>
                                      </p:to>
                                    </p:set>
                                    <p:animEffect transition="in" filter="fade">
                                      <p:cBhvr>
                                        <p:cTn id="17" dur="1000"/>
                                        <p:tgtEl>
                                          <p:spTgt spid="203779">
                                            <p:txEl>
                                              <p:pRg st="3" end="3"/>
                                            </p:txEl>
                                          </p:spTgt>
                                        </p:tgtEl>
                                      </p:cBhvr>
                                    </p:animEffect>
                                    <p:anim calcmode="lin" valueType="num">
                                      <p:cBhvr>
                                        <p:cTn id="18" dur="1000" fill="hold"/>
                                        <p:tgtEl>
                                          <p:spTgt spid="203779">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0377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a:xfrm>
            <a:off x="457200" y="381000"/>
            <a:ext cx="8229600" cy="762000"/>
          </a:xfrm>
        </p:spPr>
        <p:txBody>
          <a:bodyPr>
            <a:normAutofit/>
          </a:bodyPr>
          <a:lstStyle/>
          <a:p>
            <a:r>
              <a:rPr lang="en-US" sz="4000" u="sng" dirty="0">
                <a:solidFill>
                  <a:schemeClr val="tx2">
                    <a:lumMod val="75000"/>
                  </a:schemeClr>
                </a:solidFill>
                <a:effectLst>
                  <a:outerShdw blurRad="38100" dist="38100" dir="2700000" algn="tl">
                    <a:srgbClr val="000000"/>
                  </a:outerShdw>
                </a:effectLst>
                <a:latin typeface="Times New Roman" panose="02020603050405020304" pitchFamily="18" charset="0"/>
              </a:rPr>
              <a:t>Upper Arch; Procedure</a:t>
            </a:r>
            <a:endParaRPr lang="en-US" sz="4000"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204805" name="Rectangle 5"/>
          <p:cNvSpPr>
            <a:spLocks noGrp="1" noChangeArrowheads="1"/>
          </p:cNvSpPr>
          <p:nvPr>
            <p:ph sz="half" idx="1"/>
          </p:nvPr>
        </p:nvSpPr>
        <p:spPr>
          <a:xfrm>
            <a:off x="228600" y="1295400"/>
            <a:ext cx="5029200" cy="5486400"/>
          </a:xfrm>
        </p:spPr>
        <p:txBody>
          <a:bodyPr>
            <a:normAutofit/>
          </a:bodyPr>
          <a:lstStyle/>
          <a:p>
            <a:pPr marL="381000" indent="-381000">
              <a:lnSpc>
                <a:spcPct val="90000"/>
              </a:lnSpc>
              <a:buClr>
                <a:schemeClr val="tx1"/>
              </a:buClr>
              <a:buFontTx/>
              <a:buAutoNum type="arabicPeriod"/>
            </a:pPr>
            <a:r>
              <a:rPr lang="en-US" sz="2400" dirty="0" smtClean="0">
                <a:latin typeface="Times New Roman" panose="02020603050405020304" pitchFamily="18" charset="0"/>
              </a:rPr>
              <a:t>Measurement </a:t>
            </a:r>
            <a:r>
              <a:rPr lang="en-US" sz="2400" dirty="0">
                <a:latin typeface="Times New Roman" panose="02020603050405020304" pitchFamily="18" charset="0"/>
              </a:rPr>
              <a:t>Of Tooth Material-[A]                                                                 The M-D width of all the teeth from the 5 to 5 on other side &amp; sum it up.</a:t>
            </a:r>
            <a:endParaRPr lang="en-US" sz="2400" dirty="0">
              <a:latin typeface="Times New Roman" panose="02020603050405020304" pitchFamily="18" charset="0"/>
            </a:endParaRPr>
          </a:p>
          <a:p>
            <a:pPr marL="381000" indent="-381000">
              <a:lnSpc>
                <a:spcPct val="90000"/>
              </a:lnSpc>
              <a:buClr>
                <a:schemeClr val="tx1"/>
              </a:buClr>
              <a:buFontTx/>
              <a:buNone/>
            </a:pPr>
            <a:endParaRPr lang="en-US" sz="2400" dirty="0">
              <a:latin typeface="Times New Roman" panose="02020603050405020304" pitchFamily="18" charset="0"/>
            </a:endParaRPr>
          </a:p>
          <a:p>
            <a:pPr marL="381000" indent="-381000">
              <a:lnSpc>
                <a:spcPct val="90000"/>
              </a:lnSpc>
              <a:buClr>
                <a:schemeClr val="tx1"/>
              </a:buClr>
              <a:buFontTx/>
              <a:buNone/>
            </a:pPr>
            <a:r>
              <a:rPr lang="en-US" sz="2400" dirty="0">
                <a:latin typeface="Times New Roman" panose="02020603050405020304" pitchFamily="18" charset="0"/>
              </a:rPr>
              <a:t>2.  </a:t>
            </a:r>
            <a:r>
              <a:rPr lang="en-US" sz="2400" dirty="0" smtClean="0">
                <a:latin typeface="Times New Roman" panose="02020603050405020304" pitchFamily="18" charset="0"/>
              </a:rPr>
              <a:t>Measurement </a:t>
            </a:r>
            <a:r>
              <a:rPr lang="en-US" sz="2400" dirty="0">
                <a:latin typeface="Times New Roman" panose="02020603050405020304" pitchFamily="18" charset="0"/>
              </a:rPr>
              <a:t>Of Arch Perimeter [B]                                                  soft brass </a:t>
            </a:r>
            <a:r>
              <a:rPr lang="en-US" sz="2400" dirty="0" err="1" smtClean="0">
                <a:latin typeface="Times New Roman" panose="02020603050405020304" pitchFamily="18" charset="0"/>
              </a:rPr>
              <a:t>wireis</a:t>
            </a:r>
            <a:r>
              <a:rPr lang="en-US" sz="2400" dirty="0" smtClean="0">
                <a:latin typeface="Times New Roman" panose="02020603050405020304" pitchFamily="18" charset="0"/>
              </a:rPr>
              <a:t> placed contacting </a:t>
            </a:r>
            <a:r>
              <a:rPr lang="en-US" sz="2400" dirty="0" err="1" smtClean="0">
                <a:latin typeface="Times New Roman" panose="02020603050405020304" pitchFamily="18" charset="0"/>
              </a:rPr>
              <a:t>mesial</a:t>
            </a:r>
            <a:r>
              <a:rPr lang="en-US" sz="2400" dirty="0" smtClean="0">
                <a:latin typeface="Times New Roman" panose="02020603050405020304" pitchFamily="18" charset="0"/>
              </a:rPr>
              <a:t> surface of first molar to </a:t>
            </a:r>
            <a:r>
              <a:rPr lang="en-US" sz="2400" dirty="0" err="1" smtClean="0">
                <a:latin typeface="Times New Roman" panose="02020603050405020304" pitchFamily="18" charset="0"/>
              </a:rPr>
              <a:t>mesial</a:t>
            </a:r>
            <a:r>
              <a:rPr lang="en-US" sz="2400" dirty="0" smtClean="0">
                <a:latin typeface="Times New Roman" panose="02020603050405020304" pitchFamily="18" charset="0"/>
              </a:rPr>
              <a:t> surface </a:t>
            </a:r>
            <a:r>
              <a:rPr lang="en-US" sz="2400" dirty="0">
                <a:latin typeface="Times New Roman" panose="02020603050405020304" pitchFamily="18" charset="0"/>
              </a:rPr>
              <a:t>of 6 </a:t>
            </a:r>
            <a:r>
              <a:rPr lang="en-US" sz="2400" dirty="0" smtClean="0">
                <a:latin typeface="Times New Roman" panose="02020603050405020304" pitchFamily="18" charset="0"/>
              </a:rPr>
              <a:t>on other </a:t>
            </a:r>
            <a:r>
              <a:rPr lang="en-US" sz="2400" dirty="0">
                <a:latin typeface="Times New Roman" panose="02020603050405020304" pitchFamily="18" charset="0"/>
              </a:rPr>
              <a:t>side; </a:t>
            </a:r>
            <a:endParaRPr lang="en-US" sz="2400" dirty="0">
              <a:latin typeface="Times New Roman" panose="02020603050405020304" pitchFamily="18" charset="0"/>
            </a:endParaRPr>
          </a:p>
          <a:p>
            <a:pPr marL="381000" indent="-381000">
              <a:lnSpc>
                <a:spcPct val="90000"/>
              </a:lnSpc>
              <a:buClr>
                <a:schemeClr val="tx1"/>
              </a:buClr>
              <a:buFontTx/>
              <a:buNone/>
            </a:pPr>
            <a:r>
              <a:rPr lang="en-US" sz="2400" dirty="0">
                <a:latin typeface="Times New Roman" panose="02020603050405020304" pitchFamily="18" charset="0"/>
              </a:rPr>
              <a:t>     -along the </a:t>
            </a:r>
            <a:r>
              <a:rPr lang="en-US" sz="2400" dirty="0" err="1" smtClean="0">
                <a:latin typeface="Times New Roman" panose="02020603050405020304" pitchFamily="18" charset="0"/>
              </a:rPr>
              <a:t>Buccal</a:t>
            </a:r>
            <a:r>
              <a:rPr lang="en-US" sz="2400" dirty="0" smtClean="0">
                <a:latin typeface="Times New Roman" panose="02020603050405020304" pitchFamily="18" charset="0"/>
              </a:rPr>
              <a:t>-cusps </a:t>
            </a:r>
            <a:r>
              <a:rPr lang="en-US" sz="2400" dirty="0">
                <a:latin typeface="Times New Roman" panose="02020603050405020304" pitchFamily="18" charset="0"/>
              </a:rPr>
              <a:t>of </a:t>
            </a:r>
            <a:r>
              <a:rPr lang="en-US" sz="2400" dirty="0" smtClean="0">
                <a:latin typeface="Times New Roman" panose="02020603050405020304" pitchFamily="18" charset="0"/>
              </a:rPr>
              <a:t>4s and along the incisors.</a:t>
            </a:r>
            <a:endParaRPr lang="en-US" sz="2400"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7" name="Content Placeholder 6" descr="DSC00966.JPG"/>
          <p:cNvPicPr>
            <a:picLocks noGrp="1" noChangeAspect="1"/>
          </p:cNvPicPr>
          <p:nvPr>
            <p:ph sz="half" idx="2"/>
          </p:nvPr>
        </p:nvPicPr>
        <p:blipFill>
          <a:blip r:embed="rId1" cstate="print"/>
          <a:srcRect l="7325" r="2327"/>
          <a:stretch>
            <a:fillRect/>
          </a:stretch>
        </p:blipFill>
        <p:spPr>
          <a:xfrm>
            <a:off x="5334000" y="1219200"/>
            <a:ext cx="3429000" cy="506047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05">
                                            <p:txEl>
                                              <p:pRg st="0" end="0"/>
                                            </p:txEl>
                                          </p:spTgt>
                                        </p:tgtEl>
                                        <p:attrNameLst>
                                          <p:attrName>style.visibility</p:attrName>
                                        </p:attrNameLst>
                                      </p:cBhvr>
                                      <p:to>
                                        <p:strVal val="visible"/>
                                      </p:to>
                                    </p:set>
                                    <p:animEffect transition="in" filter="fade">
                                      <p:cBhvr>
                                        <p:cTn id="7" dur="2000"/>
                                        <p:tgtEl>
                                          <p:spTgt spid="20480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05">
                                            <p:txEl>
                                              <p:pRg st="2" end="2"/>
                                            </p:txEl>
                                          </p:spTgt>
                                        </p:tgtEl>
                                        <p:attrNameLst>
                                          <p:attrName>style.visibility</p:attrName>
                                        </p:attrNameLst>
                                      </p:cBhvr>
                                      <p:to>
                                        <p:strVal val="visible"/>
                                      </p:to>
                                    </p:set>
                                    <p:animEffect transition="in" filter="fade">
                                      <p:cBhvr>
                                        <p:cTn id="10" dur="2000"/>
                                        <p:tgtEl>
                                          <p:spTgt spid="204805">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05">
                                            <p:txEl>
                                              <p:pRg st="3" end="3"/>
                                            </p:txEl>
                                          </p:spTgt>
                                        </p:tgtEl>
                                        <p:attrNameLst>
                                          <p:attrName>style.visibility</p:attrName>
                                        </p:attrNameLst>
                                      </p:cBhvr>
                                      <p:to>
                                        <p:strVal val="visible"/>
                                      </p:to>
                                    </p:set>
                                    <p:animEffect transition="in" filter="fade">
                                      <p:cBhvr>
                                        <p:cTn id="13" dur="2000"/>
                                        <p:tgtEl>
                                          <p:spTgt spid="2048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5" grpId="0" build="allAtOnce"/>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914400"/>
            <a:ext cx="8229600" cy="5380037"/>
          </a:xfrm>
        </p:spPr>
        <p:txBody>
          <a:bodyPr/>
          <a:lstStyle/>
          <a:p>
            <a:pPr marL="381000" indent="-381000">
              <a:lnSpc>
                <a:spcPct val="90000"/>
              </a:lnSpc>
              <a:buClr>
                <a:schemeClr val="tx1"/>
              </a:buClr>
              <a:buFontTx/>
              <a:buNone/>
            </a:pPr>
            <a:r>
              <a:rPr lang="en-US" sz="3200" dirty="0" smtClean="0">
                <a:latin typeface="Times New Roman" panose="02020603050405020304" pitchFamily="18" charset="0"/>
              </a:rPr>
              <a:t>If </a:t>
            </a:r>
            <a:r>
              <a:rPr lang="en-US" sz="3200" dirty="0" err="1" smtClean="0">
                <a:latin typeface="Times New Roman" panose="02020603050405020304" pitchFamily="18" charset="0"/>
              </a:rPr>
              <a:t>ant.teeth</a:t>
            </a:r>
            <a:r>
              <a:rPr lang="en-US" sz="3200" dirty="0" smtClean="0">
                <a:latin typeface="Times New Roman" panose="02020603050405020304" pitchFamily="18" charset="0"/>
              </a:rPr>
              <a:t> are well aligned-wire passes over </a:t>
            </a:r>
            <a:r>
              <a:rPr lang="en-US" sz="3200" dirty="0" err="1" smtClean="0">
                <a:latin typeface="Times New Roman" panose="02020603050405020304" pitchFamily="18" charset="0"/>
              </a:rPr>
              <a:t>Incisal</a:t>
            </a:r>
            <a:r>
              <a:rPr lang="en-US" sz="3200" dirty="0" smtClean="0">
                <a:latin typeface="Times New Roman" panose="02020603050405020304" pitchFamily="18" charset="0"/>
              </a:rPr>
              <a:t> edges of anterior teeth</a:t>
            </a:r>
            <a:endParaRPr lang="en-US" sz="3200" dirty="0" smtClean="0">
              <a:latin typeface="Times New Roman" panose="02020603050405020304" pitchFamily="18" charset="0"/>
            </a:endParaRPr>
          </a:p>
          <a:p>
            <a:pPr marL="381000" indent="-381000">
              <a:lnSpc>
                <a:spcPct val="90000"/>
              </a:lnSpc>
              <a:buClr>
                <a:schemeClr val="tx1"/>
              </a:buClr>
              <a:buFontTx/>
              <a:buNone/>
            </a:pPr>
            <a:r>
              <a:rPr lang="en-US" sz="3200" dirty="0" smtClean="0">
                <a:latin typeface="Times New Roman" panose="02020603050405020304" pitchFamily="18" charset="0"/>
              </a:rPr>
              <a:t>If </a:t>
            </a:r>
            <a:r>
              <a:rPr lang="en-US" sz="3200" dirty="0" err="1" smtClean="0">
                <a:latin typeface="Times New Roman" panose="02020603050405020304" pitchFamily="18" charset="0"/>
              </a:rPr>
              <a:t>proclined</a:t>
            </a:r>
            <a:r>
              <a:rPr lang="en-US" sz="3200" dirty="0" smtClean="0">
                <a:latin typeface="Times New Roman" panose="02020603050405020304" pitchFamily="18" charset="0"/>
              </a:rPr>
              <a:t> </a:t>
            </a:r>
            <a:r>
              <a:rPr lang="en-US" sz="3200" dirty="0" err="1" smtClean="0">
                <a:latin typeface="Times New Roman" panose="02020603050405020304" pitchFamily="18" charset="0"/>
              </a:rPr>
              <a:t>anteriors</a:t>
            </a:r>
            <a:r>
              <a:rPr lang="en-US" sz="3200" dirty="0" smtClean="0">
                <a:latin typeface="Times New Roman" panose="02020603050405020304" pitchFamily="18" charset="0"/>
              </a:rPr>
              <a:t>-wire passes along the </a:t>
            </a:r>
            <a:r>
              <a:rPr lang="en-US" sz="3200" dirty="0" err="1" smtClean="0">
                <a:latin typeface="Times New Roman" panose="02020603050405020304" pitchFamily="18" charset="0"/>
              </a:rPr>
              <a:t>Cingului</a:t>
            </a:r>
            <a:r>
              <a:rPr lang="en-US" sz="3200" dirty="0" smtClean="0">
                <a:latin typeface="Times New Roman" panose="02020603050405020304" pitchFamily="18" charset="0"/>
              </a:rPr>
              <a:t> of anterior teeth</a:t>
            </a:r>
            <a:endParaRPr lang="en-US" sz="3200" dirty="0" smtClean="0">
              <a:latin typeface="Times New Roman" panose="02020603050405020304" pitchFamily="18" charset="0"/>
            </a:endParaRPr>
          </a:p>
          <a:p>
            <a:pPr marL="381000" indent="-381000">
              <a:lnSpc>
                <a:spcPct val="90000"/>
              </a:lnSpc>
              <a:buClr>
                <a:schemeClr val="tx1"/>
              </a:buClr>
              <a:buFontTx/>
              <a:buNone/>
            </a:pPr>
            <a:r>
              <a:rPr lang="en-US" sz="3200" dirty="0" smtClean="0">
                <a:latin typeface="Times New Roman" panose="02020603050405020304" pitchFamily="18" charset="0"/>
              </a:rPr>
              <a:t>If </a:t>
            </a:r>
            <a:r>
              <a:rPr lang="en-US" sz="3200" dirty="0" err="1" smtClean="0">
                <a:latin typeface="Times New Roman" panose="02020603050405020304" pitchFamily="18" charset="0"/>
              </a:rPr>
              <a:t>retroclined</a:t>
            </a:r>
            <a:r>
              <a:rPr lang="en-US" sz="3200" dirty="0" smtClean="0">
                <a:latin typeface="Times New Roman" panose="02020603050405020304" pitchFamily="18" charset="0"/>
              </a:rPr>
              <a:t> </a:t>
            </a:r>
            <a:r>
              <a:rPr lang="en-US" sz="3200" dirty="0" err="1" smtClean="0">
                <a:latin typeface="Times New Roman" panose="02020603050405020304" pitchFamily="18" charset="0"/>
              </a:rPr>
              <a:t>anteriors</a:t>
            </a:r>
            <a:r>
              <a:rPr lang="en-US" sz="3200" dirty="0" smtClean="0">
                <a:latin typeface="Times New Roman" panose="02020603050405020304" pitchFamily="18" charset="0"/>
              </a:rPr>
              <a:t>-wire passes labial to anterior teeth. </a:t>
            </a:r>
            <a:endParaRPr lang="en-US" sz="3200" dirty="0" smtClean="0">
              <a:latin typeface="Times New Roman" panose="02020603050405020304" pitchFamily="18" charset="0"/>
            </a:endParaRPr>
          </a:p>
          <a:p>
            <a:pPr marL="381000" indent="-381000">
              <a:lnSpc>
                <a:spcPct val="90000"/>
              </a:lnSpc>
              <a:buClr>
                <a:schemeClr val="tx1"/>
              </a:buClr>
              <a:buFontTx/>
              <a:buNone/>
            </a:pPr>
            <a:endParaRPr lang="en-US" sz="3200" dirty="0" smtClean="0">
              <a:latin typeface="Times New Roman" panose="02020603050405020304" pitchFamily="18" charset="0"/>
            </a:endParaRPr>
          </a:p>
          <a:p>
            <a:pPr marL="381000" indent="-381000">
              <a:lnSpc>
                <a:spcPct val="90000"/>
              </a:lnSpc>
              <a:buClr>
                <a:schemeClr val="tx1"/>
              </a:buClr>
              <a:buFontTx/>
              <a:buNone/>
            </a:pPr>
            <a:r>
              <a:rPr lang="en-US" sz="3200" dirty="0" smtClean="0">
                <a:latin typeface="Times New Roman" panose="02020603050405020304" pitchFamily="18" charset="0"/>
              </a:rPr>
              <a:t>3]Determination Of  Discrepancy = </a:t>
            </a:r>
            <a:endParaRPr lang="en-US" sz="3200" dirty="0" smtClean="0">
              <a:latin typeface="Times New Roman" panose="02020603050405020304" pitchFamily="18" charset="0"/>
            </a:endParaRPr>
          </a:p>
          <a:p>
            <a:pPr marL="381000" indent="-381000">
              <a:lnSpc>
                <a:spcPct val="90000"/>
              </a:lnSpc>
              <a:buClr>
                <a:schemeClr val="tx1"/>
              </a:buClr>
              <a:buFontTx/>
              <a:buNone/>
            </a:pPr>
            <a:r>
              <a:rPr lang="en-US" sz="3200" dirty="0" smtClean="0">
                <a:latin typeface="Times New Roman" panose="02020603050405020304" pitchFamily="18" charset="0"/>
              </a:rPr>
              <a:t>                 [A-B]</a:t>
            </a:r>
            <a:endParaRPr lang="en-US" dirty="0"/>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381000" y="533400"/>
            <a:ext cx="8229600" cy="1524000"/>
          </a:xfrm>
        </p:spPr>
        <p:txBody>
          <a:bodyPr/>
          <a:lstStyle/>
          <a:p>
            <a:r>
              <a:rPr lang="en-US"/>
              <a:t> </a:t>
            </a:r>
            <a:endParaRPr lang="en-US"/>
          </a:p>
        </p:txBody>
      </p:sp>
      <p:sp>
        <p:nvSpPr>
          <p:cNvPr id="205827" name="Rectangle 3"/>
          <p:cNvSpPr>
            <a:spLocks noGrp="1" noChangeArrowheads="1"/>
          </p:cNvSpPr>
          <p:nvPr>
            <p:ph idx="1"/>
          </p:nvPr>
        </p:nvSpPr>
        <p:spPr>
          <a:xfrm>
            <a:off x="838200" y="762000"/>
            <a:ext cx="8229600" cy="5364163"/>
          </a:xfrm>
        </p:spPr>
        <p:txBody>
          <a:bodyPr/>
          <a:lstStyle/>
          <a:p>
            <a:pPr>
              <a:buFontTx/>
              <a:buNone/>
            </a:pPr>
            <a:r>
              <a:rPr lang="en-US" sz="2800" dirty="0">
                <a:latin typeface="Times New Roman" panose="02020603050405020304" pitchFamily="18" charset="0"/>
              </a:rPr>
              <a:t>     </a:t>
            </a:r>
            <a:r>
              <a:rPr lang="en-US" sz="3200" dirty="0">
                <a:solidFill>
                  <a:schemeClr val="tx2">
                    <a:lumMod val="75000"/>
                  </a:schemeClr>
                </a:solidFill>
                <a:latin typeface="Times New Roman" panose="02020603050405020304" pitchFamily="18" charset="0"/>
              </a:rPr>
              <a:t>Inference;</a:t>
            </a:r>
            <a:r>
              <a:rPr lang="en-US" sz="2800" dirty="0">
                <a:solidFill>
                  <a:schemeClr val="tx2">
                    <a:lumMod val="75000"/>
                  </a:schemeClr>
                </a:solidFill>
                <a:latin typeface="Times New Roman" panose="02020603050405020304" pitchFamily="18" charset="0"/>
              </a:rPr>
              <a:t> </a:t>
            </a:r>
            <a:endParaRPr lang="en-US" sz="2800" dirty="0">
              <a:solidFill>
                <a:schemeClr val="tx2">
                  <a:lumMod val="75000"/>
                </a:schemeClr>
              </a:solidFill>
              <a:latin typeface="Times New Roman" panose="02020603050405020304" pitchFamily="18" charset="0"/>
            </a:endParaRPr>
          </a:p>
          <a:p>
            <a:pPr>
              <a:buFontTx/>
              <a:buNone/>
            </a:pPr>
            <a:r>
              <a:rPr lang="en-US" sz="2800" dirty="0">
                <a:solidFill>
                  <a:schemeClr val="tx2">
                    <a:lumMod val="75000"/>
                  </a:schemeClr>
                </a:solidFill>
                <a:latin typeface="Times New Roman" panose="02020603050405020304" pitchFamily="18" charset="0"/>
              </a:rPr>
              <a:t> </a:t>
            </a:r>
            <a:endParaRPr lang="en-US" sz="2800" dirty="0">
              <a:solidFill>
                <a:schemeClr val="tx2">
                  <a:lumMod val="75000"/>
                </a:schemeClr>
              </a:solidFill>
              <a:latin typeface="Times New Roman" panose="02020603050405020304" pitchFamily="18" charset="0"/>
            </a:endParaRPr>
          </a:p>
          <a:p>
            <a:pPr>
              <a:buFontTx/>
              <a:buNone/>
            </a:pPr>
            <a:r>
              <a:rPr lang="en-US" sz="2800" dirty="0">
                <a:latin typeface="Times New Roman" panose="02020603050405020304" pitchFamily="18" charset="0"/>
              </a:rPr>
              <a:t> a] If tooth material is excess by  0-2.5mm; proximal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stripping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b] If tooth material is </a:t>
            </a:r>
            <a:r>
              <a:rPr lang="en-US" sz="2800" dirty="0" smtClean="0">
                <a:latin typeface="Times New Roman" panose="02020603050405020304" pitchFamily="18" charset="0"/>
              </a:rPr>
              <a:t>excess </a:t>
            </a:r>
            <a:r>
              <a:rPr lang="en-US" sz="2800" dirty="0">
                <a:latin typeface="Times New Roman" panose="02020603050405020304" pitchFamily="18" charset="0"/>
              </a:rPr>
              <a:t>by  2.5-5mm;   2</a:t>
            </a:r>
            <a:r>
              <a:rPr lang="en-US" sz="2800" baseline="30000" dirty="0">
                <a:latin typeface="Times New Roman" panose="02020603050405020304" pitchFamily="18" charset="0"/>
              </a:rPr>
              <a:t>nd</a:t>
            </a:r>
            <a:r>
              <a:rPr lang="en-US" sz="2800" dirty="0">
                <a:latin typeface="Times New Roman" panose="02020603050405020304" pitchFamily="18" charset="0"/>
              </a:rPr>
              <a:t> pm </a:t>
            </a:r>
            <a:r>
              <a:rPr lang="en-US" sz="2800" dirty="0" smtClean="0">
                <a:latin typeface="Times New Roman" panose="02020603050405020304" pitchFamily="18" charset="0"/>
              </a:rPr>
              <a:t>extraction</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c] If tooth material is excess by   &gt; 5mm ; 1</a:t>
            </a:r>
            <a:r>
              <a:rPr lang="en-US" sz="2800" baseline="30000" dirty="0">
                <a:latin typeface="Times New Roman" panose="02020603050405020304" pitchFamily="18" charset="0"/>
              </a:rPr>
              <a:t>st</a:t>
            </a:r>
            <a:r>
              <a:rPr lang="en-US" sz="2800" dirty="0">
                <a:latin typeface="Times New Roman" panose="02020603050405020304" pitchFamily="18" charset="0"/>
              </a:rPr>
              <a:t>  pm </a:t>
            </a:r>
            <a:r>
              <a:rPr lang="en-US" sz="2800" dirty="0" smtClean="0">
                <a:latin typeface="Times New Roman" panose="02020603050405020304" pitchFamily="18" charset="0"/>
              </a:rPr>
              <a:t>extraction</a:t>
            </a:r>
            <a:endParaRPr lang="en-US" sz="2800" dirty="0">
              <a:latin typeface="Times New Roman" panose="02020603050405020304" pitchFamily="18" charset="0"/>
            </a:endParaRPr>
          </a:p>
          <a:p>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457200" y="0"/>
            <a:ext cx="8229600" cy="1143000"/>
          </a:xfrm>
        </p:spPr>
        <p:txBody>
          <a:bodyPr>
            <a:noAutofit/>
          </a:bodyPr>
          <a:lstStyle/>
          <a:p>
            <a:r>
              <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rPr>
              <a:t>Lower Arch </a:t>
            </a:r>
            <a:r>
              <a:rPr lang="en-US" sz="3600" u="sng" dirty="0" err="1">
                <a:solidFill>
                  <a:schemeClr val="tx2">
                    <a:lumMod val="75000"/>
                  </a:schemeClr>
                </a:solidFill>
                <a:effectLst>
                  <a:outerShdw blurRad="38100" dist="38100" dir="2700000" algn="tl">
                    <a:srgbClr val="000000"/>
                  </a:outerShdw>
                </a:effectLst>
                <a:latin typeface="Times New Roman" panose="02020603050405020304" pitchFamily="18" charset="0"/>
              </a:rPr>
              <a:t>Primeter</a:t>
            </a:r>
            <a:r>
              <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rPr>
              <a:t> Analysis                            [Carey’s Analysis]</a:t>
            </a:r>
            <a:endPar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206851" name="Rectangle 3"/>
          <p:cNvSpPr>
            <a:spLocks noGrp="1" noChangeArrowheads="1"/>
          </p:cNvSpPr>
          <p:nvPr>
            <p:ph idx="1"/>
          </p:nvPr>
        </p:nvSpPr>
        <p:spPr>
          <a:xfrm>
            <a:off x="304800" y="1600200"/>
            <a:ext cx="8686800" cy="5029200"/>
          </a:xfrm>
        </p:spPr>
        <p:txBody>
          <a:bodyPr/>
          <a:lstStyle/>
          <a:p>
            <a:pPr>
              <a:lnSpc>
                <a:spcPct val="80000"/>
              </a:lnSpc>
              <a:buClr>
                <a:schemeClr val="tx1"/>
              </a:buClr>
            </a:pPr>
            <a:r>
              <a:rPr lang="en-US" sz="2400" dirty="0">
                <a:latin typeface="Times New Roman" panose="02020603050405020304" pitchFamily="18" charset="0"/>
              </a:rPr>
              <a:t>Measurement Of Tooth Material; [A]</a:t>
            </a:r>
            <a:endParaRPr lang="en-US" sz="2400" dirty="0">
              <a:latin typeface="Times New Roman" panose="02020603050405020304" pitchFamily="18" charset="0"/>
            </a:endParaRPr>
          </a:p>
          <a:p>
            <a:pPr>
              <a:lnSpc>
                <a:spcPct val="80000"/>
              </a:lnSpc>
              <a:buClr>
                <a:schemeClr val="tx1"/>
              </a:buClr>
            </a:pPr>
            <a:endParaRPr lang="en-US" sz="2400" dirty="0">
              <a:latin typeface="Times New Roman" panose="02020603050405020304" pitchFamily="18" charset="0"/>
            </a:endParaRPr>
          </a:p>
          <a:p>
            <a:pPr>
              <a:lnSpc>
                <a:spcPct val="80000"/>
              </a:lnSpc>
              <a:buClr>
                <a:schemeClr val="tx1"/>
              </a:buClr>
            </a:pPr>
            <a:r>
              <a:rPr lang="en-US" sz="2400" dirty="0">
                <a:latin typeface="Times New Roman" panose="02020603050405020304" pitchFamily="18" charset="0"/>
              </a:rPr>
              <a:t>Measurement  Of  Arch Perimeter ;[B]</a:t>
            </a:r>
            <a:endParaRPr lang="en-US" sz="2400" dirty="0">
              <a:latin typeface="Times New Roman" panose="02020603050405020304" pitchFamily="18" charset="0"/>
            </a:endParaRPr>
          </a:p>
          <a:p>
            <a:pPr>
              <a:lnSpc>
                <a:spcPct val="80000"/>
              </a:lnSpc>
              <a:buClr>
                <a:schemeClr val="tx1"/>
              </a:buClr>
            </a:pPr>
            <a:endParaRPr lang="en-US" sz="2400" dirty="0">
              <a:latin typeface="Times New Roman" panose="02020603050405020304" pitchFamily="18" charset="0"/>
            </a:endParaRPr>
          </a:p>
          <a:p>
            <a:pPr>
              <a:lnSpc>
                <a:spcPct val="80000"/>
              </a:lnSpc>
              <a:buClr>
                <a:schemeClr val="tx1"/>
              </a:buClr>
            </a:pPr>
            <a:r>
              <a:rPr lang="en-US" sz="2400" dirty="0">
                <a:latin typeface="Times New Roman" panose="02020603050405020304" pitchFamily="18" charset="0"/>
              </a:rPr>
              <a:t>Determination Of Discrepancy; [A-B] </a:t>
            </a:r>
            <a:endParaRPr lang="en-US" sz="2400" dirty="0">
              <a:latin typeface="Times New Roman" panose="02020603050405020304" pitchFamily="18" charset="0"/>
            </a:endParaRPr>
          </a:p>
          <a:p>
            <a:pPr>
              <a:lnSpc>
                <a:spcPct val="80000"/>
              </a:lnSpc>
              <a:buClr>
                <a:schemeClr val="tx1"/>
              </a:buClr>
            </a:pPr>
            <a:endParaRPr lang="en-US" sz="2400" dirty="0">
              <a:solidFill>
                <a:schemeClr val="accent4">
                  <a:lumMod val="60000"/>
                  <a:lumOff val="40000"/>
                </a:schemeClr>
              </a:solidFill>
              <a:latin typeface="Times New Roman" panose="02020603050405020304" pitchFamily="18" charset="0"/>
            </a:endParaRPr>
          </a:p>
          <a:p>
            <a:pPr>
              <a:lnSpc>
                <a:spcPct val="80000"/>
              </a:lnSpc>
              <a:buClr>
                <a:schemeClr val="tx1"/>
              </a:buClr>
              <a:buFontTx/>
              <a:buNone/>
            </a:pPr>
            <a:r>
              <a:rPr lang="en-US" sz="2400" dirty="0">
                <a:solidFill>
                  <a:srgbClr val="FFFF00"/>
                </a:solidFill>
                <a:latin typeface="Times New Roman" panose="02020603050405020304" pitchFamily="18" charset="0"/>
              </a:rPr>
              <a:t>           </a:t>
            </a:r>
            <a:r>
              <a:rPr lang="en-US" sz="2800" dirty="0">
                <a:solidFill>
                  <a:srgbClr val="FFFF00"/>
                </a:solidFill>
                <a:latin typeface="Times New Roman" panose="02020603050405020304" pitchFamily="18" charset="0"/>
              </a:rPr>
              <a:t>Inference; </a:t>
            </a:r>
            <a:endParaRPr lang="en-US" sz="2800" dirty="0">
              <a:solidFill>
                <a:srgbClr val="FFFF00"/>
              </a:solidFill>
              <a:latin typeface="Times New Roman" panose="02020603050405020304" pitchFamily="18" charset="0"/>
            </a:endParaRPr>
          </a:p>
          <a:p>
            <a:pPr>
              <a:lnSpc>
                <a:spcPct val="80000"/>
              </a:lnSpc>
              <a:buClr>
                <a:schemeClr val="tx1"/>
              </a:buClr>
              <a:buNone/>
            </a:pPr>
            <a:endParaRPr lang="en-US" sz="2800" dirty="0">
              <a:solidFill>
                <a:schemeClr val="accent4">
                  <a:lumMod val="60000"/>
                  <a:lumOff val="40000"/>
                </a:schemeClr>
              </a:solidFill>
              <a:latin typeface="Times New Roman" panose="02020603050405020304" pitchFamily="18" charset="0"/>
            </a:endParaRPr>
          </a:p>
          <a:p>
            <a:pPr>
              <a:lnSpc>
                <a:spcPct val="80000"/>
              </a:lnSpc>
              <a:buClr>
                <a:schemeClr val="tx1"/>
              </a:buClr>
              <a:buFontTx/>
              <a:buNone/>
            </a:pPr>
            <a:r>
              <a:rPr lang="en-US" sz="2400" dirty="0">
                <a:solidFill>
                  <a:schemeClr val="accent4">
                    <a:lumMod val="60000"/>
                    <a:lumOff val="40000"/>
                  </a:schemeClr>
                </a:solidFill>
                <a:latin typeface="Times New Roman" panose="02020603050405020304" pitchFamily="18" charset="0"/>
              </a:rPr>
              <a:t>       </a:t>
            </a:r>
            <a:endParaRPr lang="en-US" sz="2400" dirty="0">
              <a:solidFill>
                <a:schemeClr val="accent4">
                  <a:lumMod val="60000"/>
                  <a:lumOff val="40000"/>
                </a:schemeClr>
              </a:solidFill>
              <a:latin typeface="Times New Roman" panose="02020603050405020304" pitchFamily="18" charset="0"/>
            </a:endParaRPr>
          </a:p>
          <a:p>
            <a:pPr>
              <a:lnSpc>
                <a:spcPct val="80000"/>
              </a:lnSpc>
              <a:buClr>
                <a:schemeClr val="tx1"/>
              </a:buClr>
            </a:pPr>
            <a:r>
              <a:rPr lang="en-US" sz="2400" dirty="0">
                <a:solidFill>
                  <a:schemeClr val="accent4">
                    <a:lumMod val="60000"/>
                    <a:lumOff val="40000"/>
                  </a:schemeClr>
                </a:solidFill>
                <a:latin typeface="Times New Roman" panose="02020603050405020304" pitchFamily="18" charset="0"/>
              </a:rPr>
              <a:t>        </a:t>
            </a:r>
            <a:r>
              <a:rPr lang="en-US" sz="2800" dirty="0">
                <a:solidFill>
                  <a:schemeClr val="accent4">
                    <a:lumMod val="60000"/>
                    <a:lumOff val="40000"/>
                  </a:schemeClr>
                </a:solidFill>
                <a:latin typeface="Times New Roman" panose="02020603050405020304" pitchFamily="18" charset="0"/>
              </a:rPr>
              <a:t>If t-mat is excess by 0-2.5mm; </a:t>
            </a:r>
            <a:r>
              <a:rPr lang="en-US" sz="2800" dirty="0" err="1">
                <a:solidFill>
                  <a:schemeClr val="accent4">
                    <a:lumMod val="60000"/>
                    <a:lumOff val="40000"/>
                  </a:schemeClr>
                </a:solidFill>
                <a:latin typeface="Times New Roman" panose="02020603050405020304" pitchFamily="18" charset="0"/>
              </a:rPr>
              <a:t>prox</a:t>
            </a:r>
            <a:r>
              <a:rPr lang="en-US" sz="2800" dirty="0">
                <a:solidFill>
                  <a:schemeClr val="accent4">
                    <a:lumMod val="60000"/>
                    <a:lumOff val="40000"/>
                  </a:schemeClr>
                </a:solidFill>
                <a:latin typeface="Times New Roman" panose="02020603050405020304" pitchFamily="18" charset="0"/>
              </a:rPr>
              <a:t> strip </a:t>
            </a:r>
            <a:endParaRPr lang="en-US" sz="2800" dirty="0">
              <a:solidFill>
                <a:schemeClr val="accent4">
                  <a:lumMod val="60000"/>
                  <a:lumOff val="40000"/>
                </a:schemeClr>
              </a:solidFill>
              <a:latin typeface="Times New Roman" panose="02020603050405020304" pitchFamily="18" charset="0"/>
            </a:endParaRPr>
          </a:p>
          <a:p>
            <a:pPr>
              <a:lnSpc>
                <a:spcPct val="80000"/>
              </a:lnSpc>
              <a:buClr>
                <a:schemeClr val="tx1"/>
              </a:buClr>
            </a:pPr>
            <a:r>
              <a:rPr lang="en-US" sz="2800" dirty="0">
                <a:solidFill>
                  <a:schemeClr val="accent4">
                    <a:lumMod val="60000"/>
                    <a:lumOff val="40000"/>
                  </a:schemeClr>
                </a:solidFill>
                <a:latin typeface="Times New Roman" panose="02020603050405020304" pitchFamily="18" charset="0"/>
              </a:rPr>
              <a:t>       If t-mat is excess by  2.5-5mm; 2</a:t>
            </a:r>
            <a:r>
              <a:rPr lang="en-US" sz="2800" baseline="30000" dirty="0">
                <a:solidFill>
                  <a:schemeClr val="accent4">
                    <a:lumMod val="60000"/>
                    <a:lumOff val="40000"/>
                  </a:schemeClr>
                </a:solidFill>
                <a:latin typeface="Times New Roman" panose="02020603050405020304" pitchFamily="18" charset="0"/>
              </a:rPr>
              <a:t>nd</a:t>
            </a:r>
            <a:r>
              <a:rPr lang="en-US" sz="2800" dirty="0">
                <a:solidFill>
                  <a:schemeClr val="accent4">
                    <a:lumMod val="60000"/>
                    <a:lumOff val="40000"/>
                  </a:schemeClr>
                </a:solidFill>
                <a:latin typeface="Times New Roman" panose="02020603050405020304" pitchFamily="18" charset="0"/>
              </a:rPr>
              <a:t> pm </a:t>
            </a:r>
            <a:endParaRPr lang="en-US" sz="2800" dirty="0">
              <a:solidFill>
                <a:schemeClr val="accent4">
                  <a:lumMod val="60000"/>
                  <a:lumOff val="40000"/>
                </a:schemeClr>
              </a:solidFill>
              <a:latin typeface="Times New Roman" panose="02020603050405020304" pitchFamily="18" charset="0"/>
            </a:endParaRPr>
          </a:p>
          <a:p>
            <a:pPr>
              <a:lnSpc>
                <a:spcPct val="80000"/>
              </a:lnSpc>
              <a:buClr>
                <a:schemeClr val="tx1"/>
              </a:buClr>
            </a:pPr>
            <a:r>
              <a:rPr lang="en-US" sz="2800" dirty="0">
                <a:solidFill>
                  <a:schemeClr val="accent4">
                    <a:lumMod val="60000"/>
                    <a:lumOff val="40000"/>
                  </a:schemeClr>
                </a:solidFill>
                <a:latin typeface="Times New Roman" panose="02020603050405020304" pitchFamily="18" charset="0"/>
              </a:rPr>
              <a:t>       If t-mat excess by &gt; 5mm ; 1</a:t>
            </a:r>
            <a:r>
              <a:rPr lang="en-US" sz="2800" baseline="30000" dirty="0">
                <a:solidFill>
                  <a:schemeClr val="accent4">
                    <a:lumMod val="60000"/>
                    <a:lumOff val="40000"/>
                  </a:schemeClr>
                </a:solidFill>
                <a:latin typeface="Times New Roman" panose="02020603050405020304" pitchFamily="18" charset="0"/>
              </a:rPr>
              <a:t>st</a:t>
            </a:r>
            <a:r>
              <a:rPr lang="en-US" sz="2800" dirty="0">
                <a:solidFill>
                  <a:schemeClr val="accent4">
                    <a:lumMod val="60000"/>
                    <a:lumOff val="40000"/>
                  </a:schemeClr>
                </a:solidFill>
                <a:latin typeface="Times New Roman" panose="02020603050405020304" pitchFamily="18" charset="0"/>
              </a:rPr>
              <a:t>  pm </a:t>
            </a:r>
            <a:r>
              <a:rPr lang="en-US" sz="2800" dirty="0" err="1">
                <a:solidFill>
                  <a:schemeClr val="accent4">
                    <a:lumMod val="60000"/>
                    <a:lumOff val="40000"/>
                  </a:schemeClr>
                </a:solidFill>
                <a:latin typeface="Times New Roman" panose="02020603050405020304" pitchFamily="18" charset="0"/>
              </a:rPr>
              <a:t>extn</a:t>
            </a:r>
            <a:r>
              <a:rPr lang="en-US" sz="2800" dirty="0">
                <a:solidFill>
                  <a:schemeClr val="accent4">
                    <a:lumMod val="60000"/>
                    <a:lumOff val="40000"/>
                  </a:schemeClr>
                </a:solidFill>
                <a:latin typeface="Times New Roman" panose="02020603050405020304" pitchFamily="18" charset="0"/>
              </a:rPr>
              <a:t>. </a:t>
            </a:r>
            <a:endParaRPr lang="en-US" sz="2800" dirty="0">
              <a:solidFill>
                <a:schemeClr val="accent4">
                  <a:lumMod val="60000"/>
                  <a:lumOff val="40000"/>
                </a:schemeClr>
              </a:solidFill>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206852" name="Picture 4" descr="scan0108"/>
          <p:cNvPicPr>
            <a:picLocks noChangeAspect="1" noChangeArrowheads="1"/>
          </p:cNvPicPr>
          <p:nvPr/>
        </p:nvPicPr>
        <p:blipFill>
          <a:blip r:embed="rId1"/>
          <a:srcRect l="4131" t="53311" r="5164"/>
          <a:stretch>
            <a:fillRect/>
          </a:stretch>
        </p:blipFill>
        <p:spPr bwMode="auto">
          <a:xfrm>
            <a:off x="5562600" y="1676400"/>
            <a:ext cx="3482975" cy="3246438"/>
          </a:xfrm>
          <a:prstGeom prst="rect">
            <a:avLst/>
          </a:prstGeom>
          <a:noFill/>
          <a:ln w="285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pPr algn="ctr"/>
            <a:r>
              <a:rPr lang="en-US" dirty="0" smtClean="0">
                <a:latin typeface="Arial" panose="020B0604020202020204" pitchFamily="34" charset="0"/>
                <a:cs typeface="Arial" panose="020B0604020202020204" pitchFamily="34" charset="0"/>
              </a:rPr>
              <a:t>Size  relationships  of groups  of  teeth</a:t>
            </a:r>
            <a:endParaRPr lang="en-US" dirty="0">
              <a:latin typeface="Arial" panose="020B0604020202020204" pitchFamily="34" charset="0"/>
              <a:cs typeface="Arial" panose="020B0604020202020204" pitchFamily="34" charset="0"/>
            </a:endParaRP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381000" y="0"/>
            <a:ext cx="8229600" cy="1143000"/>
          </a:xfrm>
        </p:spPr>
        <p:txBody>
          <a:bodyPr>
            <a:normAutofit/>
          </a:bodyPr>
          <a:lstStyle/>
          <a:p>
            <a:r>
              <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rPr>
              <a:t>Bolton’s Analysis</a:t>
            </a:r>
            <a:endParaRPr lang="en-US" sz="3600" u="sng" dirty="0">
              <a:solidFill>
                <a:schemeClr val="tx2">
                  <a:lumMod val="75000"/>
                </a:schemeClr>
              </a:solidFill>
              <a:effectLst>
                <a:outerShdw blurRad="38100" dist="38100" dir="2700000" algn="tl">
                  <a:srgbClr val="000000"/>
                </a:outerShdw>
              </a:effectLst>
              <a:latin typeface="Times New Roman" panose="02020603050405020304" pitchFamily="18" charset="0"/>
            </a:endParaRPr>
          </a:p>
        </p:txBody>
      </p:sp>
      <p:sp>
        <p:nvSpPr>
          <p:cNvPr id="212995" name="Rectangle 3"/>
          <p:cNvSpPr>
            <a:spLocks noGrp="1" noChangeArrowheads="1"/>
          </p:cNvSpPr>
          <p:nvPr>
            <p:ph idx="1"/>
          </p:nvPr>
        </p:nvSpPr>
        <p:spPr>
          <a:xfrm>
            <a:off x="457200" y="1600200"/>
            <a:ext cx="8229600" cy="5257800"/>
          </a:xfrm>
        </p:spPr>
        <p:txBody>
          <a:bodyPr/>
          <a:lstStyle/>
          <a:p>
            <a:pPr>
              <a:lnSpc>
                <a:spcPct val="90000"/>
              </a:lnSpc>
              <a:buClr>
                <a:schemeClr val="tx1"/>
              </a:buClr>
            </a:pPr>
            <a:r>
              <a:rPr lang="en-US" sz="2800" dirty="0">
                <a:latin typeface="Times New Roman" panose="02020603050405020304" pitchFamily="18" charset="0"/>
              </a:rPr>
              <a:t>Many malocclusions occur as a result of abnormalities in tooth size.</a:t>
            </a:r>
            <a:endParaRPr lang="en-US" sz="2800" dirty="0">
              <a:latin typeface="Times New Roman" panose="02020603050405020304" pitchFamily="18" charset="0"/>
            </a:endParaRPr>
          </a:p>
          <a:p>
            <a:pPr>
              <a:lnSpc>
                <a:spcPct val="90000"/>
              </a:lnSpc>
              <a:buClr>
                <a:schemeClr val="tx1"/>
              </a:buClr>
            </a:pPr>
            <a:r>
              <a:rPr lang="en-US" sz="2800" dirty="0">
                <a:solidFill>
                  <a:schemeClr val="tx2">
                    <a:lumMod val="75000"/>
                  </a:schemeClr>
                </a:solidFill>
                <a:latin typeface="Times New Roman" panose="02020603050405020304" pitchFamily="18" charset="0"/>
              </a:rPr>
              <a:t>According to </a:t>
            </a:r>
            <a:r>
              <a:rPr lang="en-US" sz="2800" dirty="0" err="1">
                <a:solidFill>
                  <a:schemeClr val="tx2">
                    <a:lumMod val="75000"/>
                  </a:schemeClr>
                </a:solidFill>
                <a:latin typeface="Times New Roman" panose="02020603050405020304" pitchFamily="18" charset="0"/>
              </a:rPr>
              <a:t>bolton</a:t>
            </a:r>
            <a:r>
              <a:rPr lang="en-US" sz="2800" dirty="0">
                <a:solidFill>
                  <a:schemeClr val="tx2">
                    <a:lumMod val="75000"/>
                  </a:schemeClr>
                </a:solidFill>
                <a:latin typeface="Times New Roman" panose="02020603050405020304" pitchFamily="18" charset="0"/>
              </a:rPr>
              <a:t>, there exists a ratio </a:t>
            </a:r>
            <a:r>
              <a:rPr lang="en-US" sz="2800" dirty="0" err="1">
                <a:solidFill>
                  <a:schemeClr val="tx2">
                    <a:lumMod val="75000"/>
                  </a:schemeClr>
                </a:solidFill>
                <a:latin typeface="Times New Roman" panose="02020603050405020304" pitchFamily="18" charset="0"/>
              </a:rPr>
              <a:t>betn</a:t>
            </a:r>
            <a:r>
              <a:rPr lang="en-US" sz="2800" dirty="0">
                <a:solidFill>
                  <a:schemeClr val="tx2">
                    <a:lumMod val="75000"/>
                  </a:schemeClr>
                </a:solidFill>
                <a:latin typeface="Times New Roman" panose="02020603050405020304" pitchFamily="18" charset="0"/>
              </a:rPr>
              <a:t> the M-D widths of max, &amp; </a:t>
            </a:r>
            <a:r>
              <a:rPr lang="en-US" sz="2800" dirty="0" err="1">
                <a:solidFill>
                  <a:schemeClr val="tx2">
                    <a:lumMod val="75000"/>
                  </a:schemeClr>
                </a:solidFill>
                <a:latin typeface="Times New Roman" panose="02020603050405020304" pitchFamily="18" charset="0"/>
              </a:rPr>
              <a:t>mand</a:t>
            </a:r>
            <a:r>
              <a:rPr lang="en-US" sz="2800" dirty="0">
                <a:solidFill>
                  <a:schemeClr val="tx2">
                    <a:lumMod val="75000"/>
                  </a:schemeClr>
                </a:solidFill>
                <a:latin typeface="Times New Roman" panose="02020603050405020304" pitchFamily="18" charset="0"/>
              </a:rPr>
              <a:t>, teeth. </a:t>
            </a:r>
            <a:endParaRPr lang="en-US" sz="2800" dirty="0">
              <a:solidFill>
                <a:schemeClr val="tx2">
                  <a:lumMod val="75000"/>
                </a:schemeClr>
              </a:solidFill>
              <a:latin typeface="Times New Roman" panose="02020603050405020304" pitchFamily="18" charset="0"/>
            </a:endParaRPr>
          </a:p>
          <a:p>
            <a:pPr>
              <a:lnSpc>
                <a:spcPct val="90000"/>
              </a:lnSpc>
              <a:buFontTx/>
              <a:buNone/>
            </a:pPr>
            <a:endParaRPr lang="en-US" sz="2800" dirty="0">
              <a:latin typeface="Times New Roman" panose="02020603050405020304" pitchFamily="18" charset="0"/>
            </a:endParaRPr>
          </a:p>
          <a:p>
            <a:pPr>
              <a:lnSpc>
                <a:spcPct val="90000"/>
              </a:lnSpc>
              <a:buFontTx/>
              <a:buNone/>
            </a:pPr>
            <a:r>
              <a:rPr lang="en-US" sz="2800" dirty="0">
                <a:solidFill>
                  <a:schemeClr val="tx2">
                    <a:lumMod val="50000"/>
                  </a:schemeClr>
                </a:solidFill>
                <a:latin typeface="Times New Roman" panose="02020603050405020304" pitchFamily="18" charset="0"/>
              </a:rPr>
              <a:t>Procedure;</a:t>
            </a:r>
            <a:endParaRPr lang="en-US" sz="2800" dirty="0">
              <a:solidFill>
                <a:schemeClr val="tx2">
                  <a:lumMod val="50000"/>
                </a:schemeClr>
              </a:solidFill>
              <a:latin typeface="Times New Roman" panose="02020603050405020304" pitchFamily="18" charset="0"/>
            </a:endParaRPr>
          </a:p>
          <a:p>
            <a:pPr>
              <a:lnSpc>
                <a:spcPct val="90000"/>
              </a:lnSpc>
              <a:buFontTx/>
              <a:buNone/>
            </a:pPr>
            <a:r>
              <a:rPr lang="en-US" sz="2800" dirty="0">
                <a:latin typeface="Times New Roman" panose="02020603050405020304" pitchFamily="18" charset="0"/>
              </a:rPr>
              <a:t>1] sum of M-D widths of 12 </a:t>
            </a:r>
            <a:r>
              <a:rPr lang="en-US" sz="2800" dirty="0" err="1">
                <a:latin typeface="Times New Roman" panose="02020603050405020304" pitchFamily="18" charset="0"/>
              </a:rPr>
              <a:t>mand</a:t>
            </a:r>
            <a:r>
              <a:rPr lang="en-US" sz="2800" dirty="0">
                <a:latin typeface="Times New Roman" panose="02020603050405020304" pitchFamily="18" charset="0"/>
              </a:rPr>
              <a:t>, teeth [36-46] ;</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2] sum of M-D widths of 12 max, teeth [16-26] ;</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3] sum of M-D widths of 6 </a:t>
            </a:r>
            <a:r>
              <a:rPr lang="en-US" sz="2800" dirty="0" err="1">
                <a:latin typeface="Times New Roman" panose="02020603050405020304" pitchFamily="18" charset="0"/>
              </a:rPr>
              <a:t>mand</a:t>
            </a:r>
            <a:r>
              <a:rPr lang="en-US" sz="2800" dirty="0">
                <a:latin typeface="Times New Roman" panose="02020603050405020304" pitchFamily="18" charset="0"/>
              </a:rPr>
              <a:t>, ant teeth [33-43] ;</a:t>
            </a:r>
            <a:endParaRPr lang="en-US" sz="2800" dirty="0">
              <a:latin typeface="Times New Roman" panose="02020603050405020304" pitchFamily="18" charset="0"/>
            </a:endParaRPr>
          </a:p>
          <a:p>
            <a:pPr>
              <a:lnSpc>
                <a:spcPct val="90000"/>
              </a:lnSpc>
              <a:buFontTx/>
              <a:buNone/>
            </a:pPr>
            <a:r>
              <a:rPr lang="en-US" sz="2800" dirty="0">
                <a:latin typeface="Times New Roman" panose="02020603050405020304" pitchFamily="18" charset="0"/>
              </a:rPr>
              <a:t>4] sum of M-D widths of 6 max, ant teeth [13-23] ;</a:t>
            </a:r>
            <a:endParaRPr lang="en-US" sz="2800" dirty="0">
              <a:latin typeface="Times New Roman" panose="02020603050405020304" pitchFamily="18" charset="0"/>
            </a:endParaRPr>
          </a:p>
          <a:p>
            <a:pPr>
              <a:lnSpc>
                <a:spcPct val="90000"/>
              </a:lnSpc>
            </a:pPr>
            <a:endParaRPr lang="en-US" sz="2800" dirty="0">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Effect transition="in" filter="fade">
                                      <p:cBhvr>
                                        <p:cTn id="7" dur="1000"/>
                                        <p:tgtEl>
                                          <p:spTgt spid="212995">
                                            <p:txEl>
                                              <p:pRg st="0" end="0"/>
                                            </p:txEl>
                                          </p:spTgt>
                                        </p:tgtEl>
                                      </p:cBhvr>
                                    </p:animEffect>
                                    <p:anim calcmode="lin" valueType="num">
                                      <p:cBhvr>
                                        <p:cTn id="8" dur="1000" fill="hold"/>
                                        <p:tgtEl>
                                          <p:spTgt spid="2129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299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2995">
                                            <p:txEl>
                                              <p:pRg st="1" end="1"/>
                                            </p:txEl>
                                          </p:spTgt>
                                        </p:tgtEl>
                                        <p:attrNameLst>
                                          <p:attrName>style.visibility</p:attrName>
                                        </p:attrNameLst>
                                      </p:cBhvr>
                                      <p:to>
                                        <p:strVal val="visible"/>
                                      </p:to>
                                    </p:set>
                                    <p:animEffect transition="in" filter="fade">
                                      <p:cBhvr>
                                        <p:cTn id="12" dur="1000"/>
                                        <p:tgtEl>
                                          <p:spTgt spid="212995">
                                            <p:txEl>
                                              <p:pRg st="1" end="1"/>
                                            </p:txEl>
                                          </p:spTgt>
                                        </p:tgtEl>
                                      </p:cBhvr>
                                    </p:animEffect>
                                    <p:anim calcmode="lin" valueType="num">
                                      <p:cBhvr>
                                        <p:cTn id="13" dur="1000" fill="hold"/>
                                        <p:tgtEl>
                                          <p:spTgt spid="21299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299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2995">
                                            <p:txEl>
                                              <p:pRg st="3" end="3"/>
                                            </p:txEl>
                                          </p:spTgt>
                                        </p:tgtEl>
                                        <p:attrNameLst>
                                          <p:attrName>style.visibility</p:attrName>
                                        </p:attrNameLst>
                                      </p:cBhvr>
                                      <p:to>
                                        <p:strVal val="visible"/>
                                      </p:to>
                                    </p:set>
                                    <p:animEffect transition="in" filter="fade">
                                      <p:cBhvr>
                                        <p:cTn id="17" dur="1000"/>
                                        <p:tgtEl>
                                          <p:spTgt spid="212995">
                                            <p:txEl>
                                              <p:pRg st="3" end="3"/>
                                            </p:txEl>
                                          </p:spTgt>
                                        </p:tgtEl>
                                      </p:cBhvr>
                                    </p:animEffect>
                                    <p:anim calcmode="lin" valueType="num">
                                      <p:cBhvr>
                                        <p:cTn id="18" dur="1000" fill="hold"/>
                                        <p:tgtEl>
                                          <p:spTgt spid="21299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1299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2995">
                                            <p:txEl>
                                              <p:pRg st="4" end="4"/>
                                            </p:txEl>
                                          </p:spTgt>
                                        </p:tgtEl>
                                        <p:attrNameLst>
                                          <p:attrName>style.visibility</p:attrName>
                                        </p:attrNameLst>
                                      </p:cBhvr>
                                      <p:to>
                                        <p:strVal val="visible"/>
                                      </p:to>
                                    </p:set>
                                    <p:animEffect transition="in" filter="fade">
                                      <p:cBhvr>
                                        <p:cTn id="22" dur="1000"/>
                                        <p:tgtEl>
                                          <p:spTgt spid="212995">
                                            <p:txEl>
                                              <p:pRg st="4" end="4"/>
                                            </p:txEl>
                                          </p:spTgt>
                                        </p:tgtEl>
                                      </p:cBhvr>
                                    </p:animEffect>
                                    <p:anim calcmode="lin" valueType="num">
                                      <p:cBhvr>
                                        <p:cTn id="23" dur="1000" fill="hold"/>
                                        <p:tgtEl>
                                          <p:spTgt spid="212995">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12995">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2995">
                                            <p:txEl>
                                              <p:pRg st="5" end="5"/>
                                            </p:txEl>
                                          </p:spTgt>
                                        </p:tgtEl>
                                        <p:attrNameLst>
                                          <p:attrName>style.visibility</p:attrName>
                                        </p:attrNameLst>
                                      </p:cBhvr>
                                      <p:to>
                                        <p:strVal val="visible"/>
                                      </p:to>
                                    </p:set>
                                    <p:animEffect transition="in" filter="fade">
                                      <p:cBhvr>
                                        <p:cTn id="27" dur="1000"/>
                                        <p:tgtEl>
                                          <p:spTgt spid="212995">
                                            <p:txEl>
                                              <p:pRg st="5" end="5"/>
                                            </p:txEl>
                                          </p:spTgt>
                                        </p:tgtEl>
                                      </p:cBhvr>
                                    </p:animEffect>
                                    <p:anim calcmode="lin" valueType="num">
                                      <p:cBhvr>
                                        <p:cTn id="28" dur="1000" fill="hold"/>
                                        <p:tgtEl>
                                          <p:spTgt spid="212995">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212995">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2995">
                                            <p:txEl>
                                              <p:pRg st="6" end="6"/>
                                            </p:txEl>
                                          </p:spTgt>
                                        </p:tgtEl>
                                        <p:attrNameLst>
                                          <p:attrName>style.visibility</p:attrName>
                                        </p:attrNameLst>
                                      </p:cBhvr>
                                      <p:to>
                                        <p:strVal val="visible"/>
                                      </p:to>
                                    </p:set>
                                    <p:animEffect transition="in" filter="fade">
                                      <p:cBhvr>
                                        <p:cTn id="32" dur="1000"/>
                                        <p:tgtEl>
                                          <p:spTgt spid="212995">
                                            <p:txEl>
                                              <p:pRg st="6" end="6"/>
                                            </p:txEl>
                                          </p:spTgt>
                                        </p:tgtEl>
                                      </p:cBhvr>
                                    </p:animEffect>
                                    <p:anim calcmode="lin" valueType="num">
                                      <p:cBhvr>
                                        <p:cTn id="33" dur="1000" fill="hold"/>
                                        <p:tgtEl>
                                          <p:spTgt spid="212995">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212995">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2995">
                                            <p:txEl>
                                              <p:pRg st="7" end="7"/>
                                            </p:txEl>
                                          </p:spTgt>
                                        </p:tgtEl>
                                        <p:attrNameLst>
                                          <p:attrName>style.visibility</p:attrName>
                                        </p:attrNameLst>
                                      </p:cBhvr>
                                      <p:to>
                                        <p:strVal val="visible"/>
                                      </p:to>
                                    </p:set>
                                    <p:animEffect transition="in" filter="fade">
                                      <p:cBhvr>
                                        <p:cTn id="37" dur="1000"/>
                                        <p:tgtEl>
                                          <p:spTgt spid="212995">
                                            <p:txEl>
                                              <p:pRg st="7" end="7"/>
                                            </p:txEl>
                                          </p:spTgt>
                                        </p:tgtEl>
                                      </p:cBhvr>
                                    </p:animEffect>
                                    <p:anim calcmode="lin" valueType="num">
                                      <p:cBhvr>
                                        <p:cTn id="38" dur="1000" fill="hold"/>
                                        <p:tgtEl>
                                          <p:spTgt spid="212995">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21299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28600"/>
            <a:ext cx="8229600" cy="1143000"/>
          </a:xfrm>
        </p:spPr>
        <p:txBody>
          <a:bodyPr>
            <a:normAutofit/>
          </a:bodyPr>
          <a:lstStyle/>
          <a:p>
            <a:r>
              <a:rPr lang="en-US" sz="3200" dirty="0" smtClean="0"/>
              <a:t>Sum of the </a:t>
            </a:r>
            <a:r>
              <a:rPr lang="en-US" sz="3200" dirty="0" err="1" smtClean="0"/>
              <a:t>mesiodistal</a:t>
            </a:r>
            <a:r>
              <a:rPr lang="en-US" sz="3200" dirty="0" smtClean="0"/>
              <a:t> widths of the maxillary and mandibular arches:-</a:t>
            </a:r>
            <a:endParaRPr lang="en-US" sz="3200" dirty="0"/>
          </a:p>
        </p:txBody>
      </p:sp>
      <p:pic>
        <p:nvPicPr>
          <p:cNvPr id="8" name="Content Placeholder 7" descr="DSC00964.JPG"/>
          <p:cNvPicPr>
            <a:picLocks noGrp="1" noChangeAspect="1"/>
          </p:cNvPicPr>
          <p:nvPr>
            <p:ph sz="half" idx="1"/>
          </p:nvPr>
        </p:nvPicPr>
        <p:blipFill>
          <a:blip r:embed="rId1" cstate="print"/>
          <a:stretch>
            <a:fillRect/>
          </a:stretch>
        </p:blipFill>
        <p:spPr>
          <a:xfrm>
            <a:off x="523279" y="1676400"/>
            <a:ext cx="3513535" cy="4684713"/>
          </a:xfrm>
        </p:spPr>
      </p:pic>
      <p:pic>
        <p:nvPicPr>
          <p:cNvPr id="9" name="Content Placeholder 8" descr="DSC00965.JPG"/>
          <p:cNvPicPr>
            <a:picLocks noGrp="1" noChangeAspect="1"/>
          </p:cNvPicPr>
          <p:nvPr>
            <p:ph sz="half" idx="2"/>
          </p:nvPr>
        </p:nvPicPr>
        <p:blipFill>
          <a:blip r:embed="rId2" cstate="print"/>
          <a:stretch>
            <a:fillRect/>
          </a:stretch>
        </p:blipFill>
        <p:spPr>
          <a:xfrm>
            <a:off x="5105400" y="1676400"/>
            <a:ext cx="3570685" cy="4648200"/>
          </a:xfrm>
        </p:spPr>
      </p:pic>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57200" y="274638"/>
            <a:ext cx="8229600" cy="792162"/>
          </a:xfrm>
        </p:spPr>
        <p:txBody>
          <a:bodyPr>
            <a:noAutofit/>
          </a:bodyPr>
          <a:lstStyle/>
          <a:p>
            <a:r>
              <a:rPr lang="en-US" sz="3200" dirty="0">
                <a:solidFill>
                  <a:schemeClr val="tx2">
                    <a:lumMod val="75000"/>
                  </a:schemeClr>
                </a:solidFill>
                <a:effectLst>
                  <a:outerShdw blurRad="38100" dist="38100" dir="2700000" algn="tl">
                    <a:srgbClr val="000000"/>
                  </a:outerShdw>
                </a:effectLst>
                <a:latin typeface="Times New Roman" panose="02020603050405020304" pitchFamily="18" charset="0"/>
              </a:rPr>
              <a:t>Determination Of Overall  Ratio</a:t>
            </a:r>
            <a:br>
              <a:rPr lang="en-US" sz="3200" b="1" u="sng" dirty="0">
                <a:solidFill>
                  <a:schemeClr val="tx2">
                    <a:lumMod val="75000"/>
                  </a:schemeClr>
                </a:solidFill>
                <a:effectLst>
                  <a:outerShdw blurRad="38100" dist="38100" dir="2700000" algn="tl">
                    <a:srgbClr val="000000"/>
                  </a:outerShdw>
                </a:effectLst>
                <a:latin typeface="Tahoma" panose="020B0604030504040204" pitchFamily="34" charset="0"/>
              </a:rPr>
            </a:br>
            <a:endParaRPr lang="en-US" sz="3200" b="1" u="sng" dirty="0">
              <a:solidFill>
                <a:schemeClr val="tx2">
                  <a:lumMod val="75000"/>
                </a:schemeClr>
              </a:solidFill>
              <a:effectLst>
                <a:outerShdw blurRad="38100" dist="38100" dir="2700000" algn="tl">
                  <a:srgbClr val="000000"/>
                </a:outerShdw>
              </a:effectLst>
              <a:latin typeface="Tahoma" panose="020B0604030504040204" pitchFamily="34" charset="0"/>
            </a:endParaRPr>
          </a:p>
        </p:txBody>
      </p:sp>
      <p:sp>
        <p:nvSpPr>
          <p:cNvPr id="214020" name="Text Box 4"/>
          <p:cNvSpPr txBox="1">
            <a:spLocks noGrp="1" noChangeArrowheads="1"/>
          </p:cNvSpPr>
          <p:nvPr>
            <p:ph idx="1"/>
          </p:nvPr>
        </p:nvSpPr>
        <p:spPr>
          <a:xfrm>
            <a:off x="76200" y="1600200"/>
            <a:ext cx="8915400" cy="1981200"/>
          </a:xfrm>
          <a:noFill/>
          <a:ln w="28575">
            <a:solidFill>
              <a:schemeClr val="tx1"/>
            </a:solidFill>
          </a:ln>
        </p:spPr>
        <p:txBody>
          <a:bodyPr/>
          <a:lstStyle/>
          <a:p>
            <a:pPr>
              <a:buFontTx/>
              <a:buNone/>
            </a:pPr>
            <a:r>
              <a:rPr lang="en-US" sz="2800" dirty="0">
                <a:latin typeface="Times New Roman" panose="02020603050405020304" pitchFamily="18" charset="0"/>
              </a:rPr>
              <a:t>   Overall ratio=  sum of </a:t>
            </a:r>
            <a:r>
              <a:rPr lang="en-US" sz="2800" dirty="0" smtClean="0">
                <a:latin typeface="Times New Roman" panose="02020603050405020304" pitchFamily="18" charset="0"/>
              </a:rPr>
              <a:t>M-D </a:t>
            </a:r>
            <a:r>
              <a:rPr lang="en-US" sz="2800" dirty="0">
                <a:latin typeface="Times New Roman" panose="02020603050405020304" pitchFamily="18" charset="0"/>
              </a:rPr>
              <a:t>widths of 12 </a:t>
            </a:r>
            <a:r>
              <a:rPr lang="en-US" sz="2800" dirty="0" err="1">
                <a:latin typeface="Times New Roman" panose="02020603050405020304" pitchFamily="18" charset="0"/>
              </a:rPr>
              <a:t>mand</a:t>
            </a:r>
            <a:r>
              <a:rPr lang="en-US" sz="2800" dirty="0">
                <a:latin typeface="Times New Roman" panose="02020603050405020304" pitchFamily="18" charset="0"/>
              </a:rPr>
              <a:t> teeth  x 100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sum of M-D widths of 12 max, teeth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 91.3%	</a:t>
            </a:r>
            <a:endParaRPr lang="en-US" sz="2800" dirty="0">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
        <p:nvSpPr>
          <p:cNvPr id="214021" name="Line 5"/>
          <p:cNvSpPr>
            <a:spLocks noChangeShapeType="1"/>
          </p:cNvSpPr>
          <p:nvPr/>
        </p:nvSpPr>
        <p:spPr bwMode="auto">
          <a:xfrm flipV="1">
            <a:off x="2514600" y="2057400"/>
            <a:ext cx="5334000" cy="0"/>
          </a:xfrm>
          <a:prstGeom prst="line">
            <a:avLst/>
          </a:prstGeom>
          <a:noFill/>
          <a:ln w="9525">
            <a:solidFill>
              <a:schemeClr val="tx1"/>
            </a:solidFill>
            <a:round/>
          </a:ln>
          <a:effectLst/>
        </p:spPr>
        <p:txBody>
          <a:bodyPr/>
          <a:lstStyle/>
          <a:p>
            <a:endParaRPr lang="en-US"/>
          </a:p>
        </p:txBody>
      </p:sp>
      <p:sp>
        <p:nvSpPr>
          <p:cNvPr id="214022" name="Rectangle 6"/>
          <p:cNvSpPr>
            <a:spLocks noChangeArrowheads="1"/>
          </p:cNvSpPr>
          <p:nvPr/>
        </p:nvSpPr>
        <p:spPr bwMode="auto">
          <a:xfrm>
            <a:off x="152400" y="4648200"/>
            <a:ext cx="8610600" cy="2462213"/>
          </a:xfrm>
          <a:prstGeom prst="rect">
            <a:avLst/>
          </a:prstGeom>
          <a:noFill/>
          <a:ln w="9525">
            <a:noFill/>
            <a:miter lim="800000"/>
          </a:ln>
          <a:effectLst/>
        </p:spPr>
        <p:txBody>
          <a:bodyPr>
            <a:spAutoFit/>
          </a:bodyPr>
          <a:lstStyle/>
          <a:p>
            <a:r>
              <a:rPr lang="en-US" sz="2800" dirty="0">
                <a:latin typeface="Arial" panose="020B0604020202020204" pitchFamily="34" charset="0"/>
                <a:cs typeface="Arial" panose="020B0604020202020204" pitchFamily="34" charset="0"/>
              </a:rPr>
              <a:t>If overall ratio is &lt; 91.3% ; max, tooth material is excess.</a:t>
            </a: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If overall ratio is &gt; 91.3% ; </a:t>
            </a:r>
            <a:r>
              <a:rPr lang="en-US" sz="2800" dirty="0" err="1">
                <a:latin typeface="Arial" panose="020B0604020202020204" pitchFamily="34" charset="0"/>
                <a:cs typeface="Arial" panose="020B0604020202020204" pitchFamily="34" charset="0"/>
              </a:rPr>
              <a:t>mand</a:t>
            </a:r>
            <a:r>
              <a:rPr lang="en-US" sz="2800" dirty="0">
                <a:latin typeface="Arial" panose="020B0604020202020204" pitchFamily="34" charset="0"/>
                <a:cs typeface="Arial" panose="020B0604020202020204" pitchFamily="34" charset="0"/>
              </a:rPr>
              <a:t>, tooth material is excess.</a:t>
            </a:r>
            <a:endParaRPr lang="en-US" sz="2800" dirty="0">
              <a:latin typeface="Arial" panose="020B0604020202020204" pitchFamily="34" charset="0"/>
              <a:cs typeface="Arial" panose="020B0604020202020204" pitchFamily="34" charset="0"/>
            </a:endParaRPr>
          </a:p>
          <a:p>
            <a:pPr eaLnBrk="1" hangingPunct="1">
              <a:spcBef>
                <a:spcPct val="50000"/>
              </a:spcBef>
            </a:pPr>
            <a:endParaRPr lang="en-US" sz="2800" dirty="0">
              <a:latin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4020">
                                            <p:txEl>
                                              <p:pRg st="0" end="0"/>
                                            </p:txEl>
                                          </p:spTgt>
                                        </p:tgtEl>
                                        <p:attrNameLst>
                                          <p:attrName>style.visibility</p:attrName>
                                        </p:attrNameLst>
                                      </p:cBhvr>
                                      <p:to>
                                        <p:strVal val="visible"/>
                                      </p:to>
                                    </p:set>
                                    <p:animEffect transition="in" filter="fade">
                                      <p:cBhvr>
                                        <p:cTn id="7" dur="1000"/>
                                        <p:tgtEl>
                                          <p:spTgt spid="214020">
                                            <p:txEl>
                                              <p:pRg st="0" end="0"/>
                                            </p:txEl>
                                          </p:spTgt>
                                        </p:tgtEl>
                                      </p:cBhvr>
                                    </p:animEffect>
                                    <p:anim calcmode="lin" valueType="num">
                                      <p:cBhvr>
                                        <p:cTn id="8" dur="1000" fill="hold"/>
                                        <p:tgtEl>
                                          <p:spTgt spid="21402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402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4020">
                                            <p:txEl>
                                              <p:pRg st="1" end="1"/>
                                            </p:txEl>
                                          </p:spTgt>
                                        </p:tgtEl>
                                        <p:attrNameLst>
                                          <p:attrName>style.visibility</p:attrName>
                                        </p:attrNameLst>
                                      </p:cBhvr>
                                      <p:to>
                                        <p:strVal val="visible"/>
                                      </p:to>
                                    </p:set>
                                    <p:animEffect transition="in" filter="fade">
                                      <p:cBhvr>
                                        <p:cTn id="12" dur="1000"/>
                                        <p:tgtEl>
                                          <p:spTgt spid="214020">
                                            <p:txEl>
                                              <p:pRg st="1" end="1"/>
                                            </p:txEl>
                                          </p:spTgt>
                                        </p:tgtEl>
                                      </p:cBhvr>
                                    </p:animEffect>
                                    <p:anim calcmode="lin" valueType="num">
                                      <p:cBhvr>
                                        <p:cTn id="13" dur="1000" fill="hold"/>
                                        <p:tgtEl>
                                          <p:spTgt spid="21402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402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4020">
                                            <p:txEl>
                                              <p:pRg st="2" end="2"/>
                                            </p:txEl>
                                          </p:spTgt>
                                        </p:tgtEl>
                                        <p:attrNameLst>
                                          <p:attrName>style.visibility</p:attrName>
                                        </p:attrNameLst>
                                      </p:cBhvr>
                                      <p:to>
                                        <p:strVal val="visible"/>
                                      </p:to>
                                    </p:set>
                                    <p:animEffect transition="in" filter="fade">
                                      <p:cBhvr>
                                        <p:cTn id="17" dur="1000"/>
                                        <p:tgtEl>
                                          <p:spTgt spid="214020">
                                            <p:txEl>
                                              <p:pRg st="2" end="2"/>
                                            </p:txEl>
                                          </p:spTgt>
                                        </p:tgtEl>
                                      </p:cBhvr>
                                    </p:animEffect>
                                    <p:anim calcmode="lin" valueType="num">
                                      <p:cBhvr>
                                        <p:cTn id="18" dur="1000" fill="hold"/>
                                        <p:tgtEl>
                                          <p:spTgt spid="21402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1402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build="p"/>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228600"/>
            <a:ext cx="8229600" cy="1143000"/>
          </a:xfrm>
        </p:spPr>
        <p:txBody>
          <a:bodyPr/>
          <a:lstStyle/>
          <a:p>
            <a:r>
              <a:rPr lang="en-US" sz="3200" dirty="0">
                <a:solidFill>
                  <a:schemeClr val="tx2">
                    <a:lumMod val="75000"/>
                  </a:schemeClr>
                </a:solidFill>
                <a:latin typeface="Times New Roman" panose="02020603050405020304" pitchFamily="18" charset="0"/>
              </a:rPr>
              <a:t>Determination Of Anterior Ratio</a:t>
            </a:r>
            <a:endParaRPr lang="en-US" sz="3200" dirty="0">
              <a:solidFill>
                <a:schemeClr val="tx2">
                  <a:lumMod val="75000"/>
                </a:schemeClr>
              </a:solidFill>
              <a:latin typeface="Times New Roman" panose="02020603050405020304" pitchFamily="18" charset="0"/>
            </a:endParaRPr>
          </a:p>
        </p:txBody>
      </p:sp>
      <p:sp>
        <p:nvSpPr>
          <p:cNvPr id="215044" name="Text Box 4"/>
          <p:cNvSpPr txBox="1">
            <a:spLocks noGrp="1" noChangeArrowheads="1"/>
          </p:cNvSpPr>
          <p:nvPr>
            <p:ph idx="1"/>
          </p:nvPr>
        </p:nvSpPr>
        <p:spPr>
          <a:xfrm>
            <a:off x="-76200" y="1600200"/>
            <a:ext cx="9525000" cy="1828800"/>
          </a:xfrm>
          <a:noFill/>
          <a:ln w="28575">
            <a:solidFill>
              <a:schemeClr val="tx1"/>
            </a:solidFill>
          </a:ln>
        </p:spPr>
        <p:txBody>
          <a:bodyPr>
            <a:normAutofit/>
          </a:bodyPr>
          <a:lstStyle/>
          <a:p>
            <a:pPr>
              <a:buFontTx/>
              <a:buNone/>
            </a:pPr>
            <a:r>
              <a:rPr lang="en-US" sz="2800" dirty="0">
                <a:latin typeface="Times New Roman" panose="02020603050405020304" pitchFamily="18" charset="0"/>
              </a:rPr>
              <a:t>Anterior ratio =  sum of M-D widths of 6 mand.ant teeth  x 100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sum of M-D widths of 6 max. ant teeth                            </a:t>
            </a:r>
            <a:endParaRPr lang="en-US" sz="2800" dirty="0">
              <a:latin typeface="Times New Roman" panose="02020603050405020304" pitchFamily="18" charset="0"/>
            </a:endParaRPr>
          </a:p>
          <a:p>
            <a:pPr>
              <a:buFontTx/>
              <a:buNone/>
            </a:pPr>
            <a:r>
              <a:rPr lang="en-US" sz="2800" dirty="0">
                <a:latin typeface="Times New Roman" panose="02020603050405020304" pitchFamily="18" charset="0"/>
              </a:rPr>
              <a:t>                       = 77.2% </a:t>
            </a:r>
            <a:endParaRPr lang="en-US" sz="2800" dirty="0">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5296107-16BB-4F9A-8209-5B880E753A2B}" type="slidenum">
              <a:rPr lang="en-US" smtClean="0"/>
            </a:fld>
            <a:endParaRPr lang="en-US" dirty="0"/>
          </a:p>
        </p:txBody>
      </p:sp>
      <p:sp>
        <p:nvSpPr>
          <p:cNvPr id="215045" name="Line 5"/>
          <p:cNvSpPr>
            <a:spLocks noChangeShapeType="1"/>
          </p:cNvSpPr>
          <p:nvPr/>
        </p:nvSpPr>
        <p:spPr bwMode="auto">
          <a:xfrm>
            <a:off x="2514600" y="2209800"/>
            <a:ext cx="5638800" cy="0"/>
          </a:xfrm>
          <a:prstGeom prst="line">
            <a:avLst/>
          </a:prstGeom>
          <a:noFill/>
          <a:ln w="9525">
            <a:solidFill>
              <a:schemeClr val="tx1"/>
            </a:solidFill>
            <a:round/>
          </a:ln>
          <a:effectLst/>
        </p:spPr>
        <p:txBody>
          <a:bodyPr/>
          <a:lstStyle/>
          <a:p>
            <a:endParaRPr lang="en-US"/>
          </a:p>
        </p:txBody>
      </p:sp>
      <p:sp>
        <p:nvSpPr>
          <p:cNvPr id="215046" name="Rectangle 6"/>
          <p:cNvSpPr>
            <a:spLocks noChangeArrowheads="1"/>
          </p:cNvSpPr>
          <p:nvPr/>
        </p:nvSpPr>
        <p:spPr bwMode="auto">
          <a:xfrm>
            <a:off x="381000" y="4038600"/>
            <a:ext cx="8305800" cy="1815882"/>
          </a:xfrm>
          <a:prstGeom prst="rect">
            <a:avLst/>
          </a:prstGeom>
          <a:noFill/>
          <a:ln w="9525">
            <a:noFill/>
            <a:miter lim="800000"/>
          </a:ln>
          <a:effectLst/>
        </p:spPr>
        <p:txBody>
          <a:bodyPr wrap="square">
            <a:spAutoFit/>
          </a:bodyPr>
          <a:lstStyle/>
          <a:p>
            <a:r>
              <a:rPr lang="en-US" sz="2800" dirty="0">
                <a:latin typeface="Arial" panose="020B0604020202020204" pitchFamily="34" charset="0"/>
                <a:cs typeface="Arial" panose="020B0604020202020204" pitchFamily="34" charset="0"/>
              </a:rPr>
              <a:t>If the </a:t>
            </a:r>
            <a:r>
              <a:rPr lang="en-US" sz="2800" dirty="0" err="1">
                <a:latin typeface="Arial" panose="020B0604020202020204" pitchFamily="34" charset="0"/>
                <a:cs typeface="Arial" panose="020B0604020202020204" pitchFamily="34" charset="0"/>
              </a:rPr>
              <a:t>ant,ratio</a:t>
            </a:r>
            <a:r>
              <a:rPr lang="en-US" sz="2800" dirty="0">
                <a:latin typeface="Arial" panose="020B0604020202020204" pitchFamily="34" charset="0"/>
                <a:cs typeface="Arial" panose="020B0604020202020204" pitchFamily="34" charset="0"/>
              </a:rPr>
              <a:t> is &lt; 77.2 ; </a:t>
            </a:r>
            <a:r>
              <a:rPr lang="en-US" sz="2800" dirty="0" smtClean="0">
                <a:latin typeface="Arial" panose="020B0604020202020204" pitchFamily="34" charset="0"/>
                <a:cs typeface="Arial" panose="020B0604020202020204" pitchFamily="34" charset="0"/>
              </a:rPr>
              <a:t>maxillary anterior tooth material  </a:t>
            </a:r>
            <a:r>
              <a:rPr lang="en-US" sz="2800" dirty="0">
                <a:latin typeface="Arial" panose="020B0604020202020204" pitchFamily="34" charset="0"/>
                <a:cs typeface="Arial" panose="020B0604020202020204" pitchFamily="34" charset="0"/>
              </a:rPr>
              <a:t>excess.</a:t>
            </a: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If the </a:t>
            </a:r>
            <a:r>
              <a:rPr lang="en-US" sz="2800" dirty="0" err="1">
                <a:latin typeface="Arial" panose="020B0604020202020204" pitchFamily="34" charset="0"/>
                <a:cs typeface="Arial" panose="020B0604020202020204" pitchFamily="34" charset="0"/>
              </a:rPr>
              <a:t>ant,ratio</a:t>
            </a:r>
            <a:r>
              <a:rPr lang="en-US" sz="2800" dirty="0">
                <a:latin typeface="Arial" panose="020B0604020202020204" pitchFamily="34" charset="0"/>
                <a:cs typeface="Arial" panose="020B0604020202020204" pitchFamily="34" charset="0"/>
              </a:rPr>
              <a:t> is &gt; 77.2 ; </a:t>
            </a:r>
            <a:r>
              <a:rPr lang="en-US" sz="2800" dirty="0" smtClean="0">
                <a:latin typeface="Arial" panose="020B0604020202020204" pitchFamily="34" charset="0"/>
                <a:cs typeface="Arial" panose="020B0604020202020204" pitchFamily="34" charset="0"/>
              </a:rPr>
              <a:t>mandibular anterior tooth material </a:t>
            </a:r>
            <a:r>
              <a:rPr lang="en-US" sz="2800" dirty="0">
                <a:latin typeface="Arial" panose="020B0604020202020204" pitchFamily="34" charset="0"/>
                <a:cs typeface="Arial" panose="020B0604020202020204" pitchFamily="34" charset="0"/>
              </a:rPr>
              <a:t>excess.</a:t>
            </a:r>
            <a:endParaRPr lang="en-U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5044">
                                            <p:txEl>
                                              <p:pRg st="0" end="0"/>
                                            </p:txEl>
                                          </p:spTgt>
                                        </p:tgtEl>
                                        <p:attrNameLst>
                                          <p:attrName>style.visibility</p:attrName>
                                        </p:attrNameLst>
                                      </p:cBhvr>
                                      <p:to>
                                        <p:strVal val="visible"/>
                                      </p:to>
                                    </p:set>
                                    <p:animEffect transition="in" filter="fade">
                                      <p:cBhvr>
                                        <p:cTn id="7" dur="1000"/>
                                        <p:tgtEl>
                                          <p:spTgt spid="215044">
                                            <p:txEl>
                                              <p:pRg st="0" end="0"/>
                                            </p:txEl>
                                          </p:spTgt>
                                        </p:tgtEl>
                                      </p:cBhvr>
                                    </p:animEffect>
                                    <p:anim calcmode="lin" valueType="num">
                                      <p:cBhvr>
                                        <p:cTn id="8" dur="1000" fill="hold"/>
                                        <p:tgtEl>
                                          <p:spTgt spid="21504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4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5044">
                                            <p:txEl>
                                              <p:pRg st="1" end="1"/>
                                            </p:txEl>
                                          </p:spTgt>
                                        </p:tgtEl>
                                        <p:attrNameLst>
                                          <p:attrName>style.visibility</p:attrName>
                                        </p:attrNameLst>
                                      </p:cBhvr>
                                      <p:to>
                                        <p:strVal val="visible"/>
                                      </p:to>
                                    </p:set>
                                    <p:animEffect transition="in" filter="fade">
                                      <p:cBhvr>
                                        <p:cTn id="12" dur="1000"/>
                                        <p:tgtEl>
                                          <p:spTgt spid="215044">
                                            <p:txEl>
                                              <p:pRg st="1" end="1"/>
                                            </p:txEl>
                                          </p:spTgt>
                                        </p:tgtEl>
                                      </p:cBhvr>
                                    </p:animEffect>
                                    <p:anim calcmode="lin" valueType="num">
                                      <p:cBhvr>
                                        <p:cTn id="13" dur="1000" fill="hold"/>
                                        <p:tgtEl>
                                          <p:spTgt spid="21504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504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5044">
                                            <p:txEl>
                                              <p:pRg st="2" end="2"/>
                                            </p:txEl>
                                          </p:spTgt>
                                        </p:tgtEl>
                                        <p:attrNameLst>
                                          <p:attrName>style.visibility</p:attrName>
                                        </p:attrNameLst>
                                      </p:cBhvr>
                                      <p:to>
                                        <p:strVal val="visible"/>
                                      </p:to>
                                    </p:set>
                                    <p:animEffect transition="in" filter="fade">
                                      <p:cBhvr>
                                        <p:cTn id="17" dur="1000"/>
                                        <p:tgtEl>
                                          <p:spTgt spid="215044">
                                            <p:txEl>
                                              <p:pRg st="2" end="2"/>
                                            </p:txEl>
                                          </p:spTgt>
                                        </p:tgtEl>
                                      </p:cBhvr>
                                    </p:animEffect>
                                    <p:anim calcmode="lin" valueType="num">
                                      <p:cBhvr>
                                        <p:cTn id="18" dur="1000" fill="hold"/>
                                        <p:tgtEl>
                                          <p:spTgt spid="21504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1504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4" grpId="0" build="p"/>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endParaRPr lang="en-US"/>
          </a:p>
        </p:txBody>
      </p:sp>
      <p:pic>
        <p:nvPicPr>
          <p:cNvPr id="216068" name="Picture 4" descr="scan0109"/>
          <p:cNvPicPr>
            <a:picLocks noGrp="1" noChangeAspect="1" noChangeArrowheads="1"/>
          </p:cNvPicPr>
          <p:nvPr>
            <p:ph idx="1"/>
          </p:nvPr>
        </p:nvPicPr>
        <p:blipFill>
          <a:blip r:embed="rId1">
            <a:lum bright="-6000"/>
          </a:blip>
          <a:srcRect l="3944" t="4984" r="2959"/>
          <a:stretch>
            <a:fillRect/>
          </a:stretch>
        </p:blipFill>
        <p:spPr>
          <a:xfrm>
            <a:off x="228600" y="406400"/>
            <a:ext cx="8686800" cy="6146800"/>
          </a:xfrm>
          <a:noFill/>
          <a:ln w="28575">
            <a:solidFill>
              <a:srgbClr val="F9B233"/>
            </a:solidFill>
          </a:ln>
        </p:spPr>
      </p:pic>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a:bodyPr>
          <a:lstStyle/>
          <a:p>
            <a:r>
              <a:rPr lang="en-US" sz="4000" dirty="0" smtClean="0"/>
              <a:t>Sanin-</a:t>
            </a:r>
            <a:r>
              <a:rPr lang="en-US" sz="4000" dirty="0" err="1" smtClean="0"/>
              <a:t>Savara</a:t>
            </a:r>
            <a:r>
              <a:rPr lang="en-US" sz="4000" dirty="0" smtClean="0"/>
              <a:t> tooth size analysis</a:t>
            </a:r>
            <a:endParaRPr lang="en-US" sz="4000" dirty="0"/>
          </a:p>
        </p:txBody>
      </p:sp>
      <p:sp>
        <p:nvSpPr>
          <p:cNvPr id="3" name="Content Placeholder 2"/>
          <p:cNvSpPr>
            <a:spLocks noGrp="1"/>
          </p:cNvSpPr>
          <p:nvPr>
            <p:ph idx="1"/>
          </p:nvPr>
        </p:nvSpPr>
        <p:spPr>
          <a:xfrm>
            <a:off x="457200" y="1905000"/>
            <a:ext cx="8229600" cy="4389437"/>
          </a:xfrm>
        </p:spPr>
        <p:txBody>
          <a:bodyPr/>
          <a:lstStyle/>
          <a:p>
            <a:pPr>
              <a:buClr>
                <a:schemeClr val="tx1"/>
              </a:buClr>
            </a:pPr>
            <a:r>
              <a:rPr lang="en-US" dirty="0" smtClean="0">
                <a:latin typeface="Arial" panose="020B0604020202020204" pitchFamily="34" charset="0"/>
                <a:cs typeface="Arial" panose="020B0604020202020204" pitchFamily="34" charset="0"/>
              </a:rPr>
              <a:t>They devised a simple and ingenious procedure to identify individual and group tooth size disharmonies.</a:t>
            </a:r>
            <a:endParaRPr lang="en-US" dirty="0" smtClean="0">
              <a:latin typeface="Arial" panose="020B0604020202020204" pitchFamily="34" charset="0"/>
              <a:cs typeface="Arial" panose="020B0604020202020204" pitchFamily="34" charset="0"/>
            </a:endParaRPr>
          </a:p>
          <a:p>
            <a:pPr>
              <a:buClr>
                <a:schemeClr val="tx1"/>
              </a:buClr>
            </a:pPr>
            <a:r>
              <a:rPr lang="en-US" dirty="0" smtClean="0">
                <a:latin typeface="Arial" panose="020B0604020202020204" pitchFamily="34" charset="0"/>
                <a:cs typeface="Arial" panose="020B0604020202020204" pitchFamily="34" charset="0"/>
              </a:rPr>
              <a:t>It makes use of precise M-D measurements of crown size of each </a:t>
            </a:r>
            <a:r>
              <a:rPr lang="en-US" dirty="0" err="1" smtClean="0">
                <a:latin typeface="Arial" panose="020B0604020202020204" pitchFamily="34" charset="0"/>
                <a:cs typeface="Arial" panose="020B0604020202020204" pitchFamily="34" charset="0"/>
              </a:rPr>
              <a:t>tooth,appropriate</a:t>
            </a:r>
            <a:r>
              <a:rPr lang="en-US" dirty="0" smtClean="0">
                <a:latin typeface="Arial" panose="020B0604020202020204" pitchFamily="34" charset="0"/>
                <a:cs typeface="Arial" panose="020B0604020202020204" pitchFamily="34" charset="0"/>
              </a:rPr>
              <a:t> tables of tooth size distribution and charts for plotting the </a:t>
            </a:r>
            <a:r>
              <a:rPr lang="en-US" dirty="0" err="1" smtClean="0">
                <a:latin typeface="Arial" panose="020B0604020202020204" pitchFamily="34" charset="0"/>
                <a:cs typeface="Arial" panose="020B0604020202020204" pitchFamily="34" charset="0"/>
              </a:rPr>
              <a:t>patients’s</a:t>
            </a:r>
            <a:r>
              <a:rPr lang="en-US" dirty="0" smtClean="0">
                <a:latin typeface="Arial" panose="020B0604020202020204" pitchFamily="34" charset="0"/>
                <a:cs typeface="Arial" panose="020B0604020202020204" pitchFamily="34" charset="0"/>
              </a:rPr>
              <a:t> measurements.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4800" dirty="0" smtClean="0"/>
              <a:t>TOOTH  SHAPE DISHARMONY</a:t>
            </a:r>
            <a:endParaRPr lang="en-US" sz="4800"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5296107-16BB-4F9A-8209-5B880E753A2B}" type="slidenum">
              <a:rPr lang="en-US" smtClean="0"/>
            </a:fld>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457200" y="381000"/>
            <a:ext cx="8229600" cy="1066800"/>
          </a:xfrm>
        </p:spPr>
        <p:txBody>
          <a:bodyPr>
            <a:normAutofit/>
          </a:bodyPr>
          <a:lstStyle/>
          <a:p>
            <a:r>
              <a:rPr lang="en-US" sz="4400" u="sng" dirty="0">
                <a:solidFill>
                  <a:schemeClr val="tx2">
                    <a:lumMod val="75000"/>
                  </a:schemeClr>
                </a:solidFill>
                <a:latin typeface="Times New Roman" panose="02020603050405020304" pitchFamily="18" charset="0"/>
              </a:rPr>
              <a:t>Peck &amp; Peck Index   [</a:t>
            </a:r>
            <a:r>
              <a:rPr lang="en-US" sz="4400" u="sng" dirty="0" err="1" smtClean="0">
                <a:solidFill>
                  <a:schemeClr val="tx2">
                    <a:lumMod val="75000"/>
                  </a:schemeClr>
                </a:solidFill>
                <a:latin typeface="Times New Roman" panose="02020603050405020304" pitchFamily="18" charset="0"/>
              </a:rPr>
              <a:t>Mand</a:t>
            </a:r>
            <a:r>
              <a:rPr lang="en-US" sz="4400" u="sng" dirty="0">
                <a:solidFill>
                  <a:schemeClr val="tx2">
                    <a:lumMod val="75000"/>
                  </a:schemeClr>
                </a:solidFill>
                <a:latin typeface="Times New Roman" panose="02020603050405020304" pitchFamily="18" charset="0"/>
              </a:rPr>
              <a:t>.</a:t>
            </a:r>
            <a:r>
              <a:rPr lang="en-US" sz="4400" u="sng" dirty="0" smtClean="0">
                <a:solidFill>
                  <a:schemeClr val="tx2">
                    <a:lumMod val="75000"/>
                  </a:schemeClr>
                </a:solidFill>
                <a:latin typeface="Times New Roman" panose="02020603050405020304" pitchFamily="18" charset="0"/>
              </a:rPr>
              <a:t> </a:t>
            </a:r>
            <a:r>
              <a:rPr lang="en-US" sz="4400" u="sng" dirty="0">
                <a:solidFill>
                  <a:schemeClr val="tx2">
                    <a:lumMod val="75000"/>
                  </a:schemeClr>
                </a:solidFill>
                <a:latin typeface="Times New Roman" panose="02020603050405020304" pitchFamily="18" charset="0"/>
              </a:rPr>
              <a:t>Arch]</a:t>
            </a:r>
            <a:endParaRPr lang="en-US" sz="4400" u="sng" dirty="0">
              <a:solidFill>
                <a:schemeClr val="tx2">
                  <a:lumMod val="75000"/>
                </a:schemeClr>
              </a:solidFill>
              <a:latin typeface="Times New Roman" panose="02020603050405020304" pitchFamily="18" charset="0"/>
            </a:endParaRPr>
          </a:p>
        </p:txBody>
      </p:sp>
      <p:sp>
        <p:nvSpPr>
          <p:cNvPr id="217091" name="Rectangle 3"/>
          <p:cNvSpPr>
            <a:spLocks noGrp="1" noChangeArrowheads="1"/>
          </p:cNvSpPr>
          <p:nvPr>
            <p:ph idx="1"/>
          </p:nvPr>
        </p:nvSpPr>
        <p:spPr/>
        <p:txBody>
          <a:bodyPr>
            <a:normAutofit lnSpcReduction="10000"/>
          </a:bodyPr>
          <a:lstStyle/>
          <a:p>
            <a:pPr>
              <a:buFontTx/>
              <a:buNone/>
            </a:pPr>
            <a:r>
              <a:rPr lang="en-US" sz="2800" dirty="0">
                <a:solidFill>
                  <a:schemeClr val="tx2">
                    <a:lumMod val="90000"/>
                  </a:schemeClr>
                </a:solidFill>
                <a:latin typeface="Times New Roman" panose="02020603050405020304" pitchFamily="18" charset="0"/>
              </a:rPr>
              <a:t>He observed that the persons with ideal </a:t>
            </a:r>
            <a:r>
              <a:rPr lang="en-US" sz="2800" dirty="0" err="1">
                <a:solidFill>
                  <a:schemeClr val="tx2">
                    <a:lumMod val="90000"/>
                  </a:schemeClr>
                </a:solidFill>
                <a:latin typeface="Times New Roman" panose="02020603050405020304" pitchFamily="18" charset="0"/>
              </a:rPr>
              <a:t>incisal</a:t>
            </a:r>
            <a:r>
              <a:rPr lang="en-US" sz="2800" dirty="0">
                <a:solidFill>
                  <a:schemeClr val="tx2">
                    <a:lumMod val="90000"/>
                  </a:schemeClr>
                </a:solidFill>
                <a:latin typeface="Times New Roman" panose="02020603050405020304" pitchFamily="18" charset="0"/>
              </a:rPr>
              <a:t> arrangement had smaller M-D width &amp; comparatively larger F-L width of </a:t>
            </a:r>
            <a:r>
              <a:rPr lang="en-US" sz="2800" dirty="0" err="1">
                <a:solidFill>
                  <a:schemeClr val="tx2">
                    <a:lumMod val="90000"/>
                  </a:schemeClr>
                </a:solidFill>
                <a:latin typeface="Times New Roman" panose="02020603050405020304" pitchFamily="18" charset="0"/>
              </a:rPr>
              <a:t>mand</a:t>
            </a:r>
            <a:r>
              <a:rPr lang="en-US" sz="2800" dirty="0">
                <a:solidFill>
                  <a:schemeClr val="tx2">
                    <a:lumMod val="90000"/>
                  </a:schemeClr>
                </a:solidFill>
                <a:latin typeface="Times New Roman" panose="02020603050405020304" pitchFamily="18" charset="0"/>
              </a:rPr>
              <a:t> incisors.</a:t>
            </a:r>
            <a:endParaRPr lang="en-US" sz="2800" dirty="0">
              <a:solidFill>
                <a:schemeClr val="tx2">
                  <a:lumMod val="90000"/>
                </a:schemeClr>
              </a:solidFill>
              <a:latin typeface="Times New Roman" panose="02020603050405020304" pitchFamily="18" charset="0"/>
            </a:endParaRPr>
          </a:p>
          <a:p>
            <a:pPr>
              <a:buFontTx/>
              <a:buNone/>
            </a:pPr>
            <a:r>
              <a:rPr lang="en-US" sz="2800" dirty="0">
                <a:solidFill>
                  <a:srgbClr val="FF6600"/>
                </a:solidFill>
                <a:latin typeface="Times New Roman" panose="02020603050405020304" pitchFamily="18" charset="0"/>
              </a:rPr>
              <a:t> </a:t>
            </a:r>
            <a:endParaRPr lang="en-US" sz="2800" dirty="0">
              <a:solidFill>
                <a:srgbClr val="FF6600"/>
              </a:solidFill>
              <a:latin typeface="Times New Roman" panose="02020603050405020304" pitchFamily="18" charset="0"/>
            </a:endParaRPr>
          </a:p>
          <a:p>
            <a:pPr>
              <a:buClr>
                <a:schemeClr val="tx1"/>
              </a:buClr>
              <a:buFontTx/>
              <a:buNone/>
            </a:pPr>
            <a:r>
              <a:rPr lang="en-US" sz="2800" dirty="0">
                <a:latin typeface="Times New Roman" panose="02020603050405020304" pitchFamily="18" charset="0"/>
              </a:rPr>
              <a:t>Procedure;</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Measure the M-D width of </a:t>
            </a:r>
            <a:r>
              <a:rPr lang="en-US" sz="2800" dirty="0" err="1">
                <a:latin typeface="Times New Roman" panose="02020603050405020304" pitchFamily="18" charset="0"/>
              </a:rPr>
              <a:t>mand</a:t>
            </a:r>
            <a:r>
              <a:rPr lang="en-US" sz="2800" dirty="0">
                <a:latin typeface="Times New Roman" panose="02020603050405020304" pitchFamily="18" charset="0"/>
              </a:rPr>
              <a:t>, incisors </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Measure the F-L width of </a:t>
            </a:r>
            <a:r>
              <a:rPr lang="en-US" sz="2800" dirty="0" err="1">
                <a:latin typeface="Times New Roman" panose="02020603050405020304" pitchFamily="18" charset="0"/>
              </a:rPr>
              <a:t>mand</a:t>
            </a:r>
            <a:r>
              <a:rPr lang="en-US" sz="2800" dirty="0">
                <a:latin typeface="Times New Roman" panose="02020603050405020304" pitchFamily="18" charset="0"/>
              </a:rPr>
              <a:t>, incisors</a:t>
            </a:r>
            <a:endParaRPr lang="en-US" sz="2800" dirty="0">
              <a:latin typeface="Times New Roman" panose="02020603050405020304" pitchFamily="18" charset="0"/>
            </a:endParaRPr>
          </a:p>
          <a:p>
            <a:pPr>
              <a:buClr>
                <a:schemeClr val="tx1"/>
              </a:buClr>
            </a:pPr>
            <a:r>
              <a:rPr lang="en-US" sz="2800" dirty="0">
                <a:latin typeface="Times New Roman" panose="02020603050405020304" pitchFamily="18" charset="0"/>
              </a:rPr>
              <a:t>Calculate the proportion =  M-D width x  100</a:t>
            </a:r>
            <a:endParaRPr lang="en-US" sz="2800" dirty="0">
              <a:latin typeface="Times New Roman" panose="02020603050405020304" pitchFamily="18" charset="0"/>
            </a:endParaRPr>
          </a:p>
          <a:p>
            <a:pPr>
              <a:buClr>
                <a:schemeClr val="tx1"/>
              </a:buClr>
              <a:buFontTx/>
              <a:buNone/>
            </a:pPr>
            <a:r>
              <a:rPr lang="en-US" sz="2800" dirty="0">
                <a:latin typeface="Times New Roman" panose="02020603050405020304" pitchFamily="18" charset="0"/>
              </a:rPr>
              <a:t>                                                F-L WIDTH</a:t>
            </a:r>
            <a:endParaRPr lang="en-US" sz="2800"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cxnSp>
        <p:nvCxnSpPr>
          <p:cNvPr id="7" name="Straight Connector 6"/>
          <p:cNvCxnSpPr/>
          <p:nvPr/>
        </p:nvCxnSpPr>
        <p:spPr>
          <a:xfrm>
            <a:off x="4572000" y="5789612"/>
            <a:ext cx="1981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Effect transition="in" filter="fade">
                                      <p:cBhvr>
                                        <p:cTn id="7" dur="1000"/>
                                        <p:tgtEl>
                                          <p:spTgt spid="217091">
                                            <p:txEl>
                                              <p:pRg st="0" end="0"/>
                                            </p:txEl>
                                          </p:spTgt>
                                        </p:tgtEl>
                                      </p:cBhvr>
                                    </p:animEffect>
                                    <p:anim calcmode="lin" valueType="num">
                                      <p:cBhvr>
                                        <p:cTn id="8" dur="1000" fill="hold"/>
                                        <p:tgtEl>
                                          <p:spTgt spid="2170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709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7091">
                                            <p:txEl>
                                              <p:pRg st="1" end="1"/>
                                            </p:txEl>
                                          </p:spTgt>
                                        </p:tgtEl>
                                        <p:attrNameLst>
                                          <p:attrName>style.visibility</p:attrName>
                                        </p:attrNameLst>
                                      </p:cBhvr>
                                      <p:to>
                                        <p:strVal val="visible"/>
                                      </p:to>
                                    </p:set>
                                    <p:animEffect transition="in" filter="fade">
                                      <p:cBhvr>
                                        <p:cTn id="12" dur="1000"/>
                                        <p:tgtEl>
                                          <p:spTgt spid="217091">
                                            <p:txEl>
                                              <p:pRg st="1" end="1"/>
                                            </p:txEl>
                                          </p:spTgt>
                                        </p:tgtEl>
                                      </p:cBhvr>
                                    </p:animEffect>
                                    <p:anim calcmode="lin" valueType="num">
                                      <p:cBhvr>
                                        <p:cTn id="13" dur="1000" fill="hold"/>
                                        <p:tgtEl>
                                          <p:spTgt spid="21709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709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7091">
                                            <p:txEl>
                                              <p:pRg st="2" end="2"/>
                                            </p:txEl>
                                          </p:spTgt>
                                        </p:tgtEl>
                                        <p:attrNameLst>
                                          <p:attrName>style.visibility</p:attrName>
                                        </p:attrNameLst>
                                      </p:cBhvr>
                                      <p:to>
                                        <p:strVal val="visible"/>
                                      </p:to>
                                    </p:set>
                                    <p:animEffect transition="in" filter="fade">
                                      <p:cBhvr>
                                        <p:cTn id="17" dur="1000"/>
                                        <p:tgtEl>
                                          <p:spTgt spid="217091">
                                            <p:txEl>
                                              <p:pRg st="2" end="2"/>
                                            </p:txEl>
                                          </p:spTgt>
                                        </p:tgtEl>
                                      </p:cBhvr>
                                    </p:animEffect>
                                    <p:anim calcmode="lin" valueType="num">
                                      <p:cBhvr>
                                        <p:cTn id="18" dur="1000" fill="hold"/>
                                        <p:tgtEl>
                                          <p:spTgt spid="21709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1709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7091">
                                            <p:txEl>
                                              <p:pRg st="3" end="3"/>
                                            </p:txEl>
                                          </p:spTgt>
                                        </p:tgtEl>
                                        <p:attrNameLst>
                                          <p:attrName>style.visibility</p:attrName>
                                        </p:attrNameLst>
                                      </p:cBhvr>
                                      <p:to>
                                        <p:strVal val="visible"/>
                                      </p:to>
                                    </p:set>
                                    <p:animEffect transition="in" filter="fade">
                                      <p:cBhvr>
                                        <p:cTn id="22" dur="1000"/>
                                        <p:tgtEl>
                                          <p:spTgt spid="217091">
                                            <p:txEl>
                                              <p:pRg st="3" end="3"/>
                                            </p:txEl>
                                          </p:spTgt>
                                        </p:tgtEl>
                                      </p:cBhvr>
                                    </p:animEffect>
                                    <p:anim calcmode="lin" valueType="num">
                                      <p:cBhvr>
                                        <p:cTn id="23" dur="1000" fill="hold"/>
                                        <p:tgtEl>
                                          <p:spTgt spid="21709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1709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7091">
                                            <p:txEl>
                                              <p:pRg st="4" end="4"/>
                                            </p:txEl>
                                          </p:spTgt>
                                        </p:tgtEl>
                                        <p:attrNameLst>
                                          <p:attrName>style.visibility</p:attrName>
                                        </p:attrNameLst>
                                      </p:cBhvr>
                                      <p:to>
                                        <p:strVal val="visible"/>
                                      </p:to>
                                    </p:set>
                                    <p:animEffect transition="in" filter="fade">
                                      <p:cBhvr>
                                        <p:cTn id="27" dur="1000"/>
                                        <p:tgtEl>
                                          <p:spTgt spid="217091">
                                            <p:txEl>
                                              <p:pRg st="4" end="4"/>
                                            </p:txEl>
                                          </p:spTgt>
                                        </p:tgtEl>
                                      </p:cBhvr>
                                    </p:animEffect>
                                    <p:anim calcmode="lin" valueType="num">
                                      <p:cBhvr>
                                        <p:cTn id="28" dur="1000" fill="hold"/>
                                        <p:tgtEl>
                                          <p:spTgt spid="21709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17091">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7091">
                                            <p:txEl>
                                              <p:pRg st="5" end="5"/>
                                            </p:txEl>
                                          </p:spTgt>
                                        </p:tgtEl>
                                        <p:attrNameLst>
                                          <p:attrName>style.visibility</p:attrName>
                                        </p:attrNameLst>
                                      </p:cBhvr>
                                      <p:to>
                                        <p:strVal val="visible"/>
                                      </p:to>
                                    </p:set>
                                    <p:animEffect transition="in" filter="fade">
                                      <p:cBhvr>
                                        <p:cTn id="32" dur="1000"/>
                                        <p:tgtEl>
                                          <p:spTgt spid="217091">
                                            <p:txEl>
                                              <p:pRg st="5" end="5"/>
                                            </p:txEl>
                                          </p:spTgt>
                                        </p:tgtEl>
                                      </p:cBhvr>
                                    </p:animEffect>
                                    <p:anim calcmode="lin" valueType="num">
                                      <p:cBhvr>
                                        <p:cTn id="33" dur="1000" fill="hold"/>
                                        <p:tgtEl>
                                          <p:spTgt spid="217091">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17091">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7091">
                                            <p:txEl>
                                              <p:pRg st="6" end="6"/>
                                            </p:txEl>
                                          </p:spTgt>
                                        </p:tgtEl>
                                        <p:attrNameLst>
                                          <p:attrName>style.visibility</p:attrName>
                                        </p:attrNameLst>
                                      </p:cBhvr>
                                      <p:to>
                                        <p:strVal val="visible"/>
                                      </p:to>
                                    </p:set>
                                    <p:animEffect transition="in" filter="fade">
                                      <p:cBhvr>
                                        <p:cTn id="37" dur="1000"/>
                                        <p:tgtEl>
                                          <p:spTgt spid="217091">
                                            <p:txEl>
                                              <p:pRg st="6" end="6"/>
                                            </p:txEl>
                                          </p:spTgt>
                                        </p:tgtEl>
                                      </p:cBhvr>
                                    </p:animEffect>
                                    <p:anim calcmode="lin" valueType="num">
                                      <p:cBhvr>
                                        <p:cTn id="38" dur="1000" fill="hold"/>
                                        <p:tgtEl>
                                          <p:spTgt spid="217091">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1709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endParaRPr lang="en-US"/>
          </a:p>
        </p:txBody>
      </p:sp>
      <p:sp>
        <p:nvSpPr>
          <p:cNvPr id="218115" name="Rectangle 3"/>
          <p:cNvSpPr>
            <a:spLocks noGrp="1" noChangeArrowheads="1"/>
          </p:cNvSpPr>
          <p:nvPr>
            <p:ph idx="1"/>
          </p:nvPr>
        </p:nvSpPr>
        <p:spPr>
          <a:xfrm>
            <a:off x="457200" y="533400"/>
            <a:ext cx="8229600" cy="5761037"/>
          </a:xfrm>
        </p:spPr>
        <p:txBody>
          <a:bodyPr/>
          <a:lstStyle/>
          <a:p>
            <a:pPr>
              <a:buClr>
                <a:schemeClr val="tx1"/>
              </a:buClr>
            </a:pPr>
            <a:r>
              <a:rPr lang="en-US" dirty="0">
                <a:latin typeface="Times New Roman" panose="02020603050405020304" pitchFamily="18" charset="0"/>
              </a:rPr>
              <a:t>Mean value for </a:t>
            </a:r>
            <a:r>
              <a:rPr lang="en-US" dirty="0" err="1">
                <a:latin typeface="Times New Roman" panose="02020603050405020304" pitchFamily="18" charset="0"/>
              </a:rPr>
              <a:t>mand</a:t>
            </a:r>
            <a:r>
              <a:rPr lang="en-US" dirty="0">
                <a:latin typeface="Times New Roman" panose="02020603050405020304" pitchFamily="18" charset="0"/>
              </a:rPr>
              <a:t>, CI should be 88-92%</a:t>
            </a:r>
            <a:endParaRPr lang="en-US" dirty="0">
              <a:latin typeface="Times New Roman" panose="02020603050405020304" pitchFamily="18" charset="0"/>
            </a:endParaRPr>
          </a:p>
          <a:p>
            <a:pPr>
              <a:buClr>
                <a:schemeClr val="tx1"/>
              </a:buClr>
            </a:pPr>
            <a:r>
              <a:rPr lang="en-US" dirty="0">
                <a:latin typeface="Times New Roman" panose="02020603050405020304" pitchFamily="18" charset="0"/>
              </a:rPr>
              <a:t>Mean value for </a:t>
            </a:r>
            <a:r>
              <a:rPr lang="en-US" dirty="0" err="1">
                <a:latin typeface="Times New Roman" panose="02020603050405020304" pitchFamily="18" charset="0"/>
              </a:rPr>
              <a:t>mand</a:t>
            </a:r>
            <a:r>
              <a:rPr lang="en-US" dirty="0">
                <a:latin typeface="Times New Roman" panose="02020603050405020304" pitchFamily="18" charset="0"/>
              </a:rPr>
              <a:t>  LI  should be 90-95%</a:t>
            </a:r>
            <a:endParaRPr lang="en-US" dirty="0">
              <a:latin typeface="Times New Roman" panose="02020603050405020304" pitchFamily="18" charset="0"/>
            </a:endParaRPr>
          </a:p>
          <a:p>
            <a:pPr>
              <a:buClr>
                <a:schemeClr val="tx1"/>
              </a:buClr>
              <a:buFontTx/>
              <a:buNone/>
            </a:pPr>
            <a:endParaRPr lang="en-US" dirty="0" smtClean="0">
              <a:latin typeface="Times New Roman" panose="02020603050405020304" pitchFamily="18" charset="0"/>
            </a:endParaRPr>
          </a:p>
          <a:p>
            <a:pPr>
              <a:buClr>
                <a:schemeClr val="tx1"/>
              </a:buClr>
              <a:buFontTx/>
              <a:buNone/>
            </a:pPr>
            <a:endParaRPr lang="en-US" dirty="0" smtClean="0">
              <a:latin typeface="Times New Roman" panose="02020603050405020304" pitchFamily="18" charset="0"/>
            </a:endParaRPr>
          </a:p>
          <a:p>
            <a:pPr>
              <a:buClr>
                <a:schemeClr val="tx1"/>
              </a:buClr>
              <a:buFontTx/>
              <a:buNone/>
            </a:pPr>
            <a:endParaRPr lang="en-US" dirty="0">
              <a:latin typeface="Times New Roman" panose="02020603050405020304" pitchFamily="18" charset="0"/>
            </a:endParaRPr>
          </a:p>
          <a:p>
            <a:pPr>
              <a:buClr>
                <a:schemeClr val="tx1"/>
              </a:buClr>
              <a:buFontTx/>
              <a:buNone/>
            </a:pPr>
            <a:r>
              <a:rPr lang="en-US" dirty="0">
                <a:solidFill>
                  <a:schemeClr val="tx2">
                    <a:lumMod val="75000"/>
                  </a:schemeClr>
                </a:solidFill>
                <a:latin typeface="Times New Roman" panose="02020603050405020304" pitchFamily="18" charset="0"/>
              </a:rPr>
              <a:t>Inference ;</a:t>
            </a:r>
            <a:endParaRPr lang="en-US" dirty="0">
              <a:solidFill>
                <a:schemeClr val="tx2">
                  <a:lumMod val="75000"/>
                </a:schemeClr>
              </a:solidFill>
              <a:latin typeface="Times New Roman" panose="02020603050405020304" pitchFamily="18" charset="0"/>
            </a:endParaRPr>
          </a:p>
          <a:p>
            <a:pPr>
              <a:buClr>
                <a:schemeClr val="tx1"/>
              </a:buClr>
            </a:pPr>
            <a:r>
              <a:rPr lang="en-US" sz="2800" dirty="0">
                <a:latin typeface="Times New Roman" panose="02020603050405020304" pitchFamily="18" charset="0"/>
              </a:rPr>
              <a:t>If the value is &gt; mean value, </a:t>
            </a:r>
            <a:endParaRPr lang="en-US" sz="2800" dirty="0">
              <a:latin typeface="Times New Roman" panose="02020603050405020304" pitchFamily="18" charset="0"/>
            </a:endParaRPr>
          </a:p>
          <a:p>
            <a:pPr>
              <a:buClr>
                <a:schemeClr val="tx1"/>
              </a:buClr>
              <a:buFontTx/>
              <a:buNone/>
            </a:pPr>
            <a:r>
              <a:rPr lang="en-US" sz="2800" dirty="0">
                <a:latin typeface="Times New Roman" panose="02020603050405020304" pitchFamily="18" charset="0"/>
              </a:rPr>
              <a:t>   - then M-D width  &gt; F-L width  &amp;</a:t>
            </a:r>
            <a:endParaRPr lang="en-US" sz="2800" dirty="0">
              <a:latin typeface="Times New Roman" panose="02020603050405020304" pitchFamily="18" charset="0"/>
            </a:endParaRPr>
          </a:p>
          <a:p>
            <a:pPr>
              <a:buClr>
                <a:schemeClr val="tx1"/>
              </a:buClr>
              <a:buFontTx/>
              <a:buNone/>
            </a:pPr>
            <a:r>
              <a:rPr lang="en-US" sz="2800" dirty="0">
                <a:latin typeface="Times New Roman" panose="02020603050405020304" pitchFamily="18" charset="0"/>
              </a:rPr>
              <a:t>   - hence proximal stripping is </a:t>
            </a:r>
            <a:r>
              <a:rPr lang="en-US" sz="2800" dirty="0" smtClean="0">
                <a:latin typeface="Times New Roman" panose="02020603050405020304" pitchFamily="18" charset="0"/>
              </a:rPr>
              <a:t>indicated.</a:t>
            </a:r>
            <a:endParaRPr lang="en-US" sz="2800" dirty="0">
              <a:latin typeface="Times New Roman" panose="02020603050405020304" pitchFamily="18" charset="0"/>
            </a:endParaRPr>
          </a:p>
          <a:p>
            <a:endParaRPr lang="en-US" sz="2800"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5296107-16BB-4F9A-8209-5B880E753A2B}" type="slidenum">
              <a:rPr lang="en-US" smtClean="0"/>
            </a:fld>
            <a:endParaRPr lang="en-US" dirty="0"/>
          </a:p>
        </p:txBody>
      </p:sp>
      <p:pic>
        <p:nvPicPr>
          <p:cNvPr id="218116" name="Picture 4" descr="scan0113"/>
          <p:cNvPicPr>
            <a:picLocks noChangeAspect="1" noChangeArrowheads="1"/>
          </p:cNvPicPr>
          <p:nvPr/>
        </p:nvPicPr>
        <p:blipFill>
          <a:blip r:embed="rId1"/>
          <a:srcRect l="25099" t="4932" r="25183" b="59755"/>
          <a:stretch>
            <a:fillRect/>
          </a:stretch>
        </p:blipFill>
        <p:spPr bwMode="auto">
          <a:xfrm>
            <a:off x="5867400" y="2286000"/>
            <a:ext cx="2743200" cy="1912937"/>
          </a:xfrm>
          <a:prstGeom prst="rect">
            <a:avLst/>
          </a:prstGeom>
          <a:noFill/>
          <a:ln w="28575">
            <a:solidFill>
              <a:srgbClr val="F8AE28"/>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animEffect transition="in" filter="fade">
                                      <p:cBhvr>
                                        <p:cTn id="7" dur="1000"/>
                                        <p:tgtEl>
                                          <p:spTgt spid="218115">
                                            <p:txEl>
                                              <p:pRg st="0" end="0"/>
                                            </p:txEl>
                                          </p:spTgt>
                                        </p:tgtEl>
                                      </p:cBhvr>
                                    </p:animEffect>
                                    <p:anim calcmode="lin" valueType="num">
                                      <p:cBhvr>
                                        <p:cTn id="8" dur="1000" fill="hold"/>
                                        <p:tgtEl>
                                          <p:spTgt spid="2181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81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8115">
                                            <p:txEl>
                                              <p:pRg st="1" end="1"/>
                                            </p:txEl>
                                          </p:spTgt>
                                        </p:tgtEl>
                                        <p:attrNameLst>
                                          <p:attrName>style.visibility</p:attrName>
                                        </p:attrNameLst>
                                      </p:cBhvr>
                                      <p:to>
                                        <p:strVal val="visible"/>
                                      </p:to>
                                    </p:set>
                                    <p:animEffect transition="in" filter="fade">
                                      <p:cBhvr>
                                        <p:cTn id="12" dur="1000"/>
                                        <p:tgtEl>
                                          <p:spTgt spid="218115">
                                            <p:txEl>
                                              <p:pRg st="1" end="1"/>
                                            </p:txEl>
                                          </p:spTgt>
                                        </p:tgtEl>
                                      </p:cBhvr>
                                    </p:animEffect>
                                    <p:anim calcmode="lin" valueType="num">
                                      <p:cBhvr>
                                        <p:cTn id="13" dur="1000" fill="hold"/>
                                        <p:tgtEl>
                                          <p:spTgt spid="2181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81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8115">
                                            <p:txEl>
                                              <p:pRg st="5" end="5"/>
                                            </p:txEl>
                                          </p:spTgt>
                                        </p:tgtEl>
                                        <p:attrNameLst>
                                          <p:attrName>style.visibility</p:attrName>
                                        </p:attrNameLst>
                                      </p:cBhvr>
                                      <p:to>
                                        <p:strVal val="visible"/>
                                      </p:to>
                                    </p:set>
                                    <p:animEffect transition="in" filter="fade">
                                      <p:cBhvr>
                                        <p:cTn id="17" dur="1000"/>
                                        <p:tgtEl>
                                          <p:spTgt spid="218115">
                                            <p:txEl>
                                              <p:pRg st="5" end="5"/>
                                            </p:txEl>
                                          </p:spTgt>
                                        </p:tgtEl>
                                      </p:cBhvr>
                                    </p:animEffect>
                                    <p:anim calcmode="lin" valueType="num">
                                      <p:cBhvr>
                                        <p:cTn id="18" dur="1000" fill="hold"/>
                                        <p:tgtEl>
                                          <p:spTgt spid="218115">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18115">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8115">
                                            <p:txEl>
                                              <p:pRg st="6" end="6"/>
                                            </p:txEl>
                                          </p:spTgt>
                                        </p:tgtEl>
                                        <p:attrNameLst>
                                          <p:attrName>style.visibility</p:attrName>
                                        </p:attrNameLst>
                                      </p:cBhvr>
                                      <p:to>
                                        <p:strVal val="visible"/>
                                      </p:to>
                                    </p:set>
                                    <p:animEffect transition="in" filter="fade">
                                      <p:cBhvr>
                                        <p:cTn id="22" dur="1000"/>
                                        <p:tgtEl>
                                          <p:spTgt spid="218115">
                                            <p:txEl>
                                              <p:pRg st="6" end="6"/>
                                            </p:txEl>
                                          </p:spTgt>
                                        </p:tgtEl>
                                      </p:cBhvr>
                                    </p:animEffect>
                                    <p:anim calcmode="lin" valueType="num">
                                      <p:cBhvr>
                                        <p:cTn id="23" dur="1000" fill="hold"/>
                                        <p:tgtEl>
                                          <p:spTgt spid="218115">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218115">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8115">
                                            <p:txEl>
                                              <p:pRg st="7" end="7"/>
                                            </p:txEl>
                                          </p:spTgt>
                                        </p:tgtEl>
                                        <p:attrNameLst>
                                          <p:attrName>style.visibility</p:attrName>
                                        </p:attrNameLst>
                                      </p:cBhvr>
                                      <p:to>
                                        <p:strVal val="visible"/>
                                      </p:to>
                                    </p:set>
                                    <p:animEffect transition="in" filter="fade">
                                      <p:cBhvr>
                                        <p:cTn id="27" dur="1000"/>
                                        <p:tgtEl>
                                          <p:spTgt spid="218115">
                                            <p:txEl>
                                              <p:pRg st="7" end="7"/>
                                            </p:txEl>
                                          </p:spTgt>
                                        </p:tgtEl>
                                      </p:cBhvr>
                                    </p:animEffect>
                                    <p:anim calcmode="lin" valueType="num">
                                      <p:cBhvr>
                                        <p:cTn id="28" dur="1000" fill="hold"/>
                                        <p:tgtEl>
                                          <p:spTgt spid="218115">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218115">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8115">
                                            <p:txEl>
                                              <p:pRg st="8" end="8"/>
                                            </p:txEl>
                                          </p:spTgt>
                                        </p:tgtEl>
                                        <p:attrNameLst>
                                          <p:attrName>style.visibility</p:attrName>
                                        </p:attrNameLst>
                                      </p:cBhvr>
                                      <p:to>
                                        <p:strVal val="visible"/>
                                      </p:to>
                                    </p:set>
                                    <p:animEffect transition="in" filter="fade">
                                      <p:cBhvr>
                                        <p:cTn id="32" dur="1000"/>
                                        <p:tgtEl>
                                          <p:spTgt spid="218115">
                                            <p:txEl>
                                              <p:pRg st="8" end="8"/>
                                            </p:txEl>
                                          </p:spTgt>
                                        </p:tgtEl>
                                      </p:cBhvr>
                                    </p:animEffect>
                                    <p:anim calcmode="lin" valueType="num">
                                      <p:cBhvr>
                                        <p:cTn id="33" dur="1000" fill="hold"/>
                                        <p:tgtEl>
                                          <p:spTgt spid="218115">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21811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p:bldLst>
  </p:timing>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Deluxe</Template>
  <TotalTime>0</TotalTime>
  <Words>18751</Words>
  <Application>WPS Presentation</Application>
  <PresentationFormat>On-screen Show (4:3)</PresentationFormat>
  <Paragraphs>879</Paragraphs>
  <Slides>88</Slides>
  <Notes>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88</vt:i4>
      </vt:variant>
    </vt:vector>
  </HeadingPairs>
  <TitlesOfParts>
    <vt:vector size="100" baseType="lpstr">
      <vt:lpstr>Arial</vt:lpstr>
      <vt:lpstr>SimSun</vt:lpstr>
      <vt:lpstr>Wingdings</vt:lpstr>
      <vt:lpstr>Wingdings 2</vt:lpstr>
      <vt:lpstr>Corbel</vt:lpstr>
      <vt:lpstr>Microsoft YaHei</vt:lpstr>
      <vt:lpstr>Arial Unicode MS</vt:lpstr>
      <vt:lpstr>Calibri</vt:lpstr>
      <vt:lpstr>Times New Roman</vt:lpstr>
      <vt:lpstr>Garamond</vt:lpstr>
      <vt:lpstr>Tahoma</vt:lpstr>
      <vt:lpstr>Deluxe</vt:lpstr>
      <vt:lpstr>                        SEMINAR ON  MODEL   ANALYSIS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Orthodontic Diagnosis</vt:lpstr>
      <vt:lpstr>‘Arch’</vt:lpstr>
      <vt:lpstr>Arch width / inter canine distance &amp; Arch length/arch depth </vt:lpstr>
      <vt:lpstr>Arch perimeter</vt:lpstr>
      <vt:lpstr>PowerPoint 演示文稿</vt:lpstr>
      <vt:lpstr>Study models</vt:lpstr>
      <vt:lpstr>PowerPoint 演示文稿</vt:lpstr>
      <vt:lpstr>Parts of a study model</vt:lpstr>
      <vt:lpstr>Parts Of Study Models</vt:lpstr>
      <vt:lpstr>Model analysis</vt:lpstr>
      <vt:lpstr>MIXED DENTITION ANALYSIS</vt:lpstr>
      <vt:lpstr>Purpose:-</vt:lpstr>
      <vt:lpstr>PowerPoint 演示文稿</vt:lpstr>
      <vt:lpstr>Advantage:-</vt:lpstr>
      <vt:lpstr>Disadvantage:-</vt:lpstr>
      <vt:lpstr>            Moyer’s Mixed Dentition Analysis </vt:lpstr>
      <vt:lpstr> </vt:lpstr>
      <vt:lpstr> </vt:lpstr>
      <vt:lpstr>PowerPoint 演示文稿</vt:lpstr>
      <vt:lpstr>PowerPoint 演示文稿</vt:lpstr>
      <vt:lpstr> </vt:lpstr>
      <vt:lpstr> </vt:lpstr>
      <vt:lpstr>PowerPoint 演示文稿</vt:lpstr>
      <vt:lpstr> </vt:lpstr>
      <vt:lpstr>PowerPoint 演示文稿</vt:lpstr>
      <vt:lpstr> </vt:lpstr>
      <vt:lpstr> </vt:lpstr>
      <vt:lpstr>PowerPoint 演示文稿</vt:lpstr>
      <vt:lpstr> </vt:lpstr>
      <vt:lpstr>Factors to be considered</vt:lpstr>
      <vt:lpstr>Disadvantage </vt:lpstr>
      <vt:lpstr>Hixon &amp; OldFather Mixed Dentition  Analysis</vt:lpstr>
      <vt:lpstr>The Hixon &amp; Oldfather prediction table</vt:lpstr>
      <vt:lpstr>Radiographic method</vt:lpstr>
      <vt:lpstr>PowerPoint 演示文稿</vt:lpstr>
      <vt:lpstr>Ballard &amp; Wylie Method</vt:lpstr>
      <vt:lpstr> </vt:lpstr>
      <vt:lpstr>Graph </vt:lpstr>
      <vt:lpstr>PowerPoint 演示文稿</vt:lpstr>
      <vt:lpstr>1.Conventional method       – Huckaba’s method. </vt:lpstr>
      <vt:lpstr> </vt:lpstr>
      <vt:lpstr> </vt:lpstr>
      <vt:lpstr>PowerPoint 演示文稿</vt:lpstr>
      <vt:lpstr>Tweed method</vt:lpstr>
      <vt:lpstr>PowerPoint 演示文稿</vt:lpstr>
      <vt:lpstr>Cephalometric correction =distance from objective line &amp; the line forming actual FMIA on the occlusal plane (a),  for both sides = 2a</vt:lpstr>
      <vt:lpstr>PowerPoint 演示文稿</vt:lpstr>
      <vt:lpstr>ANALYSIS IN PERMANENT DENTITION</vt:lpstr>
      <vt:lpstr>RELATIONSHIP  OF  TOOTH  SIZE TO  SIZE  OF  SUPPORTING  STRUCTURES</vt:lpstr>
      <vt:lpstr> Pont’s Index (1909)</vt:lpstr>
      <vt:lpstr>Procedure </vt:lpstr>
      <vt:lpstr>PowerPoint 演示文稿</vt:lpstr>
      <vt:lpstr>Ashley Howe’s Analysis</vt:lpstr>
      <vt:lpstr>PowerPoint 演示文稿</vt:lpstr>
      <vt:lpstr>PowerPoint 演示文稿</vt:lpstr>
      <vt:lpstr>Inference;</vt:lpstr>
      <vt:lpstr>Linder Harth Index</vt:lpstr>
      <vt:lpstr>Korkhaus Analysis</vt:lpstr>
      <vt:lpstr> </vt:lpstr>
      <vt:lpstr>PowerPoint 演示文稿</vt:lpstr>
      <vt:lpstr>Inference</vt:lpstr>
      <vt:lpstr>Diagnostic setup  </vt:lpstr>
      <vt:lpstr>PowerPoint 演示文稿</vt:lpstr>
      <vt:lpstr>TOOTH  SIZE  ARCH  LENGTH  DISCREPANCY</vt:lpstr>
      <vt:lpstr>Arch Perimeter Analysis</vt:lpstr>
      <vt:lpstr>Upper Arch; Procedure</vt:lpstr>
      <vt:lpstr>PowerPoint 演示文稿</vt:lpstr>
      <vt:lpstr> </vt:lpstr>
      <vt:lpstr>Lower Arch Primeter Analysis                            [Carey’s Analysis]</vt:lpstr>
      <vt:lpstr>Size  relationships  of groups  of  teeth</vt:lpstr>
      <vt:lpstr>Bolton’s Analysis</vt:lpstr>
      <vt:lpstr>Sum of the mesiodistal widths of the maxillary and mandibular arches:-</vt:lpstr>
      <vt:lpstr>Determination Of Overall  Ratio </vt:lpstr>
      <vt:lpstr>Determination Of Anterior Ratio</vt:lpstr>
      <vt:lpstr>PowerPoint 演示文稿</vt:lpstr>
      <vt:lpstr>Sanin-Savara tooth size analysis</vt:lpstr>
      <vt:lpstr>TOOTH  SHAPE DISHARMONY</vt:lpstr>
      <vt:lpstr>Peck &amp; Peck Index   [Mand. Arch]</vt:lpstr>
      <vt:lpstr>PowerPoint 演示文稿</vt:lpstr>
    </vt:vector>
  </TitlesOfParts>
  <Company>patel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sneha</dc:creator>
  <cp:lastModifiedBy>HP</cp:lastModifiedBy>
  <cp:revision>258</cp:revision>
  <dcterms:created xsi:type="dcterms:W3CDTF">2009-06-29T15:57:00Z</dcterms:created>
  <dcterms:modified xsi:type="dcterms:W3CDTF">2024-01-09T05:37:52Z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B6518206F922451B89C2382B54E0060B_13</vt:lpwstr>
  </property>
  <property fmtid="{D5CDD505-2E9C-101B-9397-08002B2CF9AE}" pid="3" name="KSOProductBuildVer">
    <vt:lpwstr>1033-12.2.0.13292</vt:lpwstr>
  </property>
</Properties>
</file>