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r>
              <a:rPr lang="en-US" dirty="0" smtClean="0"/>
              <a:t>Odontogenic cysts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95800" y="3962400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Dr. </a:t>
            </a:r>
            <a:r>
              <a:rPr lang="en-US" sz="2400" b="1" dirty="0" err="1" smtClean="0"/>
              <a:t>Kinnari</a:t>
            </a:r>
            <a:r>
              <a:rPr lang="en-US" sz="2400" b="1" dirty="0" smtClean="0"/>
              <a:t> Patel</a:t>
            </a:r>
          </a:p>
          <a:p>
            <a:r>
              <a:rPr lang="en-US" sz="2400" b="1" dirty="0" smtClean="0"/>
              <a:t>Professor and HOD</a:t>
            </a:r>
          </a:p>
          <a:p>
            <a:r>
              <a:rPr lang="en-US" sz="2400" b="1" dirty="0" smtClean="0"/>
              <a:t>Department of Oral and Maxillofacial Pathology and Microbiology</a:t>
            </a:r>
          </a:p>
          <a:p>
            <a:r>
              <a:rPr lang="en-US" sz="2400" b="1" dirty="0" smtClean="0"/>
              <a:t>AMC Dental College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Kramer (1974) has defined a cyst </a:t>
            </a:r>
            <a:r>
              <a:rPr lang="en-US" b="1" dirty="0" smtClean="0"/>
              <a:t>as “A pathological cavity having fluid,semifluid or gaseous contents and which is not created by the accumulation of pus”</a:t>
            </a:r>
          </a:p>
          <a:p>
            <a:pPr>
              <a:buFont typeface="Wingdings" pitchFamily="2" charset="2"/>
              <a:buChar char="Ø"/>
            </a:pPr>
            <a:endParaRPr lang="en-US" b="1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Most cysts, but not all are lined by epithelium</a:t>
            </a:r>
            <a:r>
              <a:rPr lang="en-US" b="1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Pseudocysts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Cysts are classified mainly under three headings: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1.Cyst of the jaws</a:t>
            </a:r>
          </a:p>
          <a:p>
            <a:pPr>
              <a:buNone/>
            </a:pPr>
            <a:r>
              <a:rPr lang="en-US" dirty="0" smtClean="0"/>
              <a:t>2.Cysts associated with maxillary antrum</a:t>
            </a:r>
          </a:p>
          <a:p>
            <a:pPr>
              <a:buNone/>
            </a:pPr>
            <a:r>
              <a:rPr lang="en-US" dirty="0" smtClean="0"/>
              <a:t>3.Cysts of the soft tissues of the mouth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Cysts of the jaws are divided in to:</a:t>
            </a:r>
          </a:p>
          <a:p>
            <a:pPr>
              <a:buNone/>
            </a:pPr>
            <a:r>
              <a:rPr lang="en-US" dirty="0" smtClean="0"/>
              <a:t>Epithelium lined</a:t>
            </a:r>
          </a:p>
          <a:p>
            <a:pPr>
              <a:buNone/>
            </a:pPr>
            <a:r>
              <a:rPr lang="en-US" dirty="0" smtClean="0"/>
              <a:t>Non epithelium lined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Epithelium lined cysts are divided in to</a:t>
            </a:r>
          </a:p>
          <a:p>
            <a:pPr>
              <a:buNone/>
            </a:pPr>
            <a:r>
              <a:rPr lang="en-US" dirty="0" smtClean="0"/>
              <a:t>Developmental</a:t>
            </a:r>
          </a:p>
          <a:p>
            <a:pPr>
              <a:buNone/>
            </a:pPr>
            <a:r>
              <a:rPr lang="en-US" dirty="0" smtClean="0"/>
              <a:t>Inflammatory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I Cysts of the jaws 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Developmental</a:t>
            </a:r>
          </a:p>
          <a:p>
            <a:pPr>
              <a:buNone/>
            </a:pPr>
            <a:r>
              <a:rPr lang="en-US" sz="2800" i="1" u="sng" dirty="0" smtClean="0"/>
              <a:t>A. Epithelium lined</a:t>
            </a:r>
          </a:p>
          <a:p>
            <a:pPr>
              <a:buNone/>
            </a:pPr>
            <a:r>
              <a:rPr lang="en-US" sz="2800" dirty="0" smtClean="0"/>
              <a:t>1.Developmental origin:</a:t>
            </a:r>
          </a:p>
          <a:p>
            <a:pPr>
              <a:buNone/>
            </a:pPr>
            <a:r>
              <a:rPr lang="en-US" sz="2800" dirty="0" smtClean="0"/>
              <a:t>    (a) Odontogenic</a:t>
            </a:r>
          </a:p>
          <a:p>
            <a:pPr>
              <a:buNone/>
            </a:pPr>
            <a:r>
              <a:rPr lang="en-US" sz="2800" dirty="0" smtClean="0"/>
              <a:t>		1.Gingival cysts of new born</a:t>
            </a:r>
          </a:p>
          <a:p>
            <a:pPr>
              <a:buNone/>
            </a:pPr>
            <a:r>
              <a:rPr lang="en-US" sz="2800" dirty="0" smtClean="0"/>
              <a:t>		2.odontogenic keratocyst</a:t>
            </a:r>
          </a:p>
          <a:p>
            <a:pPr>
              <a:buNone/>
            </a:pPr>
            <a:r>
              <a:rPr lang="en-US" sz="2800" dirty="0" smtClean="0"/>
              <a:t>		3.Dentigerous cyst</a:t>
            </a:r>
          </a:p>
          <a:p>
            <a:pPr>
              <a:buNone/>
            </a:pPr>
            <a:r>
              <a:rPr lang="en-US" sz="2800" dirty="0" smtClean="0"/>
              <a:t>		4.Eruption cyst</a:t>
            </a:r>
          </a:p>
          <a:p>
            <a:pPr>
              <a:buNone/>
            </a:pPr>
            <a:r>
              <a:rPr lang="en-US" sz="2800" dirty="0" smtClean="0"/>
              <a:t>		5.Gingival cyst of adults</a:t>
            </a:r>
          </a:p>
          <a:p>
            <a:pPr>
              <a:buNone/>
            </a:pPr>
            <a:r>
              <a:rPr lang="en-US" sz="2800" dirty="0" smtClean="0"/>
              <a:t>		6.lateral periodontal cyst</a:t>
            </a:r>
          </a:p>
          <a:p>
            <a:pPr>
              <a:buNone/>
            </a:pPr>
            <a:r>
              <a:rPr lang="en-US" sz="2800" dirty="0" smtClean="0"/>
              <a:t>		7.Botryoid odontogenic cyst</a:t>
            </a:r>
          </a:p>
          <a:p>
            <a:pPr>
              <a:buNone/>
            </a:pPr>
            <a:r>
              <a:rPr lang="en-US" sz="2800" dirty="0" smtClean="0"/>
              <a:t>		8.Glandular odontogenic cyst</a:t>
            </a:r>
          </a:p>
          <a:p>
            <a:pPr>
              <a:buNone/>
            </a:pPr>
            <a:r>
              <a:rPr lang="en-US" sz="2800" dirty="0" smtClean="0"/>
              <a:t>		9.Calcifying odontogenic cyst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2800" dirty="0" smtClean="0"/>
              <a:t>(b) Non odontogenic cyst</a:t>
            </a:r>
          </a:p>
          <a:p>
            <a:pPr>
              <a:buNone/>
            </a:pPr>
            <a:r>
              <a:rPr lang="en-US" sz="2800" dirty="0" smtClean="0"/>
              <a:t>		1.Mid palatal raphe cyst of infants</a:t>
            </a:r>
          </a:p>
          <a:p>
            <a:pPr>
              <a:buNone/>
            </a:pPr>
            <a:r>
              <a:rPr lang="en-US" sz="2800" dirty="0" smtClean="0"/>
              <a:t>		2.Nasopalatine duct cyst</a:t>
            </a:r>
          </a:p>
          <a:p>
            <a:pPr>
              <a:buNone/>
            </a:pPr>
            <a:r>
              <a:rPr lang="en-US" sz="2800" dirty="0" smtClean="0"/>
              <a:t>		3.Naso labial cyst</a:t>
            </a:r>
          </a:p>
          <a:p>
            <a:pPr>
              <a:buNone/>
            </a:pPr>
            <a:r>
              <a:rPr lang="en-US" sz="2800" i="1" u="sng" dirty="0" smtClean="0"/>
              <a:t>B.Non epithelial lined cyst</a:t>
            </a:r>
          </a:p>
          <a:p>
            <a:pPr>
              <a:buNone/>
            </a:pPr>
            <a:r>
              <a:rPr lang="en-US" sz="2800" dirty="0" smtClean="0"/>
              <a:t>		1.Solitary bone cyst</a:t>
            </a:r>
          </a:p>
          <a:p>
            <a:pPr>
              <a:buNone/>
            </a:pPr>
            <a:r>
              <a:rPr lang="en-US" sz="2800" dirty="0" smtClean="0"/>
              <a:t>		2.Aneurysmal bone cyst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dirty="0" smtClean="0">
                <a:solidFill>
                  <a:srgbClr val="0000FF"/>
                </a:solidFill>
              </a:rPr>
              <a:t>Inflammatory </a:t>
            </a: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		</a:t>
            </a:r>
            <a:r>
              <a:rPr lang="en-US" sz="2800" dirty="0" smtClean="0"/>
              <a:t>1.Radicular cyst</a:t>
            </a:r>
          </a:p>
          <a:p>
            <a:pPr>
              <a:buNone/>
            </a:pPr>
            <a:r>
              <a:rPr lang="en-US" sz="2800" dirty="0" smtClean="0"/>
              <a:t>		2.Residual cyst</a:t>
            </a:r>
          </a:p>
          <a:p>
            <a:pPr>
              <a:buNone/>
            </a:pPr>
            <a:r>
              <a:rPr lang="en-US" sz="2800" dirty="0" smtClean="0"/>
              <a:t>		3.Paradental cyst</a:t>
            </a:r>
          </a:p>
          <a:p>
            <a:pPr>
              <a:buNone/>
            </a:pPr>
            <a:r>
              <a:rPr lang="en-US" sz="2800" dirty="0" smtClean="0"/>
              <a:t>		</a:t>
            </a:r>
          </a:p>
          <a:p>
            <a:pPr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Odontogenic cysts are derived from three epithelial structures:</a:t>
            </a:r>
          </a:p>
          <a:p>
            <a:pPr>
              <a:buNone/>
            </a:pPr>
            <a:r>
              <a:rPr lang="en-US" b="1" dirty="0" smtClean="0"/>
              <a:t>1.Rests of Malassez</a:t>
            </a:r>
            <a:r>
              <a:rPr lang="en-US" dirty="0" smtClean="0"/>
              <a:t>:Remnants of Hertwig’s epithelial root sheath</a:t>
            </a:r>
          </a:p>
          <a:p>
            <a:pPr>
              <a:buNone/>
            </a:pPr>
            <a:r>
              <a:rPr lang="en-US" b="1" dirty="0" smtClean="0"/>
              <a:t>2.Reduced enamel epithelium</a:t>
            </a:r>
            <a:r>
              <a:rPr lang="en-US" dirty="0" smtClean="0"/>
              <a:t>: Surrounds the crown of tooth after enamel formation is complete.</a:t>
            </a:r>
          </a:p>
          <a:p>
            <a:pPr>
              <a:buNone/>
            </a:pPr>
            <a:r>
              <a:rPr lang="en-US" b="1" dirty="0" smtClean="0"/>
              <a:t>3.Remnants of dental lamina(rest of Serres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64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Elements of a Cyst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1.Wall or capsule</a:t>
            </a:r>
          </a:p>
          <a:p>
            <a:pPr>
              <a:buNone/>
            </a:pPr>
            <a:r>
              <a:rPr lang="en-US" dirty="0" smtClean="0"/>
              <a:t>2.Lining</a:t>
            </a:r>
          </a:p>
          <a:p>
            <a:pPr>
              <a:buNone/>
            </a:pPr>
            <a:r>
              <a:rPr lang="en-US" dirty="0" smtClean="0"/>
              <a:t>3.Lumen</a:t>
            </a:r>
            <a:endParaRPr lang="en-US" dirty="0"/>
          </a:p>
        </p:txBody>
      </p:sp>
      <p:pic>
        <p:nvPicPr>
          <p:cNvPr id="36866" name="Picture 2" descr="https://encrypted-tbn0.gstatic.com/images?q=tbn:ANd9GcRwUiCnHJsdFJCFmW1Oxp7TeD_38rMxXaKp_Hegjez0A8cSBfD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76400"/>
            <a:ext cx="2133600" cy="2143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Radicular cyst(Periapical cyst)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093"/>
            <a:ext cx="9144000" cy="62818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09715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956"/>
            <a:ext cx="9144000" cy="5526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209715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827"/>
            <a:ext cx="9144000" cy="61723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991"/>
            <a:ext cx="9144000" cy="606001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209715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6491"/>
            <a:ext cx="9144000" cy="530501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8616"/>
            <a:ext cx="9144000" cy="618076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2816"/>
            <a:ext cx="9144000" cy="56923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0181"/>
            <a:ext cx="9144000" cy="55576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654"/>
            <a:ext cx="9144000" cy="54986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09716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7023"/>
            <a:ext cx="9144000" cy="552395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209716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233"/>
            <a:ext cx="9144000" cy="551553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209716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3344"/>
            <a:ext cx="9144000" cy="57513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09716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7543"/>
            <a:ext cx="9144000" cy="526291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2097168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7531" y="998476"/>
            <a:ext cx="6988199" cy="486104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2097169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4925" y="456199"/>
            <a:ext cx="6016664" cy="561851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2097170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7921"/>
            <a:ext cx="9144000" cy="45621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209717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3478"/>
            <a:ext cx="9144000" cy="63710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209717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5788"/>
            <a:ext cx="9144000" cy="530642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209717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447"/>
            <a:ext cx="9144000" cy="566710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209717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075"/>
            <a:ext cx="9144000" cy="54818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209717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7023"/>
            <a:ext cx="9144000" cy="552395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Picture 209717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440"/>
            <a:ext cx="9144000" cy="534712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209717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185"/>
            <a:ext cx="9144000" cy="571762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209717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654"/>
            <a:ext cx="9144000" cy="549869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Picture 209718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9133"/>
            <a:ext cx="9144000" cy="575973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Picture 209718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587" y="0"/>
            <a:ext cx="88968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Picture 209718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0804" y="0"/>
            <a:ext cx="52623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Picture 209718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3864"/>
            <a:ext cx="9144000" cy="549027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209715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2288"/>
            <a:ext cx="9144000" cy="563342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Picture 209718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8234"/>
            <a:ext cx="9144000" cy="634153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209715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154" y="0"/>
            <a:ext cx="865169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Picture 209718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0613" y="104752"/>
            <a:ext cx="9022773" cy="664849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Picture 209718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144"/>
            <a:ext cx="9144000" cy="6239711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3097" y="241060"/>
            <a:ext cx="7846728" cy="56949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173</Words>
  <Application>Microsoft Office PowerPoint</Application>
  <PresentationFormat>On-screen Show (4:3)</PresentationFormat>
  <Paragraphs>57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Odontogenic cysts</vt:lpstr>
      <vt:lpstr>Slide 2</vt:lpstr>
      <vt:lpstr>Slide 3</vt:lpstr>
      <vt:lpstr>Slide 4</vt:lpstr>
      <vt:lpstr>Slide 5</vt:lpstr>
      <vt:lpstr>Slide 6</vt:lpstr>
      <vt:lpstr>Slide 7</vt:lpstr>
      <vt:lpstr>Slide 8</vt:lpstr>
      <vt:lpstr>Radicular cyst(Periapical cyst)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Rajesh Pandya</dc:creator>
  <cp:lastModifiedBy>Admin</cp:lastModifiedBy>
  <cp:revision>5</cp:revision>
  <dcterms:created xsi:type="dcterms:W3CDTF">2006-08-16T00:00:00Z</dcterms:created>
  <dcterms:modified xsi:type="dcterms:W3CDTF">2024-01-02T06:41:40Z</dcterms:modified>
</cp:coreProperties>
</file>