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1E86F-501B-473A-A5BB-034CE4F6EE06}" type="doc">
      <dgm:prSet loTypeId="urn:microsoft.com/office/officeart/2005/8/layout/process2" loCatId="process" qsTypeId="urn:microsoft.com/office/officeart/2005/8/quickstyle/simple1" qsCatId="simple" csTypeId="urn:microsoft.com/office/officeart/2005/8/colors/accent2_2" csCatId="accent2" phldr="1"/>
      <dgm:spPr/>
    </dgm:pt>
    <dgm:pt modelId="{F91E9053-8C6E-4895-8E01-58CBCD57658E}">
      <dgm:prSet phldrT="[Text]" custT="1"/>
      <dgm:spPr/>
      <dgm:t>
        <a:bodyPr/>
        <a:lstStyle/>
        <a:p>
          <a:r>
            <a:rPr lang="en-US" sz="4000" b="1" dirty="0"/>
            <a:t>↑ magnitude </a:t>
          </a:r>
        </a:p>
      </dgm:t>
    </dgm:pt>
    <dgm:pt modelId="{F0736E43-00A9-43BA-A827-F6B08A7CE8E9}" type="parTrans" cxnId="{E25190AF-74CA-4EFD-927F-96B7E06C5D6A}">
      <dgm:prSet/>
      <dgm:spPr/>
      <dgm:t>
        <a:bodyPr/>
        <a:lstStyle/>
        <a:p>
          <a:endParaRPr lang="en-US"/>
        </a:p>
      </dgm:t>
    </dgm:pt>
    <dgm:pt modelId="{6597A541-5F21-4A79-89A5-4A57600F5B52}" type="sibTrans" cxnId="{E25190AF-74CA-4EFD-927F-96B7E06C5D6A}">
      <dgm:prSet/>
      <dgm:spPr/>
      <dgm:t>
        <a:bodyPr/>
        <a:lstStyle/>
        <a:p>
          <a:endParaRPr lang="en-US"/>
        </a:p>
      </dgm:t>
    </dgm:pt>
    <dgm:pt modelId="{3B518ABA-2F77-44BA-8CBB-5972B30C658D}">
      <dgm:prSet phldrT="[Text]" custT="1"/>
      <dgm:spPr/>
      <dgm:t>
        <a:bodyPr/>
        <a:lstStyle/>
        <a:p>
          <a:r>
            <a:rPr lang="en-US" sz="4000" b="1" dirty="0"/>
            <a:t>↑ </a:t>
          </a:r>
          <a:r>
            <a:rPr lang="en-US" sz="4000" b="1" dirty="0">
              <a:sym typeface="Wingdings" pitchFamily="2" charset="2"/>
            </a:rPr>
            <a:t>thickening of PDL </a:t>
          </a:r>
          <a:endParaRPr lang="en-US" sz="4000" b="1" dirty="0"/>
        </a:p>
      </dgm:t>
    </dgm:pt>
    <dgm:pt modelId="{DDCAA81A-B800-415C-AFF2-A9BEE1C48F4B}" type="parTrans" cxnId="{6CAC1CE9-AEB3-44CD-9ED5-7D6663D160B6}">
      <dgm:prSet/>
      <dgm:spPr/>
      <dgm:t>
        <a:bodyPr/>
        <a:lstStyle/>
        <a:p>
          <a:endParaRPr lang="en-US"/>
        </a:p>
      </dgm:t>
    </dgm:pt>
    <dgm:pt modelId="{2834AEC2-070D-44C8-A99E-0B2049B8D259}" type="sibTrans" cxnId="{6CAC1CE9-AEB3-44CD-9ED5-7D6663D160B6}">
      <dgm:prSet/>
      <dgm:spPr/>
      <dgm:t>
        <a:bodyPr/>
        <a:lstStyle/>
        <a:p>
          <a:endParaRPr lang="en-US"/>
        </a:p>
      </dgm:t>
    </dgm:pt>
    <dgm:pt modelId="{5EBDA965-121E-4BD3-80A6-9AF0923673F2}">
      <dgm:prSet phldrT="[Text]" custT="1"/>
      <dgm:spPr/>
      <dgm:t>
        <a:bodyPr/>
        <a:lstStyle/>
        <a:p>
          <a:r>
            <a:rPr lang="en-US" sz="4000" b="1" dirty="0"/>
            <a:t>↑ </a:t>
          </a:r>
          <a:r>
            <a:rPr lang="en-US" sz="4000" b="1" dirty="0">
              <a:sym typeface="Wingdings" pitchFamily="2" charset="2"/>
            </a:rPr>
            <a:t>density of bone</a:t>
          </a:r>
          <a:endParaRPr lang="en-US" sz="4000" b="1" dirty="0"/>
        </a:p>
      </dgm:t>
    </dgm:pt>
    <dgm:pt modelId="{E981A737-B0A3-4761-A3D8-BCF333A9BDE8}" type="parTrans" cxnId="{1F1E730C-EF3B-42A0-9918-3299B97C5DB8}">
      <dgm:prSet/>
      <dgm:spPr/>
      <dgm:t>
        <a:bodyPr/>
        <a:lstStyle/>
        <a:p>
          <a:endParaRPr lang="en-US"/>
        </a:p>
      </dgm:t>
    </dgm:pt>
    <dgm:pt modelId="{623FC4D1-1C45-441A-900F-9E99704765F9}" type="sibTrans" cxnId="{1F1E730C-EF3B-42A0-9918-3299B97C5DB8}">
      <dgm:prSet/>
      <dgm:spPr/>
      <dgm:t>
        <a:bodyPr/>
        <a:lstStyle/>
        <a:p>
          <a:endParaRPr lang="en-US"/>
        </a:p>
      </dgm:t>
    </dgm:pt>
    <dgm:pt modelId="{F2F30177-BAE6-400E-8DF2-92CE44B0BE1F}" type="pres">
      <dgm:prSet presAssocID="{5D31E86F-501B-473A-A5BB-034CE4F6EE06}" presName="linearFlow" presStyleCnt="0">
        <dgm:presLayoutVars>
          <dgm:resizeHandles val="exact"/>
        </dgm:presLayoutVars>
      </dgm:prSet>
      <dgm:spPr/>
    </dgm:pt>
    <dgm:pt modelId="{3D5A8C84-44DE-485B-84C9-7AEDF29E2030}" type="pres">
      <dgm:prSet presAssocID="{F91E9053-8C6E-4895-8E01-58CBCD57658E}" presName="node" presStyleLbl="node1" presStyleIdx="0" presStyleCnt="3">
        <dgm:presLayoutVars>
          <dgm:bulletEnabled val="1"/>
        </dgm:presLayoutVars>
      </dgm:prSet>
      <dgm:spPr/>
    </dgm:pt>
    <dgm:pt modelId="{150020BF-6801-4905-B64F-956C6B94D3B2}" type="pres">
      <dgm:prSet presAssocID="{6597A541-5F21-4A79-89A5-4A57600F5B52}" presName="sibTrans" presStyleLbl="sibTrans2D1" presStyleIdx="0" presStyleCnt="2"/>
      <dgm:spPr/>
    </dgm:pt>
    <dgm:pt modelId="{5B725CF1-4651-4426-A59A-AFF03D4A5E51}" type="pres">
      <dgm:prSet presAssocID="{6597A541-5F21-4A79-89A5-4A57600F5B52}" presName="connectorText" presStyleLbl="sibTrans2D1" presStyleIdx="0" presStyleCnt="2"/>
      <dgm:spPr/>
    </dgm:pt>
    <dgm:pt modelId="{4F43552B-3FCD-42FC-8283-B71AED024E10}" type="pres">
      <dgm:prSet presAssocID="{3B518ABA-2F77-44BA-8CBB-5972B30C658D}" presName="node" presStyleLbl="node1" presStyleIdx="1" presStyleCnt="3">
        <dgm:presLayoutVars>
          <dgm:bulletEnabled val="1"/>
        </dgm:presLayoutVars>
      </dgm:prSet>
      <dgm:spPr/>
    </dgm:pt>
    <dgm:pt modelId="{ABF597EB-203C-4AB5-8B7D-39E3B8E36697}" type="pres">
      <dgm:prSet presAssocID="{2834AEC2-070D-44C8-A99E-0B2049B8D259}" presName="sibTrans" presStyleLbl="sibTrans2D1" presStyleIdx="1" presStyleCnt="2"/>
      <dgm:spPr/>
    </dgm:pt>
    <dgm:pt modelId="{A31BE54C-BB75-479F-8B90-325FDF6837F7}" type="pres">
      <dgm:prSet presAssocID="{2834AEC2-070D-44C8-A99E-0B2049B8D259}" presName="connectorText" presStyleLbl="sibTrans2D1" presStyleIdx="1" presStyleCnt="2"/>
      <dgm:spPr/>
    </dgm:pt>
    <dgm:pt modelId="{1B62D34B-EC56-47C1-BC1A-8CE207EEDFDA}" type="pres">
      <dgm:prSet presAssocID="{5EBDA965-121E-4BD3-80A6-9AF0923673F2}" presName="node" presStyleLbl="node1" presStyleIdx="2" presStyleCnt="3">
        <dgm:presLayoutVars>
          <dgm:bulletEnabled val="1"/>
        </dgm:presLayoutVars>
      </dgm:prSet>
      <dgm:spPr/>
    </dgm:pt>
  </dgm:ptLst>
  <dgm:cxnLst>
    <dgm:cxn modelId="{1F1E730C-EF3B-42A0-9918-3299B97C5DB8}" srcId="{5D31E86F-501B-473A-A5BB-034CE4F6EE06}" destId="{5EBDA965-121E-4BD3-80A6-9AF0923673F2}" srcOrd="2" destOrd="0" parTransId="{E981A737-B0A3-4761-A3D8-BCF333A9BDE8}" sibTransId="{623FC4D1-1C45-441A-900F-9E99704765F9}"/>
    <dgm:cxn modelId="{C9E22019-A1A0-43AB-A71B-4F21B7A8A078}" type="presOf" srcId="{F91E9053-8C6E-4895-8E01-58CBCD57658E}" destId="{3D5A8C84-44DE-485B-84C9-7AEDF29E2030}" srcOrd="0" destOrd="0" presId="urn:microsoft.com/office/officeart/2005/8/layout/process2"/>
    <dgm:cxn modelId="{F3F3922B-ABD5-4198-AA52-DE35DAA2473E}" type="presOf" srcId="{5EBDA965-121E-4BD3-80A6-9AF0923673F2}" destId="{1B62D34B-EC56-47C1-BC1A-8CE207EEDFDA}" srcOrd="0" destOrd="0" presId="urn:microsoft.com/office/officeart/2005/8/layout/process2"/>
    <dgm:cxn modelId="{5DB88A40-A22A-4AE5-8D7E-6342BF83340C}" type="presOf" srcId="{5D31E86F-501B-473A-A5BB-034CE4F6EE06}" destId="{F2F30177-BAE6-400E-8DF2-92CE44B0BE1F}" srcOrd="0" destOrd="0" presId="urn:microsoft.com/office/officeart/2005/8/layout/process2"/>
    <dgm:cxn modelId="{7E60696A-A582-44B3-938E-44CC757D110A}" type="presOf" srcId="{6597A541-5F21-4A79-89A5-4A57600F5B52}" destId="{5B725CF1-4651-4426-A59A-AFF03D4A5E51}" srcOrd="1" destOrd="0" presId="urn:microsoft.com/office/officeart/2005/8/layout/process2"/>
    <dgm:cxn modelId="{E25190AF-74CA-4EFD-927F-96B7E06C5D6A}" srcId="{5D31E86F-501B-473A-A5BB-034CE4F6EE06}" destId="{F91E9053-8C6E-4895-8E01-58CBCD57658E}" srcOrd="0" destOrd="0" parTransId="{F0736E43-00A9-43BA-A827-F6B08A7CE8E9}" sibTransId="{6597A541-5F21-4A79-89A5-4A57600F5B52}"/>
    <dgm:cxn modelId="{58947DB4-9EFA-4D71-B1F7-3D8FFA7C2AA7}" type="presOf" srcId="{2834AEC2-070D-44C8-A99E-0B2049B8D259}" destId="{ABF597EB-203C-4AB5-8B7D-39E3B8E36697}" srcOrd="0" destOrd="0" presId="urn:microsoft.com/office/officeart/2005/8/layout/process2"/>
    <dgm:cxn modelId="{D2EA4BB7-4909-431E-9566-68A9EDC7ECF7}" type="presOf" srcId="{2834AEC2-070D-44C8-A99E-0B2049B8D259}" destId="{A31BE54C-BB75-479F-8B90-325FDF6837F7}" srcOrd="1" destOrd="0" presId="urn:microsoft.com/office/officeart/2005/8/layout/process2"/>
    <dgm:cxn modelId="{6E1CE6CE-B2BA-4D0A-9F29-18BC51F2F642}" type="presOf" srcId="{6597A541-5F21-4A79-89A5-4A57600F5B52}" destId="{150020BF-6801-4905-B64F-956C6B94D3B2}" srcOrd="0" destOrd="0" presId="urn:microsoft.com/office/officeart/2005/8/layout/process2"/>
    <dgm:cxn modelId="{0435D3E5-2FFB-4864-BAE8-B2DC05823A0D}" type="presOf" srcId="{3B518ABA-2F77-44BA-8CBB-5972B30C658D}" destId="{4F43552B-3FCD-42FC-8283-B71AED024E10}" srcOrd="0" destOrd="0" presId="urn:microsoft.com/office/officeart/2005/8/layout/process2"/>
    <dgm:cxn modelId="{6CAC1CE9-AEB3-44CD-9ED5-7D6663D160B6}" srcId="{5D31E86F-501B-473A-A5BB-034CE4F6EE06}" destId="{3B518ABA-2F77-44BA-8CBB-5972B30C658D}" srcOrd="1" destOrd="0" parTransId="{DDCAA81A-B800-415C-AFF2-A9BEE1C48F4B}" sibTransId="{2834AEC2-070D-44C8-A99E-0B2049B8D259}"/>
    <dgm:cxn modelId="{DC2D0F49-DE54-47EE-A4B8-4ADB20E768B8}" type="presParOf" srcId="{F2F30177-BAE6-400E-8DF2-92CE44B0BE1F}" destId="{3D5A8C84-44DE-485B-84C9-7AEDF29E2030}" srcOrd="0" destOrd="0" presId="urn:microsoft.com/office/officeart/2005/8/layout/process2"/>
    <dgm:cxn modelId="{3BC21171-271A-4C3B-A512-E2C941D3E245}" type="presParOf" srcId="{F2F30177-BAE6-400E-8DF2-92CE44B0BE1F}" destId="{150020BF-6801-4905-B64F-956C6B94D3B2}" srcOrd="1" destOrd="0" presId="urn:microsoft.com/office/officeart/2005/8/layout/process2"/>
    <dgm:cxn modelId="{00162B64-F5B7-4688-AF7D-0F58A1FEF128}" type="presParOf" srcId="{150020BF-6801-4905-B64F-956C6B94D3B2}" destId="{5B725CF1-4651-4426-A59A-AFF03D4A5E51}" srcOrd="0" destOrd="0" presId="urn:microsoft.com/office/officeart/2005/8/layout/process2"/>
    <dgm:cxn modelId="{911928C0-409D-4A71-9B6C-0CF839736A26}" type="presParOf" srcId="{F2F30177-BAE6-400E-8DF2-92CE44B0BE1F}" destId="{4F43552B-3FCD-42FC-8283-B71AED024E10}" srcOrd="2" destOrd="0" presId="urn:microsoft.com/office/officeart/2005/8/layout/process2"/>
    <dgm:cxn modelId="{57929BFC-EB03-429D-8A16-3CC8A74F466C}" type="presParOf" srcId="{F2F30177-BAE6-400E-8DF2-92CE44B0BE1F}" destId="{ABF597EB-203C-4AB5-8B7D-39E3B8E36697}" srcOrd="3" destOrd="0" presId="urn:microsoft.com/office/officeart/2005/8/layout/process2"/>
    <dgm:cxn modelId="{9F89091B-410E-417A-B5D7-83A13EAA3123}" type="presParOf" srcId="{ABF597EB-203C-4AB5-8B7D-39E3B8E36697}" destId="{A31BE54C-BB75-479F-8B90-325FDF6837F7}" srcOrd="0" destOrd="0" presId="urn:microsoft.com/office/officeart/2005/8/layout/process2"/>
    <dgm:cxn modelId="{8AB101DF-D171-4004-84F9-5C87F1333968}" type="presParOf" srcId="{F2F30177-BAE6-400E-8DF2-92CE44B0BE1F}" destId="{1B62D34B-EC56-47C1-BC1A-8CE207EEDFD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A8C84-44DE-485B-84C9-7AEDF29E2030}">
      <dsp:nvSpPr>
        <dsp:cNvPr id="0" name=""/>
        <dsp:cNvSpPr/>
      </dsp:nvSpPr>
      <dsp:spPr>
        <a:xfrm>
          <a:off x="1830809" y="2009"/>
          <a:ext cx="4110781" cy="10276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↑ magnitude </a:t>
          </a:r>
        </a:p>
      </dsp:txBody>
      <dsp:txXfrm>
        <a:off x="1860909" y="32109"/>
        <a:ext cx="4050581" cy="967495"/>
      </dsp:txXfrm>
    </dsp:sp>
    <dsp:sp modelId="{150020BF-6801-4905-B64F-956C6B94D3B2}">
      <dsp:nvSpPr>
        <dsp:cNvPr id="0" name=""/>
        <dsp:cNvSpPr/>
      </dsp:nvSpPr>
      <dsp:spPr>
        <a:xfrm rot="5400000">
          <a:off x="3693507" y="1055396"/>
          <a:ext cx="385385" cy="462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3747461" y="1093935"/>
        <a:ext cx="277478" cy="269770"/>
      </dsp:txXfrm>
    </dsp:sp>
    <dsp:sp modelId="{4F43552B-3FCD-42FC-8283-B71AED024E10}">
      <dsp:nvSpPr>
        <dsp:cNvPr id="0" name=""/>
        <dsp:cNvSpPr/>
      </dsp:nvSpPr>
      <dsp:spPr>
        <a:xfrm>
          <a:off x="1830809" y="1543552"/>
          <a:ext cx="4110781" cy="10276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↑ </a:t>
          </a:r>
          <a:r>
            <a:rPr lang="en-US" sz="4000" b="1" kern="1200" dirty="0">
              <a:sym typeface="Wingdings" pitchFamily="2" charset="2"/>
            </a:rPr>
            <a:t>thickening of PDL </a:t>
          </a:r>
          <a:endParaRPr lang="en-US" sz="4000" b="1" kern="1200" dirty="0"/>
        </a:p>
      </dsp:txBody>
      <dsp:txXfrm>
        <a:off x="1860909" y="1573652"/>
        <a:ext cx="4050581" cy="967495"/>
      </dsp:txXfrm>
    </dsp:sp>
    <dsp:sp modelId="{ABF597EB-203C-4AB5-8B7D-39E3B8E36697}">
      <dsp:nvSpPr>
        <dsp:cNvPr id="0" name=""/>
        <dsp:cNvSpPr/>
      </dsp:nvSpPr>
      <dsp:spPr>
        <a:xfrm rot="5400000">
          <a:off x="3693507" y="2596940"/>
          <a:ext cx="385385" cy="462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3747461" y="2635479"/>
        <a:ext cx="277478" cy="269770"/>
      </dsp:txXfrm>
    </dsp:sp>
    <dsp:sp modelId="{1B62D34B-EC56-47C1-BC1A-8CE207EEDFDA}">
      <dsp:nvSpPr>
        <dsp:cNvPr id="0" name=""/>
        <dsp:cNvSpPr/>
      </dsp:nvSpPr>
      <dsp:spPr>
        <a:xfrm>
          <a:off x="1830809" y="3085095"/>
          <a:ext cx="4110781" cy="10276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↑ </a:t>
          </a:r>
          <a:r>
            <a:rPr lang="en-US" sz="4000" b="1" kern="1200" dirty="0">
              <a:sym typeface="Wingdings" pitchFamily="2" charset="2"/>
            </a:rPr>
            <a:t>density of bone</a:t>
          </a:r>
          <a:endParaRPr lang="en-US" sz="4000" b="1" kern="1200" dirty="0"/>
        </a:p>
      </dsp:txBody>
      <dsp:txXfrm>
        <a:off x="1860909" y="3115195"/>
        <a:ext cx="4050581" cy="967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762000"/>
            <a:ext cx="70104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Periodontal Response To External Forces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</a:t>
            </a:r>
            <a:r>
              <a:rPr lang="en-US" sz="3200" dirty="0"/>
              <a:t>By: </a:t>
            </a:r>
            <a:r>
              <a:rPr lang="en-US" sz="3200" dirty="0" err="1"/>
              <a:t>Dr.Jinay</a:t>
            </a:r>
            <a:r>
              <a:rPr lang="en-US" sz="3200" dirty="0"/>
              <a:t> </a:t>
            </a:r>
            <a:r>
              <a:rPr lang="en-US" sz="3200" dirty="0" err="1"/>
              <a:t>Sathwara</a:t>
            </a:r>
            <a:br>
              <a:rPr lang="en-US" sz="3200" dirty="0"/>
            </a:br>
            <a:r>
              <a:rPr lang="en-US" sz="3200" dirty="0"/>
              <a:t>Reader</a:t>
            </a:r>
            <a:br>
              <a:rPr lang="en-US" sz="3200" dirty="0"/>
            </a:br>
            <a:r>
              <a:rPr lang="en-US" sz="3200" dirty="0"/>
              <a:t>Dept. of Periodontology</a:t>
            </a:r>
            <a:br>
              <a:rPr lang="en-US" sz="3200" dirty="0"/>
            </a:br>
            <a:endParaRPr lang="en-CA" sz="32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66800" y="1143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/>
              <a:t>Trauma from Occlusion(TFO)</a:t>
            </a:r>
            <a:br>
              <a:rPr lang="en-US"/>
            </a:br>
            <a:endParaRPr lang="en-US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US"/>
              <a:t>When occlusal forces exeeds the adaptive capacity of the tissues, tissue injury results, resultant tissue injury is known as </a:t>
            </a:r>
            <a:r>
              <a:rPr lang="en-US" sz="3600">
                <a:solidFill>
                  <a:srgbClr val="340203"/>
                </a:solidFill>
              </a:rPr>
              <a:t>TFO</a:t>
            </a:r>
            <a:r>
              <a:rPr lang="en-US"/>
              <a:t>, not the occlusal force.</a:t>
            </a:r>
          </a:p>
          <a:p>
            <a:r>
              <a:rPr lang="en-US"/>
              <a:t>TFO also disrupts function of masticatory muscles &amp; TMJ and wearing of teeth.</a:t>
            </a:r>
          </a:p>
          <a:p>
            <a:r>
              <a:rPr lang="en-US"/>
              <a:t>Occlusion that produces such injury is known as </a:t>
            </a:r>
            <a:r>
              <a:rPr lang="en-US" sz="3600">
                <a:solidFill>
                  <a:srgbClr val="340203"/>
                </a:solidFill>
              </a:rPr>
              <a:t>Traumatic occlusion. 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2017 World workshop-New classification of periodontal diseases and conditions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066800" y="2438400"/>
            <a:ext cx="7772400" cy="4114800"/>
          </a:xfrm>
        </p:spPr>
        <p:txBody>
          <a:bodyPr/>
          <a:lstStyle/>
          <a:p>
            <a:r>
              <a:rPr lang="en-US" b="1" i="1"/>
              <a:t>Traumatic occlusal force</a:t>
            </a:r>
            <a:r>
              <a:rPr lang="en-US" i="1"/>
              <a:t>, replacing the term excessive occlusal force, is </a:t>
            </a:r>
            <a:r>
              <a:rPr lang="en-US"/>
              <a:t>the force that exceeds the adaptive capacity of the periodontium and/or the teeth. </a:t>
            </a:r>
          </a:p>
          <a:p>
            <a:r>
              <a:rPr lang="en-US"/>
              <a:t>Traumatic occlusal forces can result in occlusal trauma(the lesion) and excessive wear or fracture of the teeth.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447800"/>
          </a:xfrm>
        </p:spPr>
        <p:txBody>
          <a:bodyPr/>
          <a:lstStyle/>
          <a:p>
            <a:r>
              <a:rPr lang="en-US"/>
              <a:t>Adaptive capacity of periodontium to occlusal forces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066800" y="2514600"/>
            <a:ext cx="7772400" cy="3702050"/>
          </a:xfrm>
        </p:spPr>
        <p:txBody>
          <a:bodyPr/>
          <a:lstStyle/>
          <a:p>
            <a:r>
              <a:rPr lang="en-US"/>
              <a:t>Influenced by magnitude, direction duration, and frequency of the forces.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 i="1"/>
              <a:t>Magnitude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210185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Periodontal Response To External Forces         By: Dr.Jinay Sathwara Reader Dept. of Periodontology </vt:lpstr>
      <vt:lpstr>Trauma from Occlusion(TFO) </vt:lpstr>
      <vt:lpstr>2017 World workshop-New classification of periodontal diseases and conditions</vt:lpstr>
      <vt:lpstr>Adaptive capacity of periodontium to occlusal forces</vt:lpstr>
      <vt:lpstr>Magnitude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Periodontal Response To External Forces         By: Dr.Jinay Sathwara</dc:title>
  <dc:creator>Admin</dc:creator>
  <cp:lastModifiedBy>shyamal chachcha</cp:lastModifiedBy>
  <cp:revision>2</cp:revision>
  <dcterms:created xsi:type="dcterms:W3CDTF">2006-08-16T00:00:00Z</dcterms:created>
  <dcterms:modified xsi:type="dcterms:W3CDTF">2023-04-05T03:52:40Z</dcterms:modified>
</cp:coreProperties>
</file>