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9" r:id="rId4"/>
  </p:sldMasterIdLst>
  <p:notesMasterIdLst>
    <p:notesMasterId r:id="rId12"/>
  </p:notesMasterIdLst>
  <p:handoutMasterIdLst>
    <p:handoutMasterId r:id="rId13"/>
  </p:handoutMasterIdLst>
  <p:sldIdLst>
    <p:sldId id="322" r:id="rId5"/>
    <p:sldId id="310" r:id="rId6"/>
    <p:sldId id="257" r:id="rId7"/>
    <p:sldId id="311" r:id="rId8"/>
    <p:sldId id="294" r:id="rId9"/>
    <p:sldId id="312" r:id="rId10"/>
    <p:sldId id="314" r:id="rId11"/>
  </p:sldIdLst>
  <p:sldSz cx="9144000" cy="6858000" type="screen4x3"/>
  <p:notesSz cx="6858000" cy="91995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9933"/>
    <a:srgbClr val="6666FF"/>
    <a:srgbClr val="FF66CC"/>
    <a:srgbClr val="FF0066"/>
    <a:srgbClr val="FF6600"/>
    <a:srgbClr val="FF99FF"/>
    <a:srgbClr val="FFCCFF"/>
    <a:srgbClr val="99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01" autoAdjust="0"/>
    <p:restoredTop sz="94660"/>
  </p:normalViewPr>
  <p:slideViewPr>
    <p:cSldViewPr>
      <p:cViewPr varScale="1">
        <p:scale>
          <a:sx n="85" d="100"/>
          <a:sy n="85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9" d="100"/>
          <a:sy n="19" d="100"/>
        </p:scale>
        <p:origin x="-1386" y="-90"/>
      </p:cViewPr>
      <p:guideLst>
        <p:guide orient="horz" pos="2897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3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63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C000A55-2964-43B2-AAD0-063D99BE2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0300" y="690563"/>
            <a:ext cx="4598988" cy="3449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70388"/>
            <a:ext cx="5029200" cy="413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188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39188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461AE03-BFA8-4206-901C-97490B097E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3AA1DC-6A89-4975-AD28-153BDF8238B9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40ADD-E356-41D6-B26D-CEBC399754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87FD47A-1570-4D77-80AE-A426F403C6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C473C-E8FC-42F8-A280-8BFEB42BB9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C11E0-3CB0-4135-8085-CE367C058D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1B1D3-4845-4619-AFD4-EE9F764D08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0DF2B9E-B730-4BE5-8D25-FA556AE4B1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8AC90-71CD-492E-A9F5-CBC1DB5C9F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5D03AB3-DBA2-46C1-9415-677DA36138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143ED7-49D2-4D76-BC2E-97BDD89074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2CE39-1538-46AC-A967-C9EF29974C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40491-D08A-48CB-996A-DEE535BA0B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C07F97-2780-4745-B8FB-A9DA1FBCAC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17" r:id="rId4"/>
    <p:sldLayoutId id="2147483918" r:id="rId5"/>
    <p:sldLayoutId id="2147483925" r:id="rId6"/>
    <p:sldLayoutId id="2147483919" r:id="rId7"/>
    <p:sldLayoutId id="2147483926" r:id="rId8"/>
    <p:sldLayoutId id="2147483927" r:id="rId9"/>
    <p:sldLayoutId id="2147483920" r:id="rId10"/>
    <p:sldLayoutId id="21474839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WordArt 5"/>
          <p:cNvSpPr>
            <a:spLocks noChangeArrowheads="1" noChangeShapeType="1" noTextEdit="1"/>
          </p:cNvSpPr>
          <p:nvPr/>
        </p:nvSpPr>
        <p:spPr bwMode="auto">
          <a:xfrm>
            <a:off x="2362200" y="1981200"/>
            <a:ext cx="38100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Canines 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209800" y="4614863"/>
            <a:ext cx="500062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Dr. </a:t>
            </a:r>
            <a:r>
              <a:rPr lang="en-US" sz="2400" dirty="0" err="1">
                <a:latin typeface="Calibri" pitchFamily="34" charset="0"/>
              </a:rPr>
              <a:t>Shikha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Jani</a:t>
            </a:r>
            <a:endParaRPr lang="en-US" sz="24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Reader</a:t>
            </a:r>
          </a:p>
          <a:p>
            <a:r>
              <a:rPr lang="en-US" sz="2400" dirty="0">
                <a:latin typeface="Calibri" pitchFamily="34" charset="0"/>
              </a:rPr>
              <a:t>Department of Oral Pathology</a:t>
            </a:r>
          </a:p>
          <a:p>
            <a:r>
              <a:rPr lang="en-US" sz="2400" dirty="0">
                <a:latin typeface="Calibri" pitchFamily="34" charset="0"/>
              </a:rPr>
              <a:t>AMC Dental College and Hospital, Ahmedabad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1066800"/>
            <a:ext cx="518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Maxillary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6629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i="1" u="sng">
                <a:solidFill>
                  <a:srgbClr val="FF6699"/>
                </a:solidFill>
              </a:rPr>
              <a:t>Morphology of Maxillary Canine: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2057400"/>
            <a:ext cx="7696200" cy="4419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b="1" smtClean="0"/>
              <a:t>- one of the </a:t>
            </a:r>
            <a:r>
              <a:rPr lang="en-US" sz="3600" b="1" smtClean="0">
                <a:solidFill>
                  <a:srgbClr val="FF6600"/>
                </a:solidFill>
              </a:rPr>
              <a:t>last </a:t>
            </a:r>
            <a:r>
              <a:rPr lang="en-US" sz="3600" b="1" smtClean="0"/>
              <a:t>teeth to appear in the oral cavity (at the age of 11-12 years).</a:t>
            </a:r>
            <a:endParaRPr lang="en-US" sz="4800" b="1" smtClean="0">
              <a:solidFill>
                <a:srgbClr val="FFCC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b="1" smtClean="0">
                <a:solidFill>
                  <a:srgbClr val="FFCC00"/>
                </a:solidFill>
              </a:rPr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b="1" smtClean="0">
                <a:solidFill>
                  <a:srgbClr val="FFCC00"/>
                </a:solidFill>
              </a:rPr>
              <a:t>- </a:t>
            </a:r>
            <a:r>
              <a:rPr lang="en-US" sz="3600" b="1" smtClean="0">
                <a:solidFill>
                  <a:srgbClr val="FF6600"/>
                </a:solidFill>
              </a:rPr>
              <a:t>larger</a:t>
            </a:r>
            <a:r>
              <a:rPr lang="en-US" sz="3600" b="1" smtClean="0"/>
              <a:t> than the mandibular canine.</a:t>
            </a:r>
            <a:endParaRPr lang="en-US" sz="3600" b="1" smtClean="0">
              <a:solidFill>
                <a:srgbClr val="FFCC00"/>
              </a:solidFill>
            </a:endParaRP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lum bright="14000" contrast="-16000"/>
          </a:blip>
          <a:srcRect/>
          <a:stretch>
            <a:fillRect/>
          </a:stretch>
        </p:blipFill>
        <p:spPr bwMode="auto">
          <a:xfrm>
            <a:off x="6477000" y="125413"/>
            <a:ext cx="259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066800"/>
            <a:ext cx="4724400" cy="5257800"/>
          </a:xfrm>
        </p:spPr>
        <p:txBody>
          <a:bodyPr/>
          <a:lstStyle/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4000" b="1" i="1" dirty="0" smtClean="0">
                <a:solidFill>
                  <a:srgbClr val="FFCC00"/>
                </a:solidFill>
              </a:rPr>
              <a:t> </a:t>
            </a:r>
            <a:r>
              <a:rPr lang="en-US" sz="3600" b="1" dirty="0" smtClean="0">
                <a:solidFill>
                  <a:srgbClr val="FF99FF"/>
                </a:solidFill>
              </a:rPr>
              <a:t>1)  Crown</a:t>
            </a:r>
            <a:r>
              <a:rPr lang="en-US" sz="3600" b="1" dirty="0" smtClean="0">
                <a:solidFill>
                  <a:srgbClr val="FF9933"/>
                </a:solidFill>
              </a:rPr>
              <a:t> </a:t>
            </a:r>
          </a:p>
          <a:p>
            <a:pPr eaLnBrk="1" hangingPunct="1">
              <a:lnSpc>
                <a:spcPct val="2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sz="3600" b="1" dirty="0" smtClean="0">
                <a:solidFill>
                  <a:srgbClr val="FFFF66"/>
                </a:solidFill>
              </a:rPr>
              <a:t>	</a:t>
            </a:r>
            <a:r>
              <a:rPr lang="en-US" sz="3600" b="1" dirty="0" smtClean="0">
                <a:solidFill>
                  <a:srgbClr val="FF9933"/>
                </a:solidFill>
              </a:rPr>
              <a:t>	</a:t>
            </a:r>
          </a:p>
          <a:p>
            <a:pPr algn="just" eaLnBrk="1" hangingPunct="1">
              <a:lnSpc>
                <a:spcPct val="90000"/>
              </a:lnSpc>
              <a:buClr>
                <a:srgbClr val="FF9933"/>
              </a:buClr>
              <a:buFont typeface="Arial" charset="0"/>
              <a:buChar char="•"/>
            </a:pPr>
            <a:r>
              <a:rPr lang="en-US" b="1" dirty="0" smtClean="0"/>
              <a:t>The facial side is made up of three lobes (like the incisors), and the </a:t>
            </a:r>
            <a:r>
              <a:rPr lang="en-US" b="1" dirty="0" err="1" smtClean="0">
                <a:solidFill>
                  <a:srgbClr val="FF66CC"/>
                </a:solidFill>
              </a:rPr>
              <a:t>cingulum</a:t>
            </a:r>
            <a:r>
              <a:rPr lang="en-US" b="1" dirty="0" smtClean="0">
                <a:solidFill>
                  <a:srgbClr val="FFCC00"/>
                </a:solidFill>
              </a:rPr>
              <a:t> </a:t>
            </a:r>
            <a:r>
              <a:rPr lang="en-US" b="1" dirty="0" smtClean="0"/>
              <a:t>on the lingual side is the </a:t>
            </a:r>
            <a:r>
              <a:rPr lang="en-US" b="1" dirty="0" smtClean="0">
                <a:solidFill>
                  <a:schemeClr val="folHlink"/>
                </a:solidFill>
              </a:rPr>
              <a:t>fourth lobe.</a:t>
            </a:r>
          </a:p>
          <a:p>
            <a:pPr algn="just" eaLnBrk="1" hangingPunct="1">
              <a:lnSpc>
                <a:spcPct val="90000"/>
              </a:lnSpc>
              <a:buClr>
                <a:srgbClr val="FF9933"/>
              </a:buClr>
              <a:buFont typeface="Arial" charset="0"/>
              <a:buChar char="•"/>
            </a:pPr>
            <a:endParaRPr lang="en-US" b="1" dirty="0" smtClean="0">
              <a:solidFill>
                <a:schemeClr val="folHlink"/>
              </a:solidFill>
            </a:endParaRPr>
          </a:p>
          <a:p>
            <a:pPr algn="just" eaLnBrk="1" hangingPunct="1">
              <a:lnSpc>
                <a:spcPct val="90000"/>
              </a:lnSpc>
              <a:buClr>
                <a:srgbClr val="FF9933"/>
              </a:buClr>
              <a:buFont typeface="Arial" charset="0"/>
              <a:buChar char="•"/>
            </a:pPr>
            <a:r>
              <a:rPr lang="en-US" b="1" dirty="0" smtClean="0"/>
              <a:t>Surface is </a:t>
            </a:r>
            <a:r>
              <a:rPr lang="en-US" b="1" smtClean="0"/>
              <a:t>roughly pentagonal </a:t>
            </a:r>
            <a:r>
              <a:rPr lang="en-US" b="1" dirty="0" smtClean="0"/>
              <a:t>in shape and  convex all over.</a:t>
            </a:r>
          </a:p>
          <a:p>
            <a:pPr algn="just" eaLnBrk="1" hangingPunct="1">
              <a:lnSpc>
                <a:spcPct val="1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dirty="0" smtClean="0">
                <a:solidFill>
                  <a:srgbClr val="FFFF66"/>
                </a:solidFill>
              </a:rPr>
              <a:t>	</a:t>
            </a:r>
            <a:r>
              <a:rPr lang="en-US" b="1" dirty="0" smtClean="0">
                <a:solidFill>
                  <a:srgbClr val="FF6600"/>
                </a:solidFill>
              </a:rPr>
              <a:t>	 </a:t>
            </a:r>
          </a:p>
          <a:p>
            <a:pPr algn="just" eaLnBrk="1" hangingPunct="1">
              <a:lnSpc>
                <a:spcPct val="8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dirty="0" smtClean="0">
                <a:solidFill>
                  <a:srgbClr val="FF6600"/>
                </a:solidFill>
              </a:rPr>
              <a:t> </a:t>
            </a:r>
          </a:p>
          <a:p>
            <a:pPr algn="just" eaLnBrk="1" hangingPunct="1">
              <a:lnSpc>
                <a:spcPct val="8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dirty="0" smtClean="0">
                <a:solidFill>
                  <a:srgbClr val="FF9933"/>
                </a:solidFill>
              </a:rPr>
              <a:t>   </a:t>
            </a:r>
            <a:r>
              <a:rPr lang="en-US" b="1" dirty="0" smtClean="0">
                <a:solidFill>
                  <a:srgbClr val="FF6600"/>
                </a:solidFill>
              </a:rPr>
              <a:t>Labial ridge </a:t>
            </a:r>
            <a:r>
              <a:rPr lang="en-US" b="1" dirty="0" smtClean="0"/>
              <a:t>and shallow depressions present.</a:t>
            </a:r>
          </a:p>
        </p:txBody>
      </p:sp>
      <p:pic>
        <p:nvPicPr>
          <p:cNvPr id="12291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7650" y="130175"/>
            <a:ext cx="1784350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6"/>
          <p:cNvPicPr>
            <a:picLocks noChangeAspect="1" noChangeArrowheads="1"/>
          </p:cNvPicPr>
          <p:nvPr/>
        </p:nvPicPr>
        <p:blipFill>
          <a:blip r:embed="rId4"/>
          <a:srcRect l="23273" r="18546" b="25818"/>
          <a:stretch>
            <a:fillRect/>
          </a:stretch>
        </p:blipFill>
        <p:spPr bwMode="auto">
          <a:xfrm>
            <a:off x="5791200" y="-76200"/>
            <a:ext cx="2590800" cy="660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2819400" y="381000"/>
            <a:ext cx="2971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>
                <a:solidFill>
                  <a:srgbClr val="FF6699"/>
                </a:solidFill>
              </a:rPr>
              <a:t>Labial Aspect</a:t>
            </a:r>
            <a:endParaRPr lang="en-US" sz="2800"/>
          </a:p>
        </p:txBody>
      </p:sp>
      <p:sp>
        <p:nvSpPr>
          <p:cNvPr id="10" name="Freeform 9"/>
          <p:cNvSpPr/>
          <p:nvPr/>
        </p:nvSpPr>
        <p:spPr>
          <a:xfrm>
            <a:off x="7162800" y="3886200"/>
            <a:ext cx="152400" cy="2438400"/>
          </a:xfrm>
          <a:custGeom>
            <a:avLst/>
            <a:gdLst>
              <a:gd name="connsiteX0" fmla="*/ 0 w 213815"/>
              <a:gd name="connsiteY0" fmla="*/ 0 h 2238233"/>
              <a:gd name="connsiteX1" fmla="*/ 204717 w 213815"/>
              <a:gd name="connsiteY1" fmla="*/ 1037230 h 2238233"/>
              <a:gd name="connsiteX2" fmla="*/ 54591 w 213815"/>
              <a:gd name="connsiteY2" fmla="*/ 2238233 h 2238233"/>
              <a:gd name="connsiteX3" fmla="*/ 54591 w 213815"/>
              <a:gd name="connsiteY3" fmla="*/ 2238233 h 2238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815" h="2238233">
                <a:moveTo>
                  <a:pt x="0" y="0"/>
                </a:moveTo>
                <a:cubicBezTo>
                  <a:pt x="97809" y="332095"/>
                  <a:pt x="195619" y="664191"/>
                  <a:pt x="204717" y="1037230"/>
                </a:cubicBezTo>
                <a:cubicBezTo>
                  <a:pt x="213815" y="1410269"/>
                  <a:pt x="54591" y="2238233"/>
                  <a:pt x="54591" y="2238233"/>
                </a:cubicBezTo>
                <a:lnTo>
                  <a:pt x="54591" y="2238233"/>
                </a:lnTo>
              </a:path>
            </a:pathLst>
          </a:cu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295" name="TextBox 8"/>
          <p:cNvSpPr txBox="1">
            <a:spLocks noChangeArrowheads="1"/>
          </p:cNvSpPr>
          <p:nvPr/>
        </p:nvSpPr>
        <p:spPr bwMode="auto">
          <a:xfrm>
            <a:off x="7924800" y="5541963"/>
            <a:ext cx="5334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000" b="1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5791200" y="5562600"/>
            <a:ext cx="5334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000" b="1">
                <a:solidFill>
                  <a:srgbClr val="FF0000"/>
                </a:solidFill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-76200" y="228600"/>
            <a:ext cx="6248400" cy="6324600"/>
          </a:xfrm>
        </p:spPr>
        <p:txBody>
          <a:bodyPr/>
          <a:lstStyle/>
          <a:p>
            <a:pPr algn="r"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1800" b="1" smtClean="0">
                <a:solidFill>
                  <a:srgbClr val="FFCC00"/>
                </a:solidFill>
              </a:rPr>
              <a:t>                                                                                                 </a:t>
            </a:r>
            <a:r>
              <a:rPr lang="en-US" sz="2800" b="1" smtClean="0">
                <a:solidFill>
                  <a:srgbClr val="FF6699"/>
                </a:solidFill>
              </a:rPr>
              <a:t>Labial Aspect</a:t>
            </a:r>
          </a:p>
          <a:p>
            <a:pPr algn="r" eaLnBrk="1" hangingPunct="1">
              <a:buClr>
                <a:srgbClr val="FF9933"/>
              </a:buClr>
              <a:buFont typeface="Wingdings" pitchFamily="2" charset="2"/>
              <a:buNone/>
            </a:pPr>
            <a:endParaRPr lang="en-US" sz="1600" b="1" smtClean="0">
              <a:solidFill>
                <a:srgbClr val="FF6699"/>
              </a:solidFill>
            </a:endParaRP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000" b="1" smtClean="0">
                <a:solidFill>
                  <a:srgbClr val="FFCC00"/>
                </a:solidFill>
              </a:rPr>
              <a:t>	</a:t>
            </a:r>
            <a:r>
              <a:rPr lang="en-US" sz="3600" b="1" smtClean="0">
                <a:solidFill>
                  <a:schemeClr val="folHlink"/>
                </a:solidFill>
              </a:rPr>
              <a:t>a.  Crown Outline:         </a:t>
            </a:r>
            <a:endParaRPr lang="en-US" sz="1800" b="1" smtClean="0">
              <a:solidFill>
                <a:schemeClr val="folHlink"/>
              </a:solidFill>
            </a:endParaRP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1800" b="1" smtClean="0">
                <a:solidFill>
                  <a:srgbClr val="FF9933"/>
                </a:solidFill>
              </a:rPr>
              <a:t>	  </a:t>
            </a:r>
            <a:r>
              <a:rPr lang="en-US" b="1" smtClean="0">
                <a:solidFill>
                  <a:srgbClr val="FFCC00"/>
                </a:solidFill>
                <a:latin typeface="Algerian" pitchFamily="82" charset="0"/>
              </a:rPr>
              <a:t>Mesial OUTLINE</a:t>
            </a:r>
            <a:r>
              <a:rPr lang="en-US" b="1" smtClean="0">
                <a:solidFill>
                  <a:srgbClr val="FF9933"/>
                </a:solidFill>
                <a:sym typeface="Monotype Sorts" pitchFamily="2" charset="2"/>
              </a:rPr>
              <a:t>: </a:t>
            </a:r>
            <a:r>
              <a:rPr lang="en-US" b="1" smtClean="0">
                <a:sym typeface="Monotype Sorts" pitchFamily="2" charset="2"/>
              </a:rPr>
              <a:t>broadly convex in  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>
                <a:sym typeface="Monotype Sorts" pitchFamily="2" charset="2"/>
              </a:rPr>
              <a:t>          the middle third</a:t>
            </a:r>
            <a:r>
              <a:rPr lang="en-US" b="1" smtClean="0">
                <a:sym typeface="Bookshelf Symbol 2" pitchFamily="2" charset="2"/>
              </a:rPr>
              <a:t> and flat in 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>
                <a:sym typeface="Bookshelf Symbol 2" pitchFamily="2" charset="2"/>
              </a:rPr>
              <a:t>          cervical third.</a:t>
            </a:r>
            <a:endParaRPr lang="en-US" b="1" smtClean="0">
              <a:solidFill>
                <a:srgbClr val="FFCC00"/>
              </a:solidFill>
              <a:sym typeface="Bookshelf Symbol 2" pitchFamily="2" charset="2"/>
            </a:endParaRP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>
                <a:solidFill>
                  <a:srgbClr val="FFCC00"/>
                </a:solidFill>
                <a:sym typeface="Bookshelf Symbol 2" pitchFamily="2" charset="2"/>
              </a:rPr>
              <a:t>		</a:t>
            </a: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>
                <a:solidFill>
                  <a:srgbClr val="FFCC00"/>
                </a:solidFill>
                <a:sym typeface="Bookshelf Symbol 2" pitchFamily="2" charset="2"/>
              </a:rPr>
              <a:t>	  </a:t>
            </a:r>
            <a:r>
              <a:rPr lang="en-US" b="1" smtClean="0">
                <a:solidFill>
                  <a:srgbClr val="0070C0"/>
                </a:solidFill>
                <a:latin typeface="Algerian" pitchFamily="82" charset="0"/>
                <a:sym typeface="Bookshelf Symbol 2" pitchFamily="2" charset="2"/>
              </a:rPr>
              <a:t>Distal OUTLINE</a:t>
            </a:r>
            <a:r>
              <a:rPr lang="en-US" b="1" smtClean="0">
                <a:solidFill>
                  <a:srgbClr val="0070C0"/>
                </a:solidFill>
                <a:sym typeface="Bookshelf Symbol 2" pitchFamily="2" charset="2"/>
              </a:rPr>
              <a:t> </a:t>
            </a:r>
            <a:r>
              <a:rPr lang="en-US" b="1" smtClean="0">
                <a:solidFill>
                  <a:srgbClr val="0070C0"/>
                </a:solidFill>
              </a:rPr>
              <a:t> </a:t>
            </a:r>
            <a:r>
              <a:rPr lang="en-US" b="1" smtClean="0">
                <a:solidFill>
                  <a:srgbClr val="FF9933"/>
                </a:solidFill>
                <a:sym typeface="Monotype Sorts" pitchFamily="2" charset="2"/>
              </a:rPr>
              <a:t>: </a:t>
            </a:r>
            <a:r>
              <a:rPr lang="en-US" b="1" smtClean="0">
                <a:sym typeface="Monotype Sorts" pitchFamily="2" charset="2"/>
              </a:rPr>
              <a:t>convex in the </a:t>
            </a: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>
                <a:sym typeface="Monotype Sorts" pitchFamily="2" charset="2"/>
              </a:rPr>
              <a:t>          middle </a:t>
            </a:r>
            <a:r>
              <a:rPr lang="en-US" b="1" smtClean="0">
                <a:sym typeface="Bookshelf Symbol 2" pitchFamily="2" charset="2"/>
              </a:rPr>
              <a:t>third</a:t>
            </a:r>
            <a:r>
              <a:rPr lang="en-US" b="1" smtClean="0">
                <a:solidFill>
                  <a:srgbClr val="FFCC00"/>
                </a:solidFill>
                <a:sym typeface="Bookshelf Symbol 2" pitchFamily="2" charset="2"/>
              </a:rPr>
              <a:t> </a:t>
            </a:r>
            <a:r>
              <a:rPr lang="en-US" b="1" smtClean="0">
                <a:sym typeface="Bookshelf Symbol 2" pitchFamily="2" charset="2"/>
              </a:rPr>
              <a:t>and slightly </a:t>
            </a: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>
                <a:sym typeface="Bookshelf Symbol 2" pitchFamily="2" charset="2"/>
              </a:rPr>
              <a:t>          concave in the cervical</a:t>
            </a:r>
            <a:r>
              <a:rPr lang="en-US" b="1" smtClean="0">
                <a:solidFill>
                  <a:srgbClr val="FF9933"/>
                </a:solidFill>
                <a:sym typeface="Bookshelf Symbol 2" pitchFamily="2" charset="2"/>
              </a:rPr>
              <a:t> </a:t>
            </a:r>
            <a:r>
              <a:rPr lang="en-US" b="1" smtClean="0">
                <a:sym typeface="Monotype Sorts" pitchFamily="2" charset="2"/>
              </a:rPr>
              <a:t> </a:t>
            </a:r>
            <a:r>
              <a:rPr lang="en-US" b="1" smtClean="0">
                <a:sym typeface="Bookshelf Symbol 2" pitchFamily="2" charset="2"/>
              </a:rPr>
              <a:t>third.</a:t>
            </a:r>
            <a:endParaRPr lang="en-US" sz="2800" b="1" smtClean="0">
              <a:sym typeface="Bookshelf Symbol 2" pitchFamily="2" charset="2"/>
            </a:endParaRP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>
                <a:solidFill>
                  <a:srgbClr val="FFCC00"/>
                </a:solidFill>
              </a:rPr>
              <a:t>	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76200"/>
            <a:ext cx="1981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6"/>
          <p:cNvPicPr>
            <a:picLocks noChangeAspect="1" noChangeArrowheads="1"/>
          </p:cNvPicPr>
          <p:nvPr/>
        </p:nvPicPr>
        <p:blipFill>
          <a:blip r:embed="rId3"/>
          <a:srcRect l="23273" r="18546" b="25818"/>
          <a:stretch>
            <a:fillRect/>
          </a:stretch>
        </p:blipFill>
        <p:spPr bwMode="auto">
          <a:xfrm>
            <a:off x="6324600" y="76200"/>
            <a:ext cx="2590800" cy="660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8470900" y="4430713"/>
            <a:ext cx="292100" cy="1665287"/>
          </a:xfrm>
          <a:custGeom>
            <a:avLst/>
            <a:gdLst>
              <a:gd name="connsiteX0" fmla="*/ 109182 w 293426"/>
              <a:gd name="connsiteY0" fmla="*/ 1665027 h 1665027"/>
              <a:gd name="connsiteX1" fmla="*/ 272955 w 293426"/>
              <a:gd name="connsiteY1" fmla="*/ 1228299 h 1665027"/>
              <a:gd name="connsiteX2" fmla="*/ 232011 w 293426"/>
              <a:gd name="connsiteY2" fmla="*/ 696036 h 1665027"/>
              <a:gd name="connsiteX3" fmla="*/ 0 w 293426"/>
              <a:gd name="connsiteY3" fmla="*/ 0 h 16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426" h="1665027">
                <a:moveTo>
                  <a:pt x="109182" y="1665027"/>
                </a:moveTo>
                <a:cubicBezTo>
                  <a:pt x="180833" y="1527412"/>
                  <a:pt x="252484" y="1389797"/>
                  <a:pt x="272955" y="1228299"/>
                </a:cubicBezTo>
                <a:cubicBezTo>
                  <a:pt x="293426" y="1066801"/>
                  <a:pt x="277503" y="900752"/>
                  <a:pt x="232011" y="696036"/>
                </a:cubicBezTo>
                <a:cubicBezTo>
                  <a:pt x="186519" y="491320"/>
                  <a:pt x="93259" y="245660"/>
                  <a:pt x="0" y="0"/>
                </a:cubicBezTo>
              </a:path>
            </a:pathLst>
          </a:custGeom>
          <a:ln w="412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6477000" y="4262438"/>
            <a:ext cx="228600" cy="1604962"/>
          </a:xfrm>
          <a:custGeom>
            <a:avLst/>
            <a:gdLst>
              <a:gd name="connsiteX0" fmla="*/ 145576 w 279779"/>
              <a:gd name="connsiteY0" fmla="*/ 1528549 h 1528549"/>
              <a:gd name="connsiteX1" fmla="*/ 9098 w 279779"/>
              <a:gd name="connsiteY1" fmla="*/ 1105469 h 1528549"/>
              <a:gd name="connsiteX2" fmla="*/ 90985 w 279779"/>
              <a:gd name="connsiteY2" fmla="*/ 641445 h 1528549"/>
              <a:gd name="connsiteX3" fmla="*/ 254758 w 279779"/>
              <a:gd name="connsiteY3" fmla="*/ 259307 h 1528549"/>
              <a:gd name="connsiteX4" fmla="*/ 241110 w 279779"/>
              <a:gd name="connsiteY4" fmla="*/ 0 h 1528549"/>
              <a:gd name="connsiteX5" fmla="*/ 241110 w 279779"/>
              <a:gd name="connsiteY5" fmla="*/ 0 h 1528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9779" h="1528549">
                <a:moveTo>
                  <a:pt x="145576" y="1528549"/>
                </a:moveTo>
                <a:cubicBezTo>
                  <a:pt x="81886" y="1390934"/>
                  <a:pt x="18196" y="1253320"/>
                  <a:pt x="9098" y="1105469"/>
                </a:cubicBezTo>
                <a:cubicBezTo>
                  <a:pt x="0" y="957618"/>
                  <a:pt x="50042" y="782472"/>
                  <a:pt x="90985" y="641445"/>
                </a:cubicBezTo>
                <a:cubicBezTo>
                  <a:pt x="131928" y="500418"/>
                  <a:pt x="229737" y="366214"/>
                  <a:pt x="254758" y="259307"/>
                </a:cubicBezTo>
                <a:cubicBezTo>
                  <a:pt x="279779" y="152400"/>
                  <a:pt x="241110" y="0"/>
                  <a:pt x="241110" y="0"/>
                </a:cubicBezTo>
                <a:lnTo>
                  <a:pt x="241110" y="0"/>
                </a:lnTo>
              </a:path>
            </a:pathLst>
          </a:cu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152400" y="228600"/>
            <a:ext cx="6019800" cy="6248400"/>
          </a:xfrm>
        </p:spPr>
        <p:txBody>
          <a:bodyPr/>
          <a:lstStyle/>
          <a:p>
            <a:pPr lvl="4"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FFCC00"/>
                </a:solidFill>
              </a:rPr>
              <a:t>			     </a:t>
            </a:r>
            <a:r>
              <a:rPr lang="en-US" sz="2800" b="1" dirty="0" smtClean="0">
                <a:solidFill>
                  <a:srgbClr val="FF6699"/>
                </a:solidFill>
              </a:rPr>
              <a:t>Labial Aspect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chemeClr val="folHlink"/>
                </a:solidFill>
              </a:rPr>
              <a:t>	b.  Cusp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FFFF66"/>
                </a:solidFill>
              </a:rPr>
              <a:t>	</a:t>
            </a:r>
            <a:r>
              <a:rPr lang="en-US" sz="2800" b="1" dirty="0" smtClean="0">
                <a:solidFill>
                  <a:srgbClr val="FF9933"/>
                </a:solidFill>
              </a:rPr>
              <a:t> *  </a:t>
            </a:r>
            <a:r>
              <a:rPr lang="en-US" sz="2800" b="1" dirty="0" smtClean="0"/>
              <a:t>It has a </a:t>
            </a:r>
            <a:r>
              <a:rPr lang="en-US" sz="2800" b="1" dirty="0" err="1" smtClean="0">
                <a:solidFill>
                  <a:srgbClr val="FF0000"/>
                </a:solidFill>
              </a:rPr>
              <a:t>Mesial</a:t>
            </a:r>
            <a:r>
              <a:rPr lang="en-US" sz="2800" b="1" dirty="0" smtClean="0">
                <a:solidFill>
                  <a:srgbClr val="FF0000"/>
                </a:solidFill>
              </a:rPr>
              <a:t> slope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/>
              <a:t>		           (Shorter than)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chemeClr val="tx2"/>
                </a:solidFill>
                <a:sym typeface="Monotype Sorts" pitchFamily="2" charset="2"/>
              </a:rPr>
              <a:t>			</a:t>
            </a:r>
            <a:r>
              <a:rPr lang="en-US" sz="2800" b="1" dirty="0" smtClean="0">
                <a:solidFill>
                  <a:srgbClr val="FF9933"/>
                </a:solidFill>
                <a:sym typeface="Monotype Sorts" pitchFamily="2" charset="2"/>
              </a:rPr>
              <a:t>    </a:t>
            </a:r>
            <a:r>
              <a:rPr lang="en-US" sz="2800" b="1" dirty="0" smtClean="0">
                <a:solidFill>
                  <a:srgbClr val="00B050"/>
                </a:solidFill>
                <a:sym typeface="Monotype Sorts" pitchFamily="2" charset="2"/>
              </a:rPr>
              <a:t>Distal slope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endParaRPr lang="en-US" sz="2800" b="1" dirty="0" smtClean="0">
              <a:solidFill>
                <a:schemeClr val="tx2"/>
              </a:solidFill>
              <a:sym typeface="Monotype Sorts" pitchFamily="2" charset="2"/>
            </a:endParaRP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chemeClr val="tx2"/>
                </a:solidFill>
                <a:sym typeface="Monotype Sorts" pitchFamily="2" charset="2"/>
              </a:rPr>
              <a:t>	</a:t>
            </a:r>
            <a:r>
              <a:rPr lang="en-US" sz="2800" b="1" dirty="0" smtClean="0">
                <a:solidFill>
                  <a:srgbClr val="FF9933"/>
                </a:solidFill>
                <a:sym typeface="Monotype Sorts" pitchFamily="2" charset="2"/>
              </a:rPr>
              <a:t>*</a:t>
            </a:r>
            <a:r>
              <a:rPr lang="en-US" sz="2800" b="1" dirty="0" smtClean="0">
                <a:solidFill>
                  <a:schemeClr val="tx2"/>
                </a:solidFill>
                <a:sym typeface="Monotype Sorts" pitchFamily="2" charset="2"/>
              </a:rPr>
              <a:t>  </a:t>
            </a:r>
            <a:r>
              <a:rPr lang="en-US" sz="2800" b="1" dirty="0" smtClean="0">
                <a:sym typeface="Monotype Sorts" pitchFamily="2" charset="2"/>
              </a:rPr>
              <a:t>Cusp tip is centered on the root axis line.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endParaRPr lang="en-US" sz="2800" b="1" dirty="0" smtClean="0">
              <a:sym typeface="Monotype Sorts" pitchFamily="2" charset="2"/>
            </a:endParaRP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>
                <a:sym typeface="Monotype Sorts" pitchFamily="2" charset="2"/>
              </a:rPr>
              <a:t>   </a:t>
            </a:r>
            <a:r>
              <a:rPr lang="en-US" sz="2800" b="1" dirty="0" smtClean="0">
                <a:solidFill>
                  <a:srgbClr val="FF9933"/>
                </a:solidFill>
                <a:sym typeface="Monotype Sorts" pitchFamily="2" charset="2"/>
              </a:rPr>
              <a:t>*</a:t>
            </a:r>
            <a:r>
              <a:rPr lang="en-US" sz="2800" b="1" dirty="0" smtClean="0">
                <a:sym typeface="Monotype Sorts" pitchFamily="2" charset="2"/>
              </a:rPr>
              <a:t>  Cusp slopes and the cusp make up 1/3</a:t>
            </a:r>
            <a:r>
              <a:rPr lang="en-US" sz="2800" b="1" baseline="30000" dirty="0" smtClean="0">
                <a:sym typeface="Monotype Sorts" pitchFamily="2" charset="2"/>
              </a:rPr>
              <a:t>rd</a:t>
            </a:r>
            <a:r>
              <a:rPr lang="en-US" sz="2800" b="1" dirty="0" smtClean="0">
                <a:sym typeface="Monotype Sorts" pitchFamily="2" charset="2"/>
              </a:rPr>
              <a:t> the length of the crown.</a:t>
            </a: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endParaRPr lang="en-US" sz="2800" b="1" dirty="0" smtClean="0">
              <a:sym typeface="Monotype Sorts" pitchFamily="2" charset="2"/>
            </a:endParaRPr>
          </a:p>
          <a:p>
            <a:pPr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chemeClr val="tx2"/>
                </a:solidFill>
                <a:sym typeface="Monotype Sorts" pitchFamily="2" charset="2"/>
              </a:rPr>
              <a:t>		</a:t>
            </a:r>
          </a:p>
        </p:txBody>
      </p:sp>
      <p:pic>
        <p:nvPicPr>
          <p:cNvPr id="14339" name="Picture 26"/>
          <p:cNvPicPr>
            <a:picLocks noChangeAspect="1" noChangeArrowheads="1"/>
          </p:cNvPicPr>
          <p:nvPr/>
        </p:nvPicPr>
        <p:blipFill>
          <a:blip r:embed="rId2"/>
          <a:srcRect l="23273" r="18546" b="25818"/>
          <a:stretch>
            <a:fillRect/>
          </a:stretch>
        </p:blipFill>
        <p:spPr bwMode="auto">
          <a:xfrm>
            <a:off x="6248400" y="231775"/>
            <a:ext cx="2209800" cy="563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11"/>
          <p:cNvSpPr/>
          <p:nvPr/>
        </p:nvSpPr>
        <p:spPr>
          <a:xfrm>
            <a:off x="7424738" y="5035550"/>
            <a:ext cx="804862" cy="831850"/>
          </a:xfrm>
          <a:custGeom>
            <a:avLst/>
            <a:gdLst>
              <a:gd name="connsiteX0" fmla="*/ 0 w 805218"/>
              <a:gd name="connsiteY0" fmla="*/ 832513 h 832513"/>
              <a:gd name="connsiteX1" fmla="*/ 545911 w 805218"/>
              <a:gd name="connsiteY1" fmla="*/ 477672 h 832513"/>
              <a:gd name="connsiteX2" fmla="*/ 805218 w 805218"/>
              <a:gd name="connsiteY2" fmla="*/ 0 h 832513"/>
              <a:gd name="connsiteX3" fmla="*/ 805218 w 805218"/>
              <a:gd name="connsiteY3" fmla="*/ 0 h 83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5218" h="832513">
                <a:moveTo>
                  <a:pt x="0" y="832513"/>
                </a:moveTo>
                <a:cubicBezTo>
                  <a:pt x="205854" y="724468"/>
                  <a:pt x="411708" y="616424"/>
                  <a:pt x="545911" y="477672"/>
                </a:cubicBezTo>
                <a:cubicBezTo>
                  <a:pt x="680114" y="338920"/>
                  <a:pt x="805218" y="0"/>
                  <a:pt x="805218" y="0"/>
                </a:cubicBezTo>
                <a:lnTo>
                  <a:pt x="805218" y="0"/>
                </a:lnTo>
              </a:path>
            </a:pathLst>
          </a:cu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/>
          <p:cNvSpPr/>
          <p:nvPr/>
        </p:nvSpPr>
        <p:spPr>
          <a:xfrm rot="303153">
            <a:off x="6400800" y="4827588"/>
            <a:ext cx="1023938" cy="965200"/>
          </a:xfrm>
          <a:custGeom>
            <a:avLst/>
            <a:gdLst>
              <a:gd name="connsiteX0" fmla="*/ 1041779 w 1041779"/>
              <a:gd name="connsiteY0" fmla="*/ 1119116 h 1119116"/>
              <a:gd name="connsiteX1" fmla="*/ 605051 w 1041779"/>
              <a:gd name="connsiteY1" fmla="*/ 859809 h 1119116"/>
              <a:gd name="connsiteX2" fmla="*/ 209266 w 1041779"/>
              <a:gd name="connsiteY2" fmla="*/ 600501 h 1119116"/>
              <a:gd name="connsiteX3" fmla="*/ 31845 w 1041779"/>
              <a:gd name="connsiteY3" fmla="*/ 204716 h 1119116"/>
              <a:gd name="connsiteX4" fmla="*/ 18197 w 1041779"/>
              <a:gd name="connsiteY4" fmla="*/ 0 h 111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779" h="1119116">
                <a:moveTo>
                  <a:pt x="1041779" y="1119116"/>
                </a:moveTo>
                <a:cubicBezTo>
                  <a:pt x="892791" y="1032680"/>
                  <a:pt x="743803" y="946245"/>
                  <a:pt x="605051" y="859809"/>
                </a:cubicBezTo>
                <a:cubicBezTo>
                  <a:pt x="466299" y="773373"/>
                  <a:pt x="304800" y="709683"/>
                  <a:pt x="209266" y="600501"/>
                </a:cubicBezTo>
                <a:cubicBezTo>
                  <a:pt x="113732" y="491319"/>
                  <a:pt x="63690" y="304799"/>
                  <a:pt x="31845" y="204716"/>
                </a:cubicBezTo>
                <a:cubicBezTo>
                  <a:pt x="0" y="104633"/>
                  <a:pt x="9098" y="52316"/>
                  <a:pt x="18197" y="0"/>
                </a:cubicBez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16200000" flipH="1">
            <a:off x="4648200" y="3048000"/>
            <a:ext cx="5410200" cy="76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00800" y="4267200"/>
            <a:ext cx="1905000" cy="1588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00800" y="5029200"/>
            <a:ext cx="1905000" cy="1588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81000" y="1295400"/>
            <a:ext cx="5486400" cy="2286000"/>
          </a:xfrm>
        </p:spPr>
        <p:txBody>
          <a:bodyPr/>
          <a:lstStyle/>
          <a:p>
            <a:pPr lvl="4" eaLnBrk="1" hangingPunct="1">
              <a:buClr>
                <a:srgbClr val="FF9933"/>
              </a:buClr>
              <a:buFont typeface="Wingdings" pitchFamily="2" charset="2"/>
              <a:buNone/>
            </a:pPr>
            <a:r>
              <a:rPr lang="en-US" sz="2400" b="1" smtClean="0"/>
              <a:t>				</a:t>
            </a:r>
          </a:p>
          <a:p>
            <a:pPr eaLnBrk="1" hangingPunct="1">
              <a:lnSpc>
                <a:spcPct val="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/>
              <a:t>  </a:t>
            </a:r>
          </a:p>
          <a:p>
            <a:pPr algn="just" eaLnBrk="1" hangingPunct="1">
              <a:lnSpc>
                <a:spcPct val="8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b="1" smtClean="0"/>
              <a:t>	</a:t>
            </a:r>
            <a:endParaRPr lang="en-US" b="1" smtClean="0">
              <a:sym typeface="Monotype Sorts" pitchFamily="2" charset="2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3429000" y="395288"/>
            <a:ext cx="2287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Labial Aspect</a:t>
            </a:r>
            <a:endParaRPr lang="en-GB" sz="2800" b="1" dirty="0">
              <a:solidFill>
                <a:srgbClr val="FF66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5364" name="Picture 26"/>
          <p:cNvPicPr>
            <a:picLocks noChangeAspect="1" noChangeArrowheads="1"/>
          </p:cNvPicPr>
          <p:nvPr/>
        </p:nvPicPr>
        <p:blipFill>
          <a:blip r:embed="rId2"/>
          <a:srcRect l="17255" r="12526" b="25818"/>
          <a:stretch>
            <a:fillRect/>
          </a:stretch>
        </p:blipFill>
        <p:spPr bwMode="auto">
          <a:xfrm>
            <a:off x="5943600" y="-14288"/>
            <a:ext cx="2819400" cy="595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33400" y="1155700"/>
            <a:ext cx="5257800" cy="43581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  <a:defRPr/>
            </a:pPr>
            <a:r>
              <a:rPr lang="en-US" sz="2800" b="1" dirty="0">
                <a:solidFill>
                  <a:schemeClr val="folHlink"/>
                </a:solidFill>
                <a:latin typeface="+mn-lt"/>
                <a:cs typeface="Arial" pitchFamily="34" charset="0"/>
                <a:sym typeface="Monotype Sorts" pitchFamily="2" charset="2"/>
              </a:rPr>
              <a:t> c. Contact Area</a:t>
            </a:r>
          </a:p>
          <a:p>
            <a:pPr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  <a:defRPr/>
            </a:pPr>
            <a:endParaRPr lang="en-US" sz="2800" b="1" dirty="0">
              <a:solidFill>
                <a:schemeClr val="folHlink"/>
              </a:solidFill>
              <a:latin typeface="+mn-lt"/>
              <a:cs typeface="Arial" pitchFamily="34" charset="0"/>
              <a:sym typeface="Monotype Sorts" pitchFamily="2" charset="2"/>
            </a:endParaRPr>
          </a:p>
          <a:p>
            <a:pPr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  <a:defRPr/>
            </a:pPr>
            <a:r>
              <a:rPr lang="en-US" sz="2800" b="1" dirty="0">
                <a:solidFill>
                  <a:srgbClr val="FF9933"/>
                </a:solidFill>
                <a:latin typeface="+mn-lt"/>
                <a:cs typeface="Arial" pitchFamily="34" charset="0"/>
                <a:sym typeface="Monotype Sorts" pitchFamily="2" charset="2"/>
              </a:rPr>
              <a:t>* </a:t>
            </a:r>
            <a:r>
              <a:rPr lang="en-US" sz="2800" b="1" dirty="0">
                <a:solidFill>
                  <a:schemeClr val="tx2"/>
                </a:solidFill>
                <a:latin typeface="+mn-lt"/>
                <a:cs typeface="Arial" pitchFamily="34" charset="0"/>
                <a:sym typeface="Monotype Sorts" pitchFamily="2" charset="2"/>
              </a:rPr>
              <a:t> </a:t>
            </a:r>
            <a:r>
              <a:rPr lang="en-US" sz="2800" b="1" dirty="0" err="1">
                <a:solidFill>
                  <a:srgbClr val="CC0000"/>
                </a:solidFill>
                <a:latin typeface="+mn-lt"/>
                <a:cs typeface="Arial" pitchFamily="34" charset="0"/>
                <a:sym typeface="Monotype Sorts" pitchFamily="2" charset="2"/>
              </a:rPr>
              <a:t>Mesial</a:t>
            </a:r>
            <a:r>
              <a:rPr lang="en-US" sz="2800" b="1" dirty="0">
                <a:solidFill>
                  <a:schemeClr val="tx2"/>
                </a:solidFill>
                <a:latin typeface="+mn-lt"/>
                <a:cs typeface="Arial" pitchFamily="34" charset="0"/>
                <a:sym typeface="Monotype Sorts" pitchFamily="2" charset="2"/>
              </a:rPr>
              <a:t>	</a:t>
            </a:r>
            <a:r>
              <a:rPr lang="en-US" sz="2800" b="1" dirty="0">
                <a:latin typeface="+mn-lt"/>
                <a:cs typeface="Arial" pitchFamily="34" charset="0"/>
                <a:sym typeface="Monotype Sorts" pitchFamily="2" charset="2"/>
              </a:rPr>
              <a:t>at the junction of </a:t>
            </a:r>
            <a:r>
              <a:rPr lang="en-US" sz="2800" b="1" dirty="0" err="1">
                <a:latin typeface="+mn-lt"/>
                <a:cs typeface="Arial" pitchFamily="34" charset="0"/>
                <a:sym typeface="Monotype Sorts" pitchFamily="2" charset="2"/>
              </a:rPr>
              <a:t>incisal</a:t>
            </a:r>
            <a:r>
              <a:rPr lang="en-US" sz="2800" b="1" dirty="0">
                <a:latin typeface="+mn-lt"/>
                <a:cs typeface="Arial" pitchFamily="34" charset="0"/>
                <a:sym typeface="Monotype Sorts" pitchFamily="2" charset="2"/>
              </a:rPr>
              <a:t> and middle thirds.</a:t>
            </a:r>
          </a:p>
          <a:p>
            <a:pPr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  <a:defRPr/>
            </a:pPr>
            <a:endParaRPr lang="en-US" sz="2800" b="1" dirty="0">
              <a:latin typeface="+mn-lt"/>
              <a:cs typeface="Arial" pitchFamily="34" charset="0"/>
              <a:sym typeface="Monotype Sorts" pitchFamily="2" charset="2"/>
            </a:endParaRPr>
          </a:p>
          <a:p>
            <a:pPr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  <a:defRPr/>
            </a:pPr>
            <a:endParaRPr lang="en-US" sz="2800" b="1" dirty="0">
              <a:latin typeface="+mn-lt"/>
              <a:cs typeface="Arial" pitchFamily="34" charset="0"/>
              <a:sym typeface="Monotype Sorts" pitchFamily="2" charset="2"/>
            </a:endParaRPr>
          </a:p>
          <a:p>
            <a:pPr>
              <a:lnSpc>
                <a:spcPct val="90000"/>
              </a:lnSpc>
              <a:buClr>
                <a:srgbClr val="FF9933"/>
              </a:buClr>
              <a:defRPr/>
            </a:pPr>
            <a:r>
              <a:rPr lang="en-US" sz="2800" b="1" dirty="0">
                <a:solidFill>
                  <a:srgbClr val="FF9933"/>
                </a:solidFill>
                <a:latin typeface="+mn-lt"/>
                <a:cs typeface="Arial" pitchFamily="34" charset="0"/>
                <a:sym typeface="Monotype Sorts" pitchFamily="2" charset="2"/>
              </a:rPr>
              <a:t>*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  <a:sym typeface="Monotype Sorts" pitchFamily="2" charset="2"/>
              </a:rPr>
              <a:t> Distal  </a:t>
            </a:r>
            <a:r>
              <a:rPr lang="en-US" sz="2800" b="1" dirty="0">
                <a:latin typeface="+mn-lt"/>
                <a:cs typeface="Arial" pitchFamily="34" charset="0"/>
                <a:sym typeface="Monotype Sorts" pitchFamily="2" charset="2"/>
              </a:rPr>
              <a:t>in the middle third. (more </a:t>
            </a:r>
            <a:r>
              <a:rPr lang="en-US" sz="2800" b="1" dirty="0" err="1">
                <a:latin typeface="+mn-lt"/>
                <a:cs typeface="Arial" pitchFamily="34" charset="0"/>
                <a:sym typeface="Monotype Sorts" pitchFamily="2" charset="2"/>
              </a:rPr>
              <a:t>cervically</a:t>
            </a:r>
            <a:r>
              <a:rPr lang="en-US" sz="2800" b="1" dirty="0">
                <a:latin typeface="+mn-lt"/>
                <a:cs typeface="Arial" pitchFamily="34" charset="0"/>
                <a:sym typeface="Monotype Sorts" pitchFamily="2" charset="2"/>
              </a:rPr>
              <a:t> located than </a:t>
            </a:r>
            <a:r>
              <a:rPr lang="en-US" sz="2800" b="1" dirty="0" err="1">
                <a:latin typeface="+mn-lt"/>
                <a:cs typeface="Arial" pitchFamily="34" charset="0"/>
                <a:sym typeface="Monotype Sorts" pitchFamily="2" charset="2"/>
              </a:rPr>
              <a:t>Mesial</a:t>
            </a:r>
            <a:r>
              <a:rPr lang="en-US" sz="2800" b="1" dirty="0">
                <a:latin typeface="+mn-lt"/>
                <a:cs typeface="Arial" pitchFamily="34" charset="0"/>
                <a:sym typeface="Monotype Sorts" pitchFamily="2" charset="2"/>
              </a:rPr>
              <a:t> contact area).</a:t>
            </a:r>
          </a:p>
          <a:p>
            <a:pPr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  <a:defRPr/>
            </a:pPr>
            <a:endParaRPr lang="en-US" sz="2800" b="1" dirty="0">
              <a:latin typeface="+mn-lt"/>
              <a:cs typeface="Arial" pitchFamily="34" charset="0"/>
              <a:sym typeface="Monotype Sorts" pitchFamily="2" charset="2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8305800" y="4953000"/>
            <a:ext cx="4572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791200" y="4722813"/>
            <a:ext cx="533400" cy="1587"/>
          </a:xfrm>
          <a:prstGeom prst="straightConnector1">
            <a:avLst/>
          </a:prstGeom>
          <a:ln w="508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00800" y="4191000"/>
            <a:ext cx="1905000" cy="1588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400800" y="4953000"/>
            <a:ext cx="1905000" cy="1588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76200" y="381000"/>
            <a:ext cx="5791200" cy="6324600"/>
          </a:xfrm>
        </p:spPr>
        <p:txBody>
          <a:bodyPr/>
          <a:lstStyle/>
          <a:p>
            <a:pPr lvl="4"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smtClean="0">
                <a:solidFill>
                  <a:srgbClr val="FFCC00"/>
                </a:solidFill>
              </a:rPr>
              <a:t>				</a:t>
            </a:r>
            <a:endParaRPr lang="en-US" sz="2800" b="1" smtClean="0">
              <a:solidFill>
                <a:schemeClr val="tx2"/>
              </a:solidFill>
              <a:sym typeface="Monotype Sorts" pitchFamily="2" charset="2"/>
            </a:endParaRP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smtClean="0">
                <a:solidFill>
                  <a:srgbClr val="FF9933"/>
                </a:solidFill>
                <a:sym typeface="Monotype Sorts" pitchFamily="2" charset="2"/>
              </a:rPr>
              <a:t>  </a:t>
            </a:r>
            <a:r>
              <a:rPr lang="en-US" sz="2800" b="1" smtClean="0">
                <a:solidFill>
                  <a:srgbClr val="FF99FF"/>
                </a:solidFill>
                <a:sym typeface="Monotype Sorts" pitchFamily="2" charset="2"/>
              </a:rPr>
              <a:t>2)  Root</a:t>
            </a:r>
          </a:p>
          <a:p>
            <a:pPr eaLnBrk="1" hangingPunct="1">
              <a:lnSpc>
                <a:spcPct val="11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smtClean="0">
                <a:solidFill>
                  <a:schemeClr val="tx2"/>
                </a:solidFill>
                <a:sym typeface="Monotype Sorts" pitchFamily="2" charset="2"/>
              </a:rPr>
              <a:t>	</a:t>
            </a:r>
            <a:r>
              <a:rPr lang="en-US" sz="2800" b="1" smtClean="0">
                <a:solidFill>
                  <a:srgbClr val="FF9933"/>
                </a:solidFill>
                <a:sym typeface="Monotype Sorts" pitchFamily="2" charset="2"/>
              </a:rPr>
              <a:t>* </a:t>
            </a:r>
            <a:r>
              <a:rPr lang="en-US" sz="2800" b="1" smtClean="0">
                <a:solidFill>
                  <a:schemeClr val="tx2"/>
                </a:solidFill>
                <a:sym typeface="Monotype Sorts" pitchFamily="2" charset="2"/>
              </a:rPr>
              <a:t> </a:t>
            </a:r>
            <a:r>
              <a:rPr lang="en-US" sz="2800" b="1" smtClean="0">
                <a:sym typeface="Monotype Sorts" pitchFamily="2" charset="2"/>
              </a:rPr>
              <a:t>It is long, slender and 	conical.</a:t>
            </a: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smtClean="0">
                <a:solidFill>
                  <a:schemeClr val="tx2"/>
                </a:solidFill>
                <a:sym typeface="Monotype Sorts" pitchFamily="2" charset="2"/>
              </a:rPr>
              <a:t>	</a:t>
            </a:r>
            <a:r>
              <a:rPr lang="en-US" sz="2800" b="1" smtClean="0">
                <a:solidFill>
                  <a:srgbClr val="FF9933"/>
                </a:solidFill>
                <a:sym typeface="Monotype Sorts" pitchFamily="2" charset="2"/>
              </a:rPr>
              <a:t>* </a:t>
            </a:r>
            <a:r>
              <a:rPr lang="en-US" sz="2800" b="1" smtClean="0">
                <a:solidFill>
                  <a:schemeClr val="tx2"/>
                </a:solidFill>
                <a:sym typeface="Monotype Sorts" pitchFamily="2" charset="2"/>
              </a:rPr>
              <a:t> </a:t>
            </a:r>
            <a:r>
              <a:rPr lang="en-US" sz="2800" b="1" smtClean="0">
                <a:sym typeface="Monotype Sorts" pitchFamily="2" charset="2"/>
              </a:rPr>
              <a:t>The apical third is narrow </a:t>
            </a: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smtClean="0">
                <a:sym typeface="Monotype Sorts" pitchFamily="2" charset="2"/>
              </a:rPr>
              <a:t>       Mesio-distally.    </a:t>
            </a:r>
            <a:r>
              <a:rPr lang="en-US" sz="2800" b="1" smtClean="0">
                <a:solidFill>
                  <a:schemeClr val="tx2"/>
                </a:solidFill>
                <a:sym typeface="Monotype Sorts" pitchFamily="2" charset="2"/>
              </a:rPr>
              <a:t>	</a:t>
            </a: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endParaRPr lang="en-US" sz="2800" b="1" smtClean="0">
              <a:solidFill>
                <a:schemeClr val="tx2"/>
              </a:solidFill>
              <a:sym typeface="Monotype Sorts" pitchFamily="2" charset="2"/>
            </a:endParaRPr>
          </a:p>
          <a:p>
            <a:pPr eaLnBrk="1" hangingPunct="1">
              <a:lnSpc>
                <a:spcPct val="90000"/>
              </a:lnSpc>
              <a:buClr>
                <a:srgbClr val="FF9933"/>
              </a:buClr>
              <a:buFont typeface="Wingdings" pitchFamily="2" charset="2"/>
              <a:buNone/>
            </a:pPr>
            <a:r>
              <a:rPr lang="en-US" sz="2800" b="1" smtClean="0">
                <a:solidFill>
                  <a:srgbClr val="FF9933"/>
                </a:solidFill>
                <a:sym typeface="Monotype Sorts" pitchFamily="2" charset="2"/>
              </a:rPr>
              <a:t>   *</a:t>
            </a:r>
            <a:r>
              <a:rPr lang="en-US" sz="2800" b="1" smtClean="0">
                <a:solidFill>
                  <a:schemeClr val="tx2"/>
                </a:solidFill>
                <a:sym typeface="Monotype Sorts" pitchFamily="2" charset="2"/>
              </a:rPr>
              <a:t>  </a:t>
            </a:r>
            <a:r>
              <a:rPr lang="en-US" sz="2800" b="1" smtClean="0">
                <a:sym typeface="Monotype Sorts" pitchFamily="2" charset="2"/>
              </a:rPr>
              <a:t>The apex may be pointed 	and bends distally.</a:t>
            </a:r>
            <a:r>
              <a:rPr lang="en-US" sz="2800" b="1" smtClean="0">
                <a:solidFill>
                  <a:srgbClr val="FF6600"/>
                </a:solidFill>
                <a:sym typeface="Monotype Sorts" pitchFamily="2" charset="2"/>
              </a:rPr>
              <a:t>	</a:t>
            </a:r>
          </a:p>
        </p:txBody>
      </p:sp>
      <p:pic>
        <p:nvPicPr>
          <p:cNvPr id="16387" name="Picture 26"/>
          <p:cNvPicPr>
            <a:picLocks noChangeAspect="1" noChangeArrowheads="1"/>
          </p:cNvPicPr>
          <p:nvPr/>
        </p:nvPicPr>
        <p:blipFill>
          <a:blip r:embed="rId2"/>
          <a:srcRect l="17255" r="12526" b="25818"/>
          <a:stretch>
            <a:fillRect/>
          </a:stretch>
        </p:blipFill>
        <p:spPr bwMode="auto">
          <a:xfrm>
            <a:off x="5867400" y="223838"/>
            <a:ext cx="2743200" cy="579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24317A40B5F04987A05D1DAB55FE5F" ma:contentTypeVersion="1" ma:contentTypeDescription="Create a new document." ma:contentTypeScope="" ma:versionID="59954bff7cc1dc03a989690354cb6de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447206dab0015f8b9f8924535193e8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A144DAF-E8F9-4642-9B54-85B61975CD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269BD1-39B3-49B7-8C5F-47CFE1B11E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BDF707-8147-4C3B-ABA4-C03FBD1A0B2F}">
  <ds:schemaRefs>
    <ds:schemaRef ds:uri="http://schemas.microsoft.com/office/2006/metadata/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2028</TotalTime>
  <Words>64</Words>
  <Application>Microsoft PowerPoint</Application>
  <PresentationFormat>On-screen Show (4:3)</PresentationFormat>
  <Paragraphs>61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Slide 1</vt:lpstr>
      <vt:lpstr>Morphology of Maxillary Canine:</vt:lpstr>
      <vt:lpstr>Slide 3</vt:lpstr>
      <vt:lpstr>Slide 4</vt:lpstr>
      <vt:lpstr>Slide 5</vt:lpstr>
      <vt:lpstr>Slide 6</vt:lpstr>
      <vt:lpstr>Slide 7</vt:lpstr>
    </vt:vector>
  </TitlesOfParts>
  <Company>KSU Dental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Grace C. Calara</dc:creator>
  <cp:lastModifiedBy>Admin</cp:lastModifiedBy>
  <cp:revision>199</cp:revision>
  <cp:lastPrinted>1999-09-13T23:43:46Z</cp:lastPrinted>
  <dcterms:created xsi:type="dcterms:W3CDTF">1999-08-28T15:55:44Z</dcterms:created>
  <dcterms:modified xsi:type="dcterms:W3CDTF">2023-04-04T04:31:43Z</dcterms:modified>
</cp:coreProperties>
</file>