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56" r:id="rId3"/>
    <p:sldId id="257" r:id="rId4"/>
    <p:sldId id="260" r:id="rId5"/>
    <p:sldId id="319" r:id="rId6"/>
    <p:sldId id="279" r:id="rId7"/>
    <p:sldId id="280" r:id="rId8"/>
    <p:sldId id="285" r:id="rId9"/>
    <p:sldId id="332" r:id="rId10"/>
    <p:sldId id="333" r:id="rId11"/>
    <p:sldId id="334" r:id="rId12"/>
    <p:sldId id="335" r:id="rId13"/>
    <p:sldId id="336" r:id="rId14"/>
    <p:sldId id="337" r:id="rId15"/>
    <p:sldId id="320" r:id="rId16"/>
    <p:sldId id="321" r:id="rId17"/>
    <p:sldId id="322" r:id="rId18"/>
    <p:sldId id="323" r:id="rId19"/>
    <p:sldId id="32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344F7-BBD9-43B6-87C6-20F9939869E7}" type="datetimeFigureOut">
              <a:rPr lang="en-US" smtClean="0"/>
              <a:pPr/>
              <a:t>4/6/2023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54707-7F1C-4759-A83C-964445EFC0E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26A8CFC-7B5A-4941-8CA6-8AB4C18973DF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147C-696D-4F58-ABF7-B6FF41F39F14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FB27-7751-4BF7-8D81-B4046FBAE08E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ABB4E49-3648-4196-AA70-55D8E093F1C4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2602887-87D6-495A-8030-46840678B85C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6C2E-441F-4DE7-9C8B-16992E90F11A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2066-8D82-4BB3-931F-11F30E0CB0F1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9F4B-BC68-47A2-9098-3FD125556043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1E0DA6B-1FC4-4B26-9876-7002D9496BD3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CBB5-2866-4521-9456-0AEC45C8B2B9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7F842D5-2EA0-46FB-9C09-7FFF70D9BD0B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1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1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1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1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535113"/>
            <a:ext cx="4041775" cy="639763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1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62201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9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1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1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1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8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DD31DEE-0E0E-4802-ADC4-D4A3E89D7C94}" type="datetime1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Red and white lesions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 smtClean="0"/>
              <a:t>Dr </a:t>
            </a:r>
            <a:r>
              <a:rPr lang="en-IN" dirty="0" err="1" smtClean="0"/>
              <a:t>Kosha</a:t>
            </a:r>
            <a:r>
              <a:rPr lang="en-IN" dirty="0" smtClean="0"/>
              <a:t> P </a:t>
            </a:r>
            <a:r>
              <a:rPr lang="en-IN" dirty="0" err="1" smtClean="0"/>
              <a:t>Ruparelia</a:t>
            </a:r>
            <a:endParaRPr lang="en-IN" dirty="0" smtClean="0"/>
          </a:p>
          <a:p>
            <a:r>
              <a:rPr lang="en-IN" dirty="0" smtClean="0"/>
              <a:t>Senior Lecturer, Dept of oral medicine and radiology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Why </a:t>
            </a:r>
            <a:r>
              <a:rPr lang="en-IN" b="1" dirty="0" smtClean="0">
                <a:solidFill>
                  <a:schemeClr val="accent4"/>
                </a:solidFill>
              </a:rPr>
              <a:t>white</a:t>
            </a:r>
            <a:r>
              <a:rPr lang="en-IN" dirty="0" smtClean="0"/>
              <a:t> lesions are </a:t>
            </a:r>
            <a:r>
              <a:rPr lang="en-IN" b="1" dirty="0" smtClean="0">
                <a:solidFill>
                  <a:schemeClr val="accent4"/>
                </a:solidFill>
              </a:rPr>
              <a:t>white</a:t>
            </a:r>
            <a:r>
              <a:rPr lang="en-IN" dirty="0" smtClean="0"/>
              <a:t>?</a:t>
            </a:r>
            <a:br>
              <a:rPr lang="en-IN" dirty="0" smtClean="0"/>
            </a:br>
            <a:r>
              <a:rPr lang="en-IN" b="1" dirty="0" smtClean="0">
                <a:solidFill>
                  <a:schemeClr val="accent4"/>
                </a:solidFill>
              </a:rPr>
              <a:t>Keratotic lesions</a:t>
            </a:r>
            <a:endParaRPr lang="en-GB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b="1" dirty="0" smtClean="0">
                <a:solidFill>
                  <a:srgbClr val="7030A0"/>
                </a:solidFill>
              </a:rPr>
              <a:t>Hyperkeratosis</a:t>
            </a:r>
            <a:r>
              <a:rPr lang="en-IN" dirty="0" smtClean="0"/>
              <a:t> (Increased production of keratin)</a:t>
            </a:r>
          </a:p>
          <a:p>
            <a:pPr algn="just"/>
            <a:r>
              <a:rPr lang="en-IN" b="1" dirty="0" smtClean="0">
                <a:solidFill>
                  <a:srgbClr val="7030A0"/>
                </a:solidFill>
              </a:rPr>
              <a:t>Acanthosis</a:t>
            </a:r>
            <a:r>
              <a:rPr lang="en-IN" dirty="0" smtClean="0"/>
              <a:t> (Abnormal but benign thickening of stratum spinosum)</a:t>
            </a:r>
          </a:p>
          <a:p>
            <a:pPr algn="just"/>
            <a:r>
              <a:rPr lang="en-IN" b="1" dirty="0" smtClean="0">
                <a:solidFill>
                  <a:srgbClr val="7030A0"/>
                </a:solidFill>
              </a:rPr>
              <a:t>Extracellular accumulation of fluid </a:t>
            </a:r>
            <a:r>
              <a:rPr lang="en-IN" dirty="0" smtClean="0"/>
              <a:t>in the epithelium</a:t>
            </a:r>
          </a:p>
          <a:p>
            <a:pPr algn="just"/>
            <a:r>
              <a:rPr lang="en-IN" dirty="0" smtClean="0"/>
              <a:t>Microbes, particularly </a:t>
            </a:r>
            <a:r>
              <a:rPr lang="en-IN" b="1" dirty="0" smtClean="0">
                <a:solidFill>
                  <a:srgbClr val="7030A0"/>
                </a:solidFill>
              </a:rPr>
              <a:t>fungi,</a:t>
            </a:r>
            <a:r>
              <a:rPr lang="en-IN" dirty="0" smtClean="0"/>
              <a:t> can produce </a:t>
            </a:r>
            <a:r>
              <a:rPr lang="en-IN" b="1" dirty="0" err="1" smtClean="0">
                <a:solidFill>
                  <a:srgbClr val="7030A0"/>
                </a:solidFill>
              </a:rPr>
              <a:t>pseudomembranes</a:t>
            </a:r>
            <a:r>
              <a:rPr lang="en-IN" dirty="0" smtClean="0">
                <a:solidFill>
                  <a:srgbClr val="7030A0"/>
                </a:solidFill>
              </a:rPr>
              <a:t> </a:t>
            </a:r>
            <a:r>
              <a:rPr lang="en-IN" dirty="0" smtClean="0"/>
              <a:t>consisting of sloughed epithelial cells, fungal mycelium, and </a:t>
            </a:r>
            <a:r>
              <a:rPr lang="en-IN" dirty="0" err="1" smtClean="0"/>
              <a:t>neutrophils</a:t>
            </a:r>
            <a:endParaRPr lang="en-GB" dirty="0" smtClean="0"/>
          </a:p>
          <a:p>
            <a:pPr algn="just"/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Oral candidiasis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b="1" dirty="0" smtClean="0"/>
              <a:t>Introduction:</a:t>
            </a:r>
            <a:r>
              <a:rPr lang="en-IN" dirty="0" smtClean="0"/>
              <a:t> </a:t>
            </a:r>
          </a:p>
          <a:p>
            <a:pPr lvl="1" algn="just"/>
            <a:r>
              <a:rPr lang="en-IN" dirty="0" smtClean="0">
                <a:solidFill>
                  <a:srgbClr val="7030A0"/>
                </a:solidFill>
              </a:rPr>
              <a:t>Most prevalent opportunistic infection </a:t>
            </a:r>
            <a:r>
              <a:rPr lang="en-IN" dirty="0" smtClean="0"/>
              <a:t>affecting the oral mucosa</a:t>
            </a:r>
          </a:p>
          <a:p>
            <a:pPr lvl="1" algn="just"/>
            <a:r>
              <a:rPr lang="en-IN" dirty="0" smtClean="0"/>
              <a:t>Most common </a:t>
            </a:r>
            <a:r>
              <a:rPr lang="en-IN" dirty="0" smtClean="0">
                <a:solidFill>
                  <a:srgbClr val="7030A0"/>
                </a:solidFill>
              </a:rPr>
              <a:t>HIV associated </a:t>
            </a:r>
            <a:r>
              <a:rPr lang="en-IN" dirty="0" smtClean="0"/>
              <a:t>oral mucosal lesion</a:t>
            </a:r>
          </a:p>
          <a:p>
            <a:pPr algn="just"/>
            <a:r>
              <a:rPr lang="en-IN" b="1" dirty="0" smtClean="0"/>
              <a:t>Synonyms:</a:t>
            </a:r>
            <a:r>
              <a:rPr lang="en-IN" dirty="0" smtClean="0"/>
              <a:t> Moniliasis</a:t>
            </a:r>
          </a:p>
          <a:p>
            <a:pPr algn="just"/>
            <a:r>
              <a:rPr lang="en-IN" b="1" dirty="0" smtClean="0"/>
              <a:t>Etiology:</a:t>
            </a:r>
            <a:r>
              <a:rPr lang="en-IN" dirty="0" smtClean="0"/>
              <a:t> </a:t>
            </a:r>
            <a:r>
              <a:rPr lang="en-IN" dirty="0" smtClean="0">
                <a:solidFill>
                  <a:srgbClr val="7030A0"/>
                </a:solidFill>
              </a:rPr>
              <a:t>Candida albicans </a:t>
            </a:r>
            <a:r>
              <a:rPr lang="en-IN" dirty="0" smtClean="0"/>
              <a:t>(Most common), C. tropicalis, C. glabrata comprise together over 80% of the species isolated from human candidal infection</a:t>
            </a:r>
          </a:p>
          <a:p>
            <a:pPr algn="just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Candida associated lesions</a:t>
            </a:r>
            <a:endParaRPr lang="en-US" dirty="0"/>
          </a:p>
        </p:txBody>
      </p:sp>
      <p:pic>
        <p:nvPicPr>
          <p:cNvPr id="6" name="Content Placeholder 5" descr="IMG_071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" y="2772294"/>
            <a:ext cx="3886200" cy="2913611"/>
          </a:xfrm>
        </p:spPr>
      </p:pic>
      <p:pic>
        <p:nvPicPr>
          <p:cNvPr id="7" name="Content Placeholder 6" descr="IMG_071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772294"/>
            <a:ext cx="3886200" cy="29136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IN" dirty="0" smtClean="0"/>
              <a:t>Denture </a:t>
            </a:r>
            <a:r>
              <a:rPr lang="en-IN" dirty="0" err="1" smtClean="0"/>
              <a:t>stomatitis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Angular </a:t>
            </a:r>
            <a:r>
              <a:rPr lang="en-IN" dirty="0" err="1" smtClean="0"/>
              <a:t>chelitis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Leukoplakia</a:t>
            </a:r>
            <a:r>
              <a:rPr lang="en-GB" dirty="0" smtClean="0"/>
              <a:t> - Types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marL="320040" lvl="2" indent="-320040" algn="just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IN" sz="2400" dirty="0" smtClean="0"/>
              <a:t>A </a:t>
            </a:r>
            <a:r>
              <a:rPr lang="en-IN" sz="2400" dirty="0" smtClean="0">
                <a:solidFill>
                  <a:srgbClr val="7030A0"/>
                </a:solidFill>
              </a:rPr>
              <a:t>white,</a:t>
            </a:r>
            <a:r>
              <a:rPr lang="en-IN" sz="2400" dirty="0" smtClean="0"/>
              <a:t> often </a:t>
            </a:r>
            <a:r>
              <a:rPr lang="en-IN" sz="2400" dirty="0" smtClean="0">
                <a:solidFill>
                  <a:srgbClr val="7030A0"/>
                </a:solidFill>
              </a:rPr>
              <a:t>well demarcated</a:t>
            </a:r>
            <a:r>
              <a:rPr lang="en-IN" sz="2400" dirty="0" smtClean="0"/>
              <a:t> plaque with an </a:t>
            </a:r>
            <a:r>
              <a:rPr lang="en-IN" sz="2400" dirty="0" smtClean="0">
                <a:solidFill>
                  <a:srgbClr val="7030A0"/>
                </a:solidFill>
              </a:rPr>
              <a:t>identical reaction pattern throughout the entire lesion</a:t>
            </a:r>
            <a:r>
              <a:rPr lang="en-IN" sz="2400" dirty="0" smtClean="0"/>
              <a:t>.</a:t>
            </a:r>
          </a:p>
          <a:p>
            <a:pPr marL="320040" lvl="2" indent="-320040" algn="just">
              <a:spcBef>
                <a:spcPts val="700"/>
              </a:spcBef>
              <a:buSzPct val="60000"/>
              <a:buFont typeface="Wingdings"/>
              <a:buChar char=""/>
            </a:pPr>
            <a:endParaRPr lang="en-IN" sz="2400" dirty="0" smtClean="0"/>
          </a:p>
          <a:p>
            <a:pPr marL="320040" lvl="2" indent="-320040" algn="just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IN" sz="2400" dirty="0" smtClean="0"/>
              <a:t>Surface texture: </a:t>
            </a:r>
          </a:p>
          <a:p>
            <a:pPr marL="777240" lvl="3" indent="-320040" algn="just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IN" sz="2100" dirty="0" smtClean="0">
                <a:solidFill>
                  <a:srgbClr val="7030A0"/>
                </a:solidFill>
              </a:rPr>
              <a:t>Smooth, thin</a:t>
            </a:r>
          </a:p>
          <a:p>
            <a:pPr marL="777240" lvl="3" indent="-320040" algn="just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IN" sz="2100" dirty="0" smtClean="0"/>
              <a:t> Leathery with surface fissures </a:t>
            </a:r>
            <a:r>
              <a:rPr lang="en-IN" sz="2100" dirty="0" smtClean="0">
                <a:solidFill>
                  <a:srgbClr val="7030A0"/>
                </a:solidFill>
              </a:rPr>
              <a:t>(Cracked mud)</a:t>
            </a:r>
            <a:endParaRPr lang="en-IN" sz="2400" dirty="0" smtClean="0">
              <a:solidFill>
                <a:srgbClr val="7030A0"/>
              </a:solidFill>
            </a:endParaRPr>
          </a:p>
          <a:p>
            <a:pPr algn="just"/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It may have white patches or plaques intermingled with red elements </a:t>
            </a:r>
          </a:p>
          <a:p>
            <a:pPr algn="just"/>
            <a:r>
              <a:rPr lang="en-IN" sz="2400" dirty="0" smtClean="0"/>
              <a:t>White component (</a:t>
            </a:r>
            <a:r>
              <a:rPr lang="en-IN" sz="2100" dirty="0" smtClean="0"/>
              <a:t>Small nodular/Large verrucous)</a:t>
            </a:r>
            <a:endParaRPr lang="en-GB" sz="2400" dirty="0" smtClean="0"/>
          </a:p>
          <a:p>
            <a:pPr algn="just"/>
            <a:r>
              <a:rPr lang="en-IN" sz="2400" dirty="0" smtClean="0"/>
              <a:t>Surface texture: </a:t>
            </a:r>
            <a:r>
              <a:rPr lang="en-IN" sz="2100" dirty="0" smtClean="0"/>
              <a:t>(Homogenous white but contains verrucous, papillary (nodular) or exophytic  component)</a:t>
            </a:r>
            <a:endParaRPr lang="en-IN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IN" dirty="0" smtClean="0"/>
              <a:t>HOMOGENOUS TYPE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NON HOMOGENOUS TYPE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Leukoplakia</a:t>
            </a:r>
            <a:r>
              <a:rPr lang="en-GB" dirty="0" smtClean="0"/>
              <a:t>- Types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Leukoplakia where the white component is dominated by papillary projections, similar to oral </a:t>
            </a:r>
            <a:r>
              <a:rPr lang="en-IN" sz="2400" dirty="0" err="1" smtClean="0"/>
              <a:t>papillomas</a:t>
            </a:r>
            <a:endParaRPr lang="en-GB" sz="24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4267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400" dirty="0" smtClean="0"/>
              <a:t>Leukoplakia with  a clinical appearance of verrucous type but with a more aggressive proliferation pattern</a:t>
            </a:r>
          </a:p>
          <a:p>
            <a:pPr algn="just"/>
            <a:r>
              <a:rPr lang="en-IN" sz="2400" dirty="0" smtClean="0"/>
              <a:t>Age &amp; Gender: Old women</a:t>
            </a:r>
          </a:p>
          <a:p>
            <a:pPr algn="just"/>
            <a:r>
              <a:rPr lang="en-IN" sz="2400" dirty="0" smtClean="0"/>
              <a:t>Site: Lower </a:t>
            </a:r>
            <a:r>
              <a:rPr lang="en-IN" sz="2400" dirty="0" err="1" smtClean="0"/>
              <a:t>gingiva</a:t>
            </a:r>
            <a:endParaRPr lang="en-IN" sz="2400" dirty="0" smtClean="0"/>
          </a:p>
          <a:p>
            <a:pPr algn="just"/>
            <a:r>
              <a:rPr lang="en-IN" sz="2400" dirty="0" smtClean="0"/>
              <a:t>High malignant potential (Verrucous carcinoma may be present at 1</a:t>
            </a:r>
            <a:r>
              <a:rPr lang="en-IN" sz="2400" baseline="30000" dirty="0" smtClean="0"/>
              <a:t>o </a:t>
            </a:r>
            <a:r>
              <a:rPr lang="en-IN" sz="2400" dirty="0" smtClean="0"/>
              <a:t>examination)</a:t>
            </a: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IN" dirty="0" smtClean="0"/>
              <a:t>VERRUCOUS TYPE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 smtClean="0"/>
              <a:t>PROLIFERATIVE VERRUCOUS TYPE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IMG_071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417089"/>
            <a:ext cx="3886200" cy="2915997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IN" dirty="0" err="1" smtClean="0"/>
              <a:t>Veruccous</a:t>
            </a:r>
            <a:r>
              <a:rPr lang="en-IN" dirty="0" smtClean="0"/>
              <a:t> </a:t>
            </a:r>
            <a:r>
              <a:rPr lang="en-IN" dirty="0" err="1" smtClean="0"/>
              <a:t>leukoplakia</a:t>
            </a:r>
            <a:endParaRPr lang="en-IN" dirty="0" smtClean="0"/>
          </a:p>
          <a:p>
            <a:r>
              <a:rPr lang="en-IN" dirty="0" smtClean="0"/>
              <a:t>Female</a:t>
            </a:r>
          </a:p>
          <a:p>
            <a:r>
              <a:rPr lang="en-IN" dirty="0" err="1" smtClean="0"/>
              <a:t>Mandibular</a:t>
            </a:r>
            <a:r>
              <a:rPr lang="en-IN" dirty="0" smtClean="0"/>
              <a:t> </a:t>
            </a:r>
            <a:r>
              <a:rPr lang="en-IN" dirty="0" err="1" smtClean="0"/>
              <a:t>gingiva</a:t>
            </a:r>
            <a:endParaRPr lang="en-IN" dirty="0" smtClean="0"/>
          </a:p>
          <a:p>
            <a:r>
              <a:rPr lang="en-IN" dirty="0" smtClean="0"/>
              <a:t>Habit may or may not be present</a:t>
            </a:r>
          </a:p>
          <a:p>
            <a:r>
              <a:rPr lang="en-IN" dirty="0" err="1" smtClean="0"/>
              <a:t>Exophytic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Benign hard tissue lesions (Tumors)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</a:t>
            </a:r>
            <a:r>
              <a:rPr lang="en-GB" dirty="0" err="1" smtClean="0"/>
              <a:t>Kosha</a:t>
            </a:r>
            <a:r>
              <a:rPr lang="en-GB" dirty="0" smtClean="0"/>
              <a:t> P </a:t>
            </a:r>
            <a:r>
              <a:rPr lang="en-GB" dirty="0" err="1" smtClean="0"/>
              <a:t>Ruparelia</a:t>
            </a:r>
            <a:endParaRPr lang="en-GB" dirty="0" smtClean="0"/>
          </a:p>
          <a:p>
            <a:r>
              <a:rPr lang="en-GB" dirty="0" smtClean="0"/>
              <a:t>Senior lecturer, Dept of oral medicine and radiology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Ameloblastoma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83163"/>
          </a:xfrm>
        </p:spPr>
        <p:txBody>
          <a:bodyPr>
            <a:normAutofit fontScale="92500" lnSpcReduction="10000"/>
          </a:bodyPr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The most common benign tumor</a:t>
            </a:r>
          </a:p>
          <a:p>
            <a:r>
              <a:rPr lang="en-IN" dirty="0" smtClean="0"/>
              <a:t>Old age, Male, Post. Mandibular region</a:t>
            </a:r>
          </a:p>
          <a:p>
            <a:r>
              <a:rPr lang="en-IN" dirty="0" smtClean="0"/>
              <a:t>Well defined, corticated periphery</a:t>
            </a:r>
          </a:p>
          <a:p>
            <a:r>
              <a:rPr lang="en-IN" dirty="0" smtClean="0"/>
              <a:t>Multilocular lesion-Coarse, Curved septa</a:t>
            </a:r>
          </a:p>
          <a:p>
            <a:r>
              <a:rPr lang="en-IN" dirty="0" smtClean="0"/>
              <a:t>Honey comb – Ant, Soap bubble – Post </a:t>
            </a:r>
          </a:p>
          <a:p>
            <a:r>
              <a:rPr lang="en-IN" dirty="0" smtClean="0"/>
              <a:t>Knife edge root resorption</a:t>
            </a:r>
          </a:p>
          <a:p>
            <a:r>
              <a:rPr lang="en-IN" dirty="0" smtClean="0"/>
              <a:t>Bi Expansion, thinning and egg shell effect</a:t>
            </a:r>
          </a:p>
          <a:p>
            <a:r>
              <a:rPr lang="en-IN" dirty="0" smtClean="0"/>
              <a:t>High recurrence</a:t>
            </a:r>
          </a:p>
          <a:p>
            <a:endParaRPr lang="en-IN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9800" cy="2656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6441" r="9322"/>
          <a:stretch>
            <a:fillRect/>
          </a:stretch>
        </p:blipFill>
        <p:spPr bwMode="auto">
          <a:xfrm>
            <a:off x="2209800" y="457200"/>
            <a:ext cx="2029325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l="49484" t="616" r="26693" b="72881"/>
          <a:stretch>
            <a:fillRect/>
          </a:stretch>
        </p:blipFill>
        <p:spPr bwMode="auto">
          <a:xfrm>
            <a:off x="0" y="381000"/>
            <a:ext cx="4560888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48531" t="28660" r="28079" b="33898"/>
          <a:stretch>
            <a:fillRect/>
          </a:stretch>
        </p:blipFill>
        <p:spPr bwMode="auto">
          <a:xfrm>
            <a:off x="4800600" y="373380"/>
            <a:ext cx="4191000" cy="3360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l="27501" t="37500" r="54344" b="19791"/>
          <a:stretch>
            <a:fillRect/>
          </a:stretch>
        </p:blipFill>
        <p:spPr bwMode="auto">
          <a:xfrm>
            <a:off x="3505200" y="3733800"/>
            <a:ext cx="23622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426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118434" y="457200"/>
            <a:ext cx="1843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Ameloblastoma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001000" y="25146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CEOT (Mild)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rot="10800000">
            <a:off x="3581398" y="6040219"/>
            <a:ext cx="65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AOT</a:t>
            </a:r>
          </a:p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3962400"/>
            <a:ext cx="274293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Coarse, Curved septa</a:t>
            </a:r>
          </a:p>
          <a:p>
            <a:endParaRPr lang="en-IN" dirty="0" smtClean="0"/>
          </a:p>
          <a:p>
            <a:pPr algn="ctr"/>
            <a:r>
              <a:rPr lang="en-IN" dirty="0" smtClean="0"/>
              <a:t>Ameloblastoma</a:t>
            </a:r>
          </a:p>
          <a:p>
            <a:pPr algn="ctr"/>
            <a:r>
              <a:rPr lang="en-IN" dirty="0" smtClean="0"/>
              <a:t>Odontogenic Keratocyst</a:t>
            </a:r>
          </a:p>
          <a:p>
            <a:pPr algn="ctr"/>
            <a:r>
              <a:rPr lang="en-IN" dirty="0" smtClean="0"/>
              <a:t>Hemangioma</a:t>
            </a:r>
          </a:p>
          <a:p>
            <a:pPr algn="ctr"/>
            <a:r>
              <a:rPr lang="en-IN" dirty="0" smtClean="0"/>
              <a:t>Cherubism</a:t>
            </a:r>
          </a:p>
          <a:p>
            <a:endParaRPr lang="en-IN" dirty="0" smtClean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4038600"/>
            <a:ext cx="2438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Mixed lesions</a:t>
            </a:r>
          </a:p>
          <a:p>
            <a:endParaRPr lang="en-IN" dirty="0" smtClean="0"/>
          </a:p>
          <a:p>
            <a:pPr algn="ctr"/>
            <a:r>
              <a:rPr lang="en-IN" dirty="0" smtClean="0"/>
              <a:t>Osteomylitis</a:t>
            </a:r>
          </a:p>
          <a:p>
            <a:pPr algn="ctr"/>
            <a:r>
              <a:rPr lang="en-IN" dirty="0" smtClean="0"/>
              <a:t>CEOC</a:t>
            </a:r>
          </a:p>
          <a:p>
            <a:pPr algn="ctr"/>
            <a:r>
              <a:rPr lang="en-IN" dirty="0" smtClean="0"/>
              <a:t>CEOT</a:t>
            </a:r>
          </a:p>
          <a:p>
            <a:pPr algn="ctr"/>
            <a:r>
              <a:rPr lang="en-IN" dirty="0" smtClean="0"/>
              <a:t>AOT</a:t>
            </a:r>
          </a:p>
          <a:p>
            <a:pPr algn="ctr"/>
            <a:r>
              <a:rPr lang="en-IN" dirty="0" smtClean="0"/>
              <a:t>Osteosarcoma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272791" y="0"/>
            <a:ext cx="282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92D050"/>
                </a:solidFill>
              </a:rPr>
              <a:t>Epithelial tumors</a:t>
            </a:r>
            <a:endParaRPr lang="en-GB" sz="2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767" t="49782" r="50202" b="18134"/>
          <a:stretch>
            <a:fillRect/>
          </a:stretch>
        </p:blipFill>
        <p:spPr bwMode="auto">
          <a:xfrm>
            <a:off x="0" y="0"/>
            <a:ext cx="461803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3"/>
          <p:cNvPicPr>
            <a:picLocks noChangeAspect="1" noChangeArrowheads="1"/>
          </p:cNvPicPr>
          <p:nvPr/>
        </p:nvPicPr>
        <p:blipFill>
          <a:blip r:embed="rId3"/>
          <a:srcRect l="49484" t="616" r="26693" b="72881"/>
          <a:stretch>
            <a:fillRect/>
          </a:stretch>
        </p:blipFill>
        <p:spPr bwMode="auto">
          <a:xfrm>
            <a:off x="4583112" y="0"/>
            <a:ext cx="456088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858000" y="0"/>
            <a:ext cx="2012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 Ameloblastoma</a:t>
            </a:r>
          </a:p>
          <a:p>
            <a:r>
              <a:rPr lang="en-IN" dirty="0" smtClean="0"/>
              <a:t>(For comparison)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-7620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Odontogenic Myxoma</a:t>
            </a:r>
          </a:p>
          <a:p>
            <a:endParaRPr lang="en-IN" dirty="0" smtClean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3648670"/>
            <a:ext cx="25094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Straight septa </a:t>
            </a:r>
            <a:endParaRPr lang="en-GB" dirty="0" smtClean="0">
              <a:solidFill>
                <a:srgbClr val="92D050"/>
              </a:solidFill>
            </a:endParaRPr>
          </a:p>
          <a:p>
            <a:pPr algn="ctr"/>
            <a:r>
              <a:rPr lang="en-IN" dirty="0" smtClean="0"/>
              <a:t>Tennis racket pattern</a:t>
            </a:r>
          </a:p>
          <a:p>
            <a:pPr algn="ctr"/>
            <a:r>
              <a:rPr lang="en-IN" dirty="0" smtClean="0"/>
              <a:t>Step ladder pattern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5200471"/>
            <a:ext cx="25398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Sunray appearance</a:t>
            </a:r>
          </a:p>
          <a:p>
            <a:pPr algn="ctr"/>
            <a:r>
              <a:rPr lang="en-IN" dirty="0" smtClean="0"/>
              <a:t>Osteosarcoma</a:t>
            </a:r>
          </a:p>
          <a:p>
            <a:pPr algn="ctr"/>
            <a:r>
              <a:rPr lang="en-IN" dirty="0" smtClean="0"/>
              <a:t>Odontogenic Myxoma</a:t>
            </a:r>
          </a:p>
          <a:p>
            <a:pPr algn="ctr"/>
            <a:r>
              <a:rPr lang="en-IN" dirty="0" smtClean="0"/>
              <a:t>Central Hemangioma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461138" y="3724870"/>
            <a:ext cx="2539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Soft tissue</a:t>
            </a:r>
          </a:p>
          <a:p>
            <a:pPr algn="ctr"/>
            <a:r>
              <a:rPr lang="en-IN" dirty="0" smtClean="0"/>
              <a:t>Odontogenic Myxoma</a:t>
            </a:r>
          </a:p>
          <a:p>
            <a:pPr algn="ctr"/>
            <a:r>
              <a:rPr lang="en-IN" dirty="0" smtClean="0"/>
              <a:t>Desmoplastic Fibroma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5257800"/>
            <a:ext cx="2742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Slow in expansion</a:t>
            </a:r>
          </a:p>
          <a:p>
            <a:pPr algn="ctr"/>
            <a:r>
              <a:rPr lang="en-IN" dirty="0" smtClean="0"/>
              <a:t>Odontogenic Myxoma</a:t>
            </a:r>
          </a:p>
          <a:p>
            <a:pPr algn="ctr"/>
            <a:r>
              <a:rPr lang="en-IN" dirty="0" smtClean="0"/>
              <a:t>Odontogenic Keratocyst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841" b="7465"/>
          <a:stretch>
            <a:fillRect/>
          </a:stretch>
        </p:blipFill>
        <p:spPr bwMode="auto">
          <a:xfrm>
            <a:off x="304800" y="838200"/>
            <a:ext cx="5011615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1000" y="51054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True cementoma</a:t>
            </a:r>
          </a:p>
          <a:p>
            <a:r>
              <a:rPr lang="en-IN" dirty="0" smtClean="0"/>
              <a:t>Benign cementoblastoma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990600"/>
            <a:ext cx="33505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Soft tissue capsule/halo</a:t>
            </a:r>
          </a:p>
          <a:p>
            <a:pPr algn="ctr"/>
            <a:endParaRPr lang="en-IN" dirty="0" smtClean="0"/>
          </a:p>
          <a:p>
            <a:pPr algn="ctr"/>
            <a:r>
              <a:rPr lang="en-IN" dirty="0" smtClean="0"/>
              <a:t>True cementoma</a:t>
            </a:r>
          </a:p>
          <a:p>
            <a:pPr algn="ctr"/>
            <a:r>
              <a:rPr lang="en-IN" dirty="0" smtClean="0"/>
              <a:t>Odontome </a:t>
            </a:r>
          </a:p>
          <a:p>
            <a:pPr algn="ctr"/>
            <a:r>
              <a:rPr lang="en-IN" dirty="0" smtClean="0"/>
              <a:t>Osteoblastoma</a:t>
            </a:r>
          </a:p>
          <a:p>
            <a:pPr algn="ctr"/>
            <a:r>
              <a:rPr lang="en-IN" dirty="0" smtClean="0"/>
              <a:t>Periapical cemental dysplasia</a:t>
            </a:r>
          </a:p>
          <a:p>
            <a:pPr algn="ctr"/>
            <a:r>
              <a:rPr lang="en-IN" dirty="0" smtClean="0"/>
              <a:t>Florid osseous dysplasia</a:t>
            </a:r>
          </a:p>
          <a:p>
            <a:pPr algn="ctr"/>
            <a:r>
              <a:rPr lang="en-IN" dirty="0" smtClean="0"/>
              <a:t>Cemento-ossifying fibroma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4114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solidFill>
                  <a:srgbClr val="92D050"/>
                </a:solidFill>
              </a:rPr>
              <a:t>Wheel Spoke pattern /Amorphous pattern</a:t>
            </a:r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8727" t="8922" r="6909" b="7677"/>
          <a:stretch>
            <a:fillRect/>
          </a:stretch>
        </p:blipFill>
        <p:spPr bwMode="auto">
          <a:xfrm>
            <a:off x="501650" y="1027114"/>
            <a:ext cx="2774950" cy="4687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4974"/>
          <a:stretch>
            <a:fillRect/>
          </a:stretch>
        </p:blipFill>
        <p:spPr bwMode="auto">
          <a:xfrm>
            <a:off x="4572000" y="1036637"/>
            <a:ext cx="4038600" cy="4678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33400"/>
            <a:ext cx="2890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smtClean="0"/>
              <a:t>Compound odontome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631" y="533400"/>
            <a:ext cx="4083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smtClean="0"/>
              <a:t>Complex odontome (F:M = 2:1)</a:t>
            </a:r>
            <a:endParaRPr lang="en-GB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087469"/>
            <a:ext cx="1093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 smtClean="0">
                <a:solidFill>
                  <a:srgbClr val="92D050"/>
                </a:solidFill>
              </a:rPr>
              <a:t>Second</a:t>
            </a:r>
          </a:p>
          <a:p>
            <a:r>
              <a:rPr lang="en-IN" sz="2000" b="1" dirty="0" smtClean="0">
                <a:solidFill>
                  <a:srgbClr val="92D050"/>
                </a:solidFill>
              </a:rPr>
              <a:t>decade</a:t>
            </a:r>
            <a:endParaRPr lang="en-GB" sz="2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mtClean="0"/>
              <a:t>BLEEDING AND CLOTTING DISORDERS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just" eaLnBrk="1" hangingPunct="1"/>
            <a:r>
              <a:rPr lang="en-US" sz="1600" dirty="0" smtClean="0"/>
              <a:t>Prepared by – Dr. </a:t>
            </a:r>
            <a:r>
              <a:rPr lang="en-US" sz="1600" dirty="0" err="1" smtClean="0"/>
              <a:t>Kosha</a:t>
            </a:r>
            <a:r>
              <a:rPr lang="en-US" sz="1600" dirty="0" smtClean="0"/>
              <a:t> P </a:t>
            </a:r>
            <a:r>
              <a:rPr lang="en-US" sz="1600" dirty="0" err="1" smtClean="0"/>
              <a:t>Ruparelia</a:t>
            </a:r>
            <a:endParaRPr lang="en-US" sz="1600" dirty="0" smtClean="0"/>
          </a:p>
          <a:p>
            <a:pPr algn="just" eaLnBrk="1" hangingPunct="1"/>
            <a:r>
              <a:rPr lang="en-IN" sz="1600" dirty="0" smtClean="0"/>
              <a:t>Senior lecturer, Dept of oral medicine and radiology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mtClean="0"/>
              <a:t> Hemostasis is the spontaneous arrest of bleeding from damaged blood vessel.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mtClean="0"/>
              <a:t>It is divided into four general phases.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mtClean="0"/>
              <a:t>The vascular phase (Vasoconstriction)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mtClean="0"/>
              <a:t>The platelet phase (Primary hemostasis)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mtClean="0"/>
              <a:t>The coagulation phase (Secondary hemostasis)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mtClean="0"/>
              <a:t>Fibrinolysis (Antithrombotic events)</a:t>
            </a:r>
          </a:p>
          <a:p>
            <a:pPr algn="just" eaLnBrk="1" hangingPunct="1">
              <a:lnSpc>
                <a:spcPct val="90000"/>
              </a:lnSpc>
            </a:pP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HISTORY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Past history of bleeding following surgical procedures, including dental extractions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Active medical conditions, including hepatitis, cirrhosis,hematologic malignancy and thrombocytopenia, renal dis.?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Current medications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Family history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History of alcohol intake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CLINICAL FEATURES</a:t>
            </a:r>
          </a:p>
        </p:txBody>
      </p:sp>
      <p:graphicFrame>
        <p:nvGraphicFramePr>
          <p:cNvPr id="51270" name="Group 1094"/>
          <p:cNvGraphicFramePr>
            <a:graphicFrameLocks noGrp="1"/>
          </p:cNvGraphicFramePr>
          <p:nvPr/>
        </p:nvGraphicFramePr>
        <p:xfrm>
          <a:off x="1143000" y="1981200"/>
          <a:ext cx="7696200" cy="4419919"/>
        </p:xfrm>
        <a:graphic>
          <a:graphicData uri="http://schemas.openxmlformats.org/drawingml/2006/table">
            <a:tbl>
              <a:tblPr/>
              <a:tblGrid>
                <a:gridCol w="3048000"/>
                <a:gridCol w="2406650"/>
                <a:gridCol w="2241550"/>
              </a:tblGrid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Vascular or Platelet dis.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Coagulation dis.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Bleeding from superficial cuts and scratches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Persistent, often perfuse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Spontaneous gingival bleeding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Delayed bleeding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aphicFrame>
        <p:nvGraphicFramePr>
          <p:cNvPr id="57397" name="Group 53"/>
          <p:cNvGraphicFramePr>
            <a:graphicFrameLocks noGrp="1"/>
          </p:cNvGraphicFramePr>
          <p:nvPr/>
        </p:nvGraphicFramePr>
        <p:xfrm>
          <a:off x="1143000" y="1981200"/>
          <a:ext cx="7696200" cy="3971163"/>
        </p:xfrm>
        <a:graphic>
          <a:graphicData uri="http://schemas.openxmlformats.org/drawingml/2006/table">
            <a:tbl>
              <a:tblPr/>
              <a:tblGrid>
                <a:gridCol w="2971800"/>
                <a:gridCol w="2362200"/>
                <a:gridCol w="2362200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Vascular or Platelet dis.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Coagulation dis.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Petechiae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Ecchymoses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Usually small &amp; multiple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Characteristic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Usually large &amp; solitary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ndry">
  <a:themeElements>
    <a:clrScheme name="Custom 1">
      <a:dk1>
        <a:srgbClr val="FFFFFF"/>
      </a:dk1>
      <a:lt1>
        <a:srgbClr val="0070C0"/>
      </a:lt1>
      <a:dk2>
        <a:srgbClr val="000000"/>
      </a:dk2>
      <a:lt2>
        <a:srgbClr val="000000"/>
      </a:lt2>
      <a:accent1>
        <a:srgbClr val="0070C0"/>
      </a:accent1>
      <a:accent2>
        <a:srgbClr val="000000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1000</TotalTime>
  <Words>600</Words>
  <Application>Microsoft Office PowerPoint</Application>
  <PresentationFormat>On-screen Show (4:3)</PresentationFormat>
  <Paragraphs>151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Median</vt:lpstr>
      <vt:lpstr>Foundry</vt:lpstr>
      <vt:lpstr>Red and white lesions</vt:lpstr>
      <vt:lpstr>Why white lesions are white? Keratotic lesions</vt:lpstr>
      <vt:lpstr>Oral candidiasis </vt:lpstr>
      <vt:lpstr>Candida associated lesions</vt:lpstr>
      <vt:lpstr>Leukoplakia - Types</vt:lpstr>
      <vt:lpstr>Leukoplakia- Types</vt:lpstr>
      <vt:lpstr>Slide 7</vt:lpstr>
      <vt:lpstr>Benign hard tissue lesions (Tumors)</vt:lpstr>
      <vt:lpstr>Ameloblastoma</vt:lpstr>
      <vt:lpstr>Slide 10</vt:lpstr>
      <vt:lpstr>Slide 11</vt:lpstr>
      <vt:lpstr>Slide 12</vt:lpstr>
      <vt:lpstr>Slide 13</vt:lpstr>
      <vt:lpstr>BLEEDING AND CLOTTING DISORDERS</vt:lpstr>
      <vt:lpstr>INTRODUCTION</vt:lpstr>
      <vt:lpstr>HISTORY</vt:lpstr>
      <vt:lpstr>CLINICAL FEATURES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and white lesions</dc:title>
  <dc:creator>HELLO</dc:creator>
  <cp:lastModifiedBy>Admin</cp:lastModifiedBy>
  <cp:revision>182</cp:revision>
  <dcterms:created xsi:type="dcterms:W3CDTF">2006-08-16T00:00:00Z</dcterms:created>
  <dcterms:modified xsi:type="dcterms:W3CDTF">2023-04-06T09:34:03Z</dcterms:modified>
</cp:coreProperties>
</file>