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7"/>
  </p:notesMasterIdLst>
  <p:sldIdLst>
    <p:sldId id="256" r:id="rId2"/>
    <p:sldId id="258" r:id="rId3"/>
    <p:sldId id="265" r:id="rId4"/>
    <p:sldId id="280" r:id="rId5"/>
    <p:sldId id="284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56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7D7420-6008-4CB7-87A5-698864E549FC}" type="datetimeFigureOut">
              <a:rPr lang="en-IN" smtClean="0"/>
              <a:t>06-04-2023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EC91AF-3965-4FA7-8624-BC0CDD86A2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54902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EC91AF-3965-4FA7-8624-BC0CDD86A2C4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3741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66F18-FDAD-4331-80C5-B30E80BA4BFE}" type="datetimeFigureOut">
              <a:rPr lang="en-IN" smtClean="0"/>
              <a:t>06-04-2023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43E2A-5F97-4386-AD27-7CC3A74C1684}" type="slidenum">
              <a:rPr lang="en-IN" smtClean="0"/>
              <a:t>‹#›</a:t>
            </a:fld>
            <a:endParaRPr lang="en-IN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66F18-FDAD-4331-80C5-B30E80BA4BFE}" type="datetimeFigureOut">
              <a:rPr lang="en-IN" smtClean="0"/>
              <a:t>06-04-2023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43E2A-5F97-4386-AD27-7CC3A74C1684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66F18-FDAD-4331-80C5-B30E80BA4BFE}" type="datetimeFigureOut">
              <a:rPr lang="en-IN" smtClean="0"/>
              <a:t>06-04-2023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43E2A-5F97-4386-AD27-7CC3A74C1684}" type="slidenum">
              <a:rPr lang="en-IN" smtClean="0"/>
              <a:t>‹#›</a:t>
            </a:fld>
            <a:endParaRPr lang="en-IN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66F18-FDAD-4331-80C5-B30E80BA4BFE}" type="datetimeFigureOut">
              <a:rPr lang="en-IN" smtClean="0"/>
              <a:t>06-04-2023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43E2A-5F97-4386-AD27-7CC3A74C1684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66F18-FDAD-4331-80C5-B30E80BA4BFE}" type="datetimeFigureOut">
              <a:rPr lang="en-IN" smtClean="0"/>
              <a:t>06-04-2023</a:t>
            </a:fld>
            <a:endParaRPr lang="en-I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43E2A-5F97-4386-AD27-7CC3A74C1684}" type="slidenum">
              <a:rPr lang="en-IN" smtClean="0"/>
              <a:t>‹#›</a:t>
            </a:fld>
            <a:endParaRPr lang="en-IN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66F18-FDAD-4331-80C5-B30E80BA4BFE}" type="datetimeFigureOut">
              <a:rPr lang="en-IN" smtClean="0"/>
              <a:t>06-04-2023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43E2A-5F97-4386-AD27-7CC3A74C1684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66F18-FDAD-4331-80C5-B30E80BA4BFE}" type="datetimeFigureOut">
              <a:rPr lang="en-IN" smtClean="0"/>
              <a:t>06-04-2023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43E2A-5F97-4386-AD27-7CC3A74C1684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66F18-FDAD-4331-80C5-B30E80BA4BFE}" type="datetimeFigureOut">
              <a:rPr lang="en-IN" smtClean="0"/>
              <a:t>06-04-2023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43E2A-5F97-4386-AD27-7CC3A74C1684}" type="slidenum">
              <a:rPr lang="en-IN" smtClean="0"/>
              <a:t>‹#›</a:t>
            </a:fld>
            <a:endParaRPr lang="en-IN" dirty="0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66F18-FDAD-4331-80C5-B30E80BA4BFE}" type="datetimeFigureOut">
              <a:rPr lang="en-IN" smtClean="0"/>
              <a:t>06-04-2023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43E2A-5F97-4386-AD27-7CC3A74C1684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66F18-FDAD-4331-80C5-B30E80BA4BFE}" type="datetimeFigureOut">
              <a:rPr lang="en-IN" smtClean="0"/>
              <a:t>06-04-2023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43E2A-5F97-4386-AD27-7CC3A74C1684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66F18-FDAD-4331-80C5-B30E80BA4BFE}" type="datetimeFigureOut">
              <a:rPr lang="en-IN" smtClean="0"/>
              <a:t>06-04-2023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43E2A-5F97-4386-AD27-7CC3A74C1684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6B66F18-FDAD-4331-80C5-B30E80BA4BFE}" type="datetimeFigureOut">
              <a:rPr lang="en-IN" smtClean="0"/>
              <a:t>06-04-2023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7B443E2A-5F97-4386-AD27-7CC3A74C1684}" type="slidenum">
              <a:rPr lang="en-IN" smtClean="0"/>
              <a:t>‹#›</a:t>
            </a:fld>
            <a:endParaRPr lang="en-I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8000"/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628800"/>
            <a:ext cx="8352928" cy="180293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u="sng" dirty="0">
                <a:solidFill>
                  <a:schemeClr val="tx1"/>
                </a:solidFill>
                <a:latin typeface="Elephant" pitchFamily="18" charset="0"/>
              </a:rPr>
              <a:t>RESIN BONDED </a:t>
            </a:r>
            <a:br>
              <a:rPr lang="en-US" sz="5400" u="sng" dirty="0">
                <a:solidFill>
                  <a:schemeClr val="tx1"/>
                </a:solidFill>
                <a:latin typeface="Elephant" pitchFamily="18" charset="0"/>
              </a:rPr>
            </a:br>
            <a:r>
              <a:rPr lang="en-US" sz="5400" u="sng" dirty="0">
                <a:solidFill>
                  <a:schemeClr val="tx1"/>
                </a:solidFill>
                <a:latin typeface="Elephant" pitchFamily="18" charset="0"/>
              </a:rPr>
              <a:t>FIXED DENTAL PROSTHESIS</a:t>
            </a:r>
            <a:endParaRPr lang="en-IN" sz="5400" u="sng" dirty="0">
              <a:solidFill>
                <a:schemeClr val="tx1"/>
              </a:solidFill>
              <a:latin typeface="Elephant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A784DE-A1B9-71EE-F5B2-89196D0BA1FD}"/>
              </a:ext>
            </a:extLst>
          </p:cNvPr>
          <p:cNvSpPr txBox="1"/>
          <p:nvPr/>
        </p:nvSpPr>
        <p:spPr>
          <a:xfrm>
            <a:off x="539552" y="4259704"/>
            <a:ext cx="604867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/>
              <a:t>Final year BDS lecture :</a:t>
            </a:r>
          </a:p>
          <a:p>
            <a:r>
              <a:rPr lang="en-IN" sz="2400" b="1" dirty="0"/>
              <a:t>By: DR.KINJAL SOLANKI</a:t>
            </a:r>
          </a:p>
          <a:p>
            <a:r>
              <a:rPr lang="en-IN" sz="2000" b="1" dirty="0"/>
              <a:t>DEPT. OF PROSTHODONTICS AND CROWN AND BRIDGE </a:t>
            </a:r>
          </a:p>
          <a:p>
            <a:r>
              <a:rPr lang="en-IN" sz="2000" b="1" dirty="0"/>
              <a:t>AMC DENTAL COLLEGE AND HOSPITAL</a:t>
            </a:r>
          </a:p>
        </p:txBody>
      </p:sp>
    </p:spTree>
    <p:extLst>
      <p:ext uri="{BB962C8B-B14F-4D97-AF65-F5344CB8AC3E}">
        <p14:creationId xmlns:p14="http://schemas.microsoft.com/office/powerpoint/2010/main" val="2802367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620688"/>
            <a:ext cx="7315200" cy="100811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Forte" panose="03060902040502070203" pitchFamily="66" charset="0"/>
              </a:rPr>
              <a:t>Introduction</a:t>
            </a:r>
            <a:endParaRPr lang="en-IN" dirty="0">
              <a:solidFill>
                <a:srgbClr val="FF0000"/>
              </a:solidFill>
              <a:latin typeface="Forte" panose="03060902040502070203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2132856"/>
            <a:ext cx="7488832" cy="3816425"/>
          </a:xfrm>
        </p:spPr>
        <p:txBody>
          <a:bodyPr>
            <a:noAutofit/>
          </a:bodyPr>
          <a:lstStyle/>
          <a:p>
            <a:pPr algn="just"/>
            <a:r>
              <a:rPr lang="en-US" sz="2400" b="1" dirty="0">
                <a:ea typeface="Times New Roman" panose="02020603050405020304" pitchFamily="18" charset="0"/>
              </a:rPr>
              <a:t>Resin bonded fixed Dental prosthesis</a:t>
            </a:r>
            <a:r>
              <a:rPr lang="en-US" sz="2400" dirty="0">
                <a:ea typeface="Times New Roman" panose="02020603050405020304" pitchFamily="18" charset="0"/>
              </a:rPr>
              <a:t> is a </a:t>
            </a:r>
            <a:r>
              <a:rPr lang="en-US" sz="2400" dirty="0">
                <a:latin typeface="Calibri" panose="020F0502020204030204" pitchFamily="34" charset="0"/>
                <a:cs typeface="Calibri" pitchFamily="34" charset="0"/>
              </a:rPr>
              <a:t> prosthesis that requires a minimal removal of tooth structure, particularly for abutment teeth that are intact and caries free.</a:t>
            </a:r>
          </a:p>
          <a:p>
            <a:pPr marL="45720" indent="0" algn="just">
              <a:buNone/>
            </a:pPr>
            <a:endParaRPr lang="en-US" sz="2400" dirty="0">
              <a:latin typeface="Calibri" panose="020F0502020204030204" pitchFamily="34" charset="0"/>
              <a:cs typeface="Calibri" pitchFamily="34" charset="0"/>
            </a:endParaRPr>
          </a:p>
          <a:p>
            <a:pPr algn="just"/>
            <a:r>
              <a:rPr lang="en-US" sz="2400" dirty="0">
                <a:latin typeface="Calibri" panose="020F0502020204030204" pitchFamily="34" charset="0"/>
                <a:cs typeface="Calibri" pitchFamily="34" charset="0"/>
              </a:rPr>
              <a:t>The primary goal of the resin bonded FDP is the replacement of missing teeth and maximum conservation of tooth structure</a:t>
            </a:r>
            <a:r>
              <a:rPr lang="en-US" sz="2400" dirty="0">
                <a:solidFill>
                  <a:srgbClr val="92D050"/>
                </a:solidFill>
                <a:latin typeface="Calibri" panose="020F0502020204030204" pitchFamily="34" charset="0"/>
                <a:cs typeface="Calibri" pitchFamily="34" charset="0"/>
              </a:rPr>
              <a:t>.</a:t>
            </a:r>
          </a:p>
          <a:p>
            <a:pPr marL="45720" indent="0" algn="just">
              <a:buNone/>
            </a:pPr>
            <a:endParaRPr lang="en-US" sz="2400" dirty="0">
              <a:solidFill>
                <a:srgbClr val="92D050"/>
              </a:solidFill>
              <a:latin typeface="Calibri" panose="020F0502020204030204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685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04664"/>
            <a:ext cx="7315200" cy="720080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Classification</a:t>
            </a:r>
            <a:endParaRPr lang="en-IN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124744"/>
            <a:ext cx="7315200" cy="5544616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Calibri" panose="020F0502020204030204" pitchFamily="34" charset="0"/>
              </a:rPr>
              <a:t>Based on the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type of retention </a:t>
            </a:r>
            <a:r>
              <a:rPr lang="en-US" sz="2400" dirty="0">
                <a:latin typeface="Calibri" panose="020F0502020204030204" pitchFamily="34" charset="0"/>
              </a:rPr>
              <a:t>utilized by the retainers</a:t>
            </a:r>
          </a:p>
          <a:p>
            <a:endParaRPr lang="en-US" sz="2400" dirty="0">
              <a:latin typeface="Calibri" panose="020F0502020204030204" pitchFamily="34" charset="0"/>
            </a:endParaRPr>
          </a:p>
          <a:p>
            <a:pPr marL="45720" indent="0">
              <a:buNone/>
            </a:pPr>
            <a:endParaRPr lang="en-IN" sz="2400" dirty="0">
              <a:latin typeface="Calibri" panose="020F0502020204030204" pitchFamily="34" charset="0"/>
            </a:endParaRPr>
          </a:p>
        </p:txBody>
      </p:sp>
      <p:pic>
        <p:nvPicPr>
          <p:cNvPr id="1027" name="Picture 3" descr="C:\Users\Dell\Desktop\final case file richa\p1`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805" y="2276872"/>
            <a:ext cx="1806898" cy="16034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 descr="C:\Users\Dell\Desktop\final case file richa\IMG-20200827-WA000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87"/>
          <a:stretch/>
        </p:blipFill>
        <p:spPr bwMode="auto">
          <a:xfrm>
            <a:off x="6336547" y="2270599"/>
            <a:ext cx="2125098" cy="16097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Box 3"/>
          <p:cNvSpPr txBox="1"/>
          <p:nvPr/>
        </p:nvSpPr>
        <p:spPr>
          <a:xfrm>
            <a:off x="908283" y="1556792"/>
            <a:ext cx="24395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Calibri" panose="020F0502020204030204" pitchFamily="34" charset="0"/>
              </a:rPr>
              <a:t>Mechanical </a:t>
            </a:r>
            <a:r>
              <a:rPr lang="en-US" sz="2000" dirty="0">
                <a:latin typeface="Calibri" panose="020F0502020204030204" pitchFamily="34" charset="0"/>
              </a:rPr>
              <a:t> </a:t>
            </a:r>
            <a:r>
              <a:rPr lang="en-US" sz="2000" u="sng" dirty="0">
                <a:latin typeface="Calibri" panose="020F0502020204030204" pitchFamily="34" charset="0"/>
              </a:rPr>
              <a:t>(</a:t>
            </a:r>
            <a:r>
              <a:rPr lang="en-US" sz="2000" u="sng" dirty="0" err="1">
                <a:latin typeface="Calibri" panose="020F0502020204030204" pitchFamily="34" charset="0"/>
              </a:rPr>
              <a:t>Rochette</a:t>
            </a:r>
            <a:r>
              <a:rPr lang="en-US" sz="2000" u="sng" dirty="0">
                <a:latin typeface="Calibri" panose="020F0502020204030204" pitchFamily="34" charset="0"/>
              </a:rPr>
              <a:t> bridge)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49500" y="1628800"/>
            <a:ext cx="2125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</a:rPr>
              <a:t>Micromechanical </a:t>
            </a:r>
            <a:r>
              <a:rPr lang="en-US" u="sng" dirty="0">
                <a:latin typeface="Calibri" panose="020F0502020204030204" pitchFamily="34" charset="0"/>
              </a:rPr>
              <a:t>(Maryland bridge)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20925" y="4378707"/>
            <a:ext cx="22115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</a:rPr>
              <a:t>Macro mechanical</a:t>
            </a:r>
          </a:p>
          <a:p>
            <a:pPr algn="ctr"/>
            <a:r>
              <a:rPr lang="en-US" u="sng" dirty="0">
                <a:latin typeface="Calibri" panose="020F0502020204030204" pitchFamily="34" charset="0"/>
              </a:rPr>
              <a:t>(cast mesh)</a:t>
            </a:r>
            <a:endParaRPr lang="en-IN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1126805" y="4438853"/>
            <a:ext cx="1971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</a:rPr>
              <a:t>Macro mechanical</a:t>
            </a:r>
          </a:p>
          <a:p>
            <a:r>
              <a:rPr lang="en-US" u="sng" dirty="0">
                <a:latin typeface="Calibri" panose="020F0502020204030204" pitchFamily="34" charset="0"/>
              </a:rPr>
              <a:t>(Virginia bridge)</a:t>
            </a:r>
            <a:endParaRPr lang="en-IN" u="sng" dirty="0"/>
          </a:p>
        </p:txBody>
      </p:sp>
      <p:sp>
        <p:nvSpPr>
          <p:cNvPr id="14" name="TextBox 13"/>
          <p:cNvSpPr txBox="1"/>
          <p:nvPr/>
        </p:nvSpPr>
        <p:spPr>
          <a:xfrm>
            <a:off x="3857027" y="2708920"/>
            <a:ext cx="19051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Chemical</a:t>
            </a:r>
            <a:r>
              <a:rPr lang="en-US" dirty="0"/>
              <a:t> </a:t>
            </a:r>
            <a:r>
              <a:rPr lang="en-US" u="sng" dirty="0"/>
              <a:t>(Adhesive bridge)</a:t>
            </a:r>
            <a:endParaRPr lang="en-IN" u="sng" dirty="0"/>
          </a:p>
        </p:txBody>
      </p:sp>
      <p:pic>
        <p:nvPicPr>
          <p:cNvPr id="2050" name="Picture 2" descr="C:\Users\Dell\Desktop\final case file richa\r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08"/>
          <a:stretch/>
        </p:blipFill>
        <p:spPr bwMode="auto">
          <a:xfrm>
            <a:off x="6308042" y="5013176"/>
            <a:ext cx="2080382" cy="16561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 descr="C:\Users\Dell\Desktop\final case file richa\IMG-20200827-WA001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027" y="3645024"/>
            <a:ext cx="1905186" cy="15054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78"/>
          <a:stretch/>
        </p:blipFill>
        <p:spPr bwMode="auto">
          <a:xfrm>
            <a:off x="980291" y="5157192"/>
            <a:ext cx="2235875" cy="15121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6487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6213" y="2082026"/>
            <a:ext cx="1870362" cy="14189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7" name="Picture 3" descr="C:\Users\Dell\Desktop\final case file richa\cf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437112"/>
            <a:ext cx="1966343" cy="13471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extBox 1"/>
          <p:cNvSpPr txBox="1"/>
          <p:nvPr/>
        </p:nvSpPr>
        <p:spPr>
          <a:xfrm>
            <a:off x="576064" y="1556792"/>
            <a:ext cx="614664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>
                <a:latin typeface="Calibri" panose="020F0502020204030204" pitchFamily="34" charset="0"/>
              </a:rPr>
              <a:t>Replacement of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missing anteriors</a:t>
            </a:r>
            <a:r>
              <a:rPr lang="en-US" sz="2400" dirty="0">
                <a:latin typeface="Calibri" panose="020F0502020204030204" pitchFamily="34" charset="0"/>
              </a:rPr>
              <a:t> in children and adolescents</a:t>
            </a:r>
          </a:p>
          <a:p>
            <a:pPr marL="457200" indent="-457200">
              <a:buAutoNum type="arabicPeriod"/>
            </a:pPr>
            <a:r>
              <a:rPr lang="en-US" sz="2400" dirty="0">
                <a:latin typeface="Calibri" panose="020F0502020204030204" pitchFamily="34" charset="0"/>
              </a:rPr>
              <a:t>Short edentulous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spans</a:t>
            </a:r>
          </a:p>
          <a:p>
            <a:pPr marL="457200" indent="-457200">
              <a:buFontTx/>
              <a:buAutoNum type="arabicPeriod"/>
            </a:pPr>
            <a:r>
              <a:rPr lang="en-US" sz="2400" dirty="0">
                <a:latin typeface="Calibri" panose="020F0502020204030204" pitchFamily="34" charset="0"/>
              </a:rPr>
              <a:t>Splinting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periodontically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weak</a:t>
            </a:r>
            <a:r>
              <a:rPr lang="en-US" sz="2400" dirty="0">
                <a:latin typeface="Calibri" panose="020F0502020204030204" pitchFamily="34" charset="0"/>
              </a:rPr>
              <a:t> teeth</a:t>
            </a:r>
          </a:p>
          <a:p>
            <a:pPr marL="457200" indent="-457200">
              <a:buFontTx/>
              <a:buAutoNum type="arabicPeriod"/>
            </a:pPr>
            <a:r>
              <a:rPr lang="en-US" sz="2400" dirty="0">
                <a:latin typeface="Calibri" panose="020F0502020204030204" pitchFamily="34" charset="0"/>
              </a:rPr>
              <a:t>Significant clinical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crown length</a:t>
            </a:r>
          </a:p>
          <a:p>
            <a:pPr marL="457200" indent="-457200">
              <a:buFontTx/>
              <a:buAutoNum type="arabicPeriod"/>
            </a:pPr>
            <a:r>
              <a:rPr lang="en-US" sz="2400" dirty="0">
                <a:latin typeface="Calibri" panose="020F0502020204030204" pitchFamily="34" charset="0"/>
              </a:rPr>
              <a:t>Post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orthodontic retention</a:t>
            </a:r>
          </a:p>
          <a:p>
            <a:endParaRPr lang="en-IN" sz="2400" dirty="0"/>
          </a:p>
          <a:p>
            <a:pPr marL="457200" indent="-457200">
              <a:buFontTx/>
              <a:buAutoNum type="arabicPeriod"/>
            </a:pPr>
            <a:endParaRPr lang="en-US" sz="2400" dirty="0">
              <a:latin typeface="Calibri" panose="020F0502020204030204" pitchFamily="34" charset="0"/>
            </a:endParaRPr>
          </a:p>
          <a:p>
            <a:pPr marL="457200" indent="-457200">
              <a:buFontTx/>
              <a:buAutoNum type="arabicPeriod"/>
            </a:pPr>
            <a:endParaRPr lang="en-US" sz="2400" dirty="0">
              <a:latin typeface="Calibri" panose="020F0502020204030204" pitchFamily="34" charset="0"/>
            </a:endParaRPr>
          </a:p>
          <a:p>
            <a:pPr marL="457200" indent="-457200">
              <a:buFontTx/>
              <a:buAutoNum type="arabicPeriod"/>
            </a:pPr>
            <a:endParaRPr lang="en-US" sz="2400" dirty="0">
              <a:latin typeface="Calibri" panose="020F0502020204030204" pitchFamily="34" charset="0"/>
            </a:endParaRPr>
          </a:p>
          <a:p>
            <a:pPr marL="457200" indent="-457200">
              <a:buAutoNum type="arabicPeriod"/>
            </a:pPr>
            <a:endParaRPr lang="en-US" sz="2400" dirty="0">
              <a:latin typeface="Calibri" panose="020F0502020204030204" pitchFamily="34" charset="0"/>
            </a:endParaRPr>
          </a:p>
          <a:p>
            <a:endParaRPr lang="en-IN" sz="2400" dirty="0"/>
          </a:p>
        </p:txBody>
      </p:sp>
      <p:pic>
        <p:nvPicPr>
          <p:cNvPr id="4" name="Picture 2" descr="C:\Users\Dell\Desktop\final case file richa\pd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337" y="4437112"/>
            <a:ext cx="1985526" cy="13493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TextBox 9"/>
          <p:cNvSpPr txBox="1"/>
          <p:nvPr/>
        </p:nvSpPr>
        <p:spPr>
          <a:xfrm>
            <a:off x="3347864" y="495697"/>
            <a:ext cx="2657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Forte" panose="03060902040502070203" pitchFamily="66" charset="0"/>
              </a:rPr>
              <a:t>Indications</a:t>
            </a:r>
            <a:endParaRPr lang="en-IN" sz="3600" dirty="0">
              <a:solidFill>
                <a:srgbClr val="FF0000"/>
              </a:solidFill>
            </a:endParaRPr>
          </a:p>
        </p:txBody>
      </p:sp>
      <p:pic>
        <p:nvPicPr>
          <p:cNvPr id="1028" name="Picture 4" descr="C:\Users\Dell\Desktop\final case file richa\p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488" y="4514741"/>
            <a:ext cx="2025023" cy="12905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TextBox 13"/>
          <p:cNvSpPr txBox="1"/>
          <p:nvPr/>
        </p:nvSpPr>
        <p:spPr>
          <a:xfrm>
            <a:off x="179512" y="6237312"/>
            <a:ext cx="9361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V </a:t>
            </a:r>
            <a:r>
              <a:rPr lang="en-US" sz="1600" dirty="0" err="1">
                <a:solidFill>
                  <a:srgbClr val="FF0000"/>
                </a:solidFill>
              </a:rPr>
              <a:t>Rangrajan</a:t>
            </a:r>
            <a:r>
              <a:rPr lang="en-US" sz="1600" dirty="0">
                <a:solidFill>
                  <a:srgbClr val="FF0000"/>
                </a:solidFill>
              </a:rPr>
              <a:t>. Textbook of prosthodontics. Resin bonded fixed partial dentures. 44. 663</a:t>
            </a:r>
          </a:p>
          <a:p>
            <a:r>
              <a:rPr lang="en-US" sz="1600" dirty="0">
                <a:solidFill>
                  <a:srgbClr val="FF0000"/>
                </a:solidFill>
                <a:cs typeface="Calibri" pitchFamily="34" charset="0"/>
              </a:rPr>
              <a:t>Contemporary fixed </a:t>
            </a:r>
            <a:r>
              <a:rPr lang="en-US" sz="1600" dirty="0" err="1">
                <a:solidFill>
                  <a:srgbClr val="FF0000"/>
                </a:solidFill>
                <a:cs typeface="Calibri" pitchFamily="34" charset="0"/>
              </a:rPr>
              <a:t>prosthodintics</a:t>
            </a:r>
            <a:r>
              <a:rPr lang="en-US" sz="1600" dirty="0">
                <a:solidFill>
                  <a:srgbClr val="FF0000"/>
                </a:solidFill>
                <a:cs typeface="Calibri" pitchFamily="34" charset="0"/>
              </a:rPr>
              <a:t>. </a:t>
            </a:r>
            <a:r>
              <a:rPr lang="en-US" sz="1600" dirty="0" err="1">
                <a:solidFill>
                  <a:srgbClr val="FF0000"/>
                </a:solidFill>
                <a:cs typeface="Calibri" pitchFamily="34" charset="0"/>
              </a:rPr>
              <a:t>Rosensteil</a:t>
            </a:r>
            <a:r>
              <a:rPr lang="en-US" sz="1600" dirty="0">
                <a:solidFill>
                  <a:srgbClr val="FF0000"/>
                </a:solidFill>
                <a:cs typeface="Calibri" pitchFamily="34" charset="0"/>
              </a:rPr>
              <a:t>, Land, Fujimoto. Fifth edition.</a:t>
            </a:r>
            <a:r>
              <a:rPr lang="en-US" sz="1600" dirty="0">
                <a:solidFill>
                  <a:srgbClr val="FF0000"/>
                </a:solidFill>
              </a:rPr>
              <a:t>699.</a:t>
            </a:r>
          </a:p>
        </p:txBody>
      </p:sp>
    </p:spTree>
    <p:extLst>
      <p:ext uri="{BB962C8B-B14F-4D97-AF65-F5344CB8AC3E}">
        <p14:creationId xmlns:p14="http://schemas.microsoft.com/office/powerpoint/2010/main" val="840144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Dell\Desktop\final case file richa\cf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031" y="680786"/>
            <a:ext cx="2088023" cy="13767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323528" y="1434256"/>
            <a:ext cx="640850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Short</a:t>
            </a:r>
            <a:r>
              <a:rPr lang="en-US" sz="2400" dirty="0">
                <a:latin typeface="Calibri" panose="020F0502020204030204" pitchFamily="34" charset="0"/>
              </a:rPr>
              <a:t> clinical crown</a:t>
            </a:r>
            <a:r>
              <a:rPr lang="en-IN" sz="2400" dirty="0">
                <a:latin typeface="Calibri" panose="020F0502020204030204" pitchFamily="34" charset="0"/>
              </a:rPr>
              <a:t>s</a:t>
            </a:r>
          </a:p>
          <a:p>
            <a:pPr marL="457200" indent="-457200">
              <a:buFontTx/>
              <a:buAutoNum type="arabicPeriod"/>
            </a:pPr>
            <a:r>
              <a:rPr lang="en-US" sz="2400" dirty="0">
                <a:latin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Long</a:t>
            </a:r>
            <a:r>
              <a:rPr lang="en-US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span</a:t>
            </a:r>
            <a:r>
              <a:rPr lang="en-US" sz="2400" dirty="0">
                <a:latin typeface="Calibri" panose="020F0502020204030204" pitchFamily="34" charset="0"/>
              </a:rPr>
              <a:t> bridges</a:t>
            </a:r>
          </a:p>
          <a:p>
            <a:pPr marL="457200" indent="-457200">
              <a:buFontTx/>
              <a:buAutoNum type="arabicPeriod"/>
            </a:pPr>
            <a:r>
              <a:rPr lang="en-US" sz="2400" dirty="0">
                <a:latin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Thin</a:t>
            </a:r>
            <a:r>
              <a:rPr lang="en-US" sz="2400" dirty="0">
                <a:latin typeface="Calibri" panose="020F0502020204030204" pitchFamily="34" charset="0"/>
              </a:rPr>
              <a:t> anterior teeth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facio-lingually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marL="457200" indent="-457200">
              <a:buFontTx/>
              <a:buAutoNum type="arabicPeriod"/>
            </a:pPr>
            <a:r>
              <a:rPr lang="en-US" sz="2400" dirty="0">
                <a:latin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Deep bite</a:t>
            </a:r>
            <a:r>
              <a:rPr lang="en-US" sz="2400" dirty="0">
                <a:latin typeface="Calibri" panose="020F0502020204030204" pitchFamily="34" charset="0"/>
              </a:rPr>
              <a:t> </a:t>
            </a:r>
          </a:p>
          <a:p>
            <a:pPr marL="457200" indent="-457200">
              <a:buFontTx/>
              <a:buAutoNum type="arabicPeriod"/>
            </a:pPr>
            <a:r>
              <a:rPr lang="en-US" sz="2400" dirty="0">
                <a:latin typeface="Calibri" panose="020F0502020204030204" pitchFamily="34" charset="0"/>
              </a:rPr>
              <a:t> Parafunctional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habits</a:t>
            </a:r>
          </a:p>
          <a:p>
            <a:pPr marL="457200" indent="-457200">
              <a:buFontTx/>
              <a:buAutoNum type="arabicPeriod"/>
            </a:pPr>
            <a:r>
              <a:rPr lang="en-US" sz="2400" dirty="0">
                <a:latin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Insufficient enamel</a:t>
            </a:r>
            <a:r>
              <a:rPr lang="en-US" sz="2400" dirty="0">
                <a:latin typeface="Calibri" panose="020F0502020204030204" pitchFamily="34" charset="0"/>
              </a:rPr>
              <a:t> is available for bonding </a:t>
            </a:r>
          </a:p>
          <a:p>
            <a:r>
              <a:rPr lang="en-US" sz="2400" dirty="0">
                <a:latin typeface="Calibri" panose="020F0502020204030204" pitchFamily="34" charset="0"/>
              </a:rPr>
              <a:t>        due to caries, restorations, hypoplasia</a:t>
            </a:r>
          </a:p>
          <a:p>
            <a:r>
              <a:rPr lang="en-US" sz="2400" dirty="0">
                <a:latin typeface="Calibri" panose="020F0502020204030204" pitchFamily="34" charset="0"/>
              </a:rPr>
              <a:t>7.   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Sensitivity</a:t>
            </a:r>
            <a:r>
              <a:rPr lang="en-US" sz="2400" dirty="0">
                <a:latin typeface="Calibri" panose="020F0502020204030204" pitchFamily="34" charset="0"/>
              </a:rPr>
              <a:t> to base metal alloys</a:t>
            </a:r>
          </a:p>
          <a:p>
            <a:endParaRPr lang="en-IN" sz="2400" dirty="0"/>
          </a:p>
          <a:p>
            <a:pPr marL="457200" indent="-457200">
              <a:buFontTx/>
              <a:buAutoNum type="arabicPeriod"/>
            </a:pPr>
            <a:endParaRPr lang="en-US" sz="2400" dirty="0">
              <a:latin typeface="Calibri" panose="020F0502020204030204" pitchFamily="34" charset="0"/>
            </a:endParaRPr>
          </a:p>
          <a:p>
            <a:pPr marL="457200" indent="-457200">
              <a:buAutoNum type="arabicPeriod"/>
            </a:pPr>
            <a:endParaRPr lang="en-IN" sz="2400" dirty="0">
              <a:latin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528" y="597279"/>
            <a:ext cx="3816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Forte" panose="03060902040502070203" pitchFamily="66" charset="0"/>
              </a:rPr>
              <a:t>Contraindications</a:t>
            </a:r>
            <a:endParaRPr lang="en-IN" sz="3600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Users\Dell\Desktop\final case file richa\IMG-20200906-WA0039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18" b="6569"/>
          <a:stretch/>
        </p:blipFill>
        <p:spPr bwMode="auto">
          <a:xfrm>
            <a:off x="4139827" y="4509120"/>
            <a:ext cx="1910763" cy="15537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1" name="Picture 3" descr="C:\Users\Dell\Desktop\final case file richa\IMG-20200905-WA002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7622" y="3933056"/>
            <a:ext cx="2082431" cy="14770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2" name="Picture 4" descr="G:\IMG-20200906-WA004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031" y="2348880"/>
            <a:ext cx="2060838" cy="13738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179512" y="6237312"/>
            <a:ext cx="9361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V </a:t>
            </a:r>
            <a:r>
              <a:rPr lang="en-US" sz="1600" dirty="0" err="1">
                <a:solidFill>
                  <a:schemeClr val="tx2"/>
                </a:solidFill>
              </a:rPr>
              <a:t>Ra</a:t>
            </a:r>
            <a:r>
              <a:rPr lang="en-US" sz="1600" dirty="0" err="1">
                <a:solidFill>
                  <a:srgbClr val="FF0000"/>
                </a:solidFill>
              </a:rPr>
              <a:t>ngrajan</a:t>
            </a:r>
            <a:r>
              <a:rPr lang="en-US" sz="1600" dirty="0">
                <a:solidFill>
                  <a:srgbClr val="FF0000"/>
                </a:solidFill>
              </a:rPr>
              <a:t>. Textbook of prosthodontics. Resin bonded fixed partial dentures. 44. 663</a:t>
            </a:r>
          </a:p>
          <a:p>
            <a:r>
              <a:rPr lang="en-US" sz="1600" dirty="0">
                <a:solidFill>
                  <a:srgbClr val="FF0000"/>
                </a:solidFill>
                <a:cs typeface="Calibri" pitchFamily="34" charset="0"/>
              </a:rPr>
              <a:t>Contemporary fixed </a:t>
            </a:r>
            <a:r>
              <a:rPr lang="en-US" sz="1600" dirty="0" err="1">
                <a:solidFill>
                  <a:srgbClr val="FF0000"/>
                </a:solidFill>
                <a:cs typeface="Calibri" pitchFamily="34" charset="0"/>
              </a:rPr>
              <a:t>prosthodintics</a:t>
            </a:r>
            <a:r>
              <a:rPr lang="en-US" sz="1600" dirty="0">
                <a:solidFill>
                  <a:srgbClr val="FF0000"/>
                </a:solidFill>
                <a:cs typeface="Calibri" pitchFamily="34" charset="0"/>
              </a:rPr>
              <a:t>. </a:t>
            </a:r>
            <a:r>
              <a:rPr lang="en-US" sz="1600" dirty="0" err="1">
                <a:solidFill>
                  <a:srgbClr val="FF0000"/>
                </a:solidFill>
                <a:cs typeface="Calibri" pitchFamily="34" charset="0"/>
              </a:rPr>
              <a:t>Rosensteil</a:t>
            </a:r>
            <a:r>
              <a:rPr lang="en-US" sz="1600" dirty="0">
                <a:solidFill>
                  <a:srgbClr val="FF0000"/>
                </a:solidFill>
                <a:cs typeface="Calibri" pitchFamily="34" charset="0"/>
              </a:rPr>
              <a:t>, Land, Fujimoto. Fifth edition.</a:t>
            </a:r>
            <a:r>
              <a:rPr lang="en-US" sz="1600" dirty="0">
                <a:solidFill>
                  <a:srgbClr val="FF0000"/>
                </a:solidFill>
              </a:rPr>
              <a:t>699-702</a:t>
            </a:r>
          </a:p>
        </p:txBody>
      </p:sp>
    </p:spTree>
    <p:extLst>
      <p:ext uri="{BB962C8B-B14F-4D97-AF65-F5344CB8AC3E}">
        <p14:creationId xmlns:p14="http://schemas.microsoft.com/office/powerpoint/2010/main" val="25260321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3528</TotalTime>
  <Words>246</Words>
  <Application>Microsoft Office PowerPoint</Application>
  <PresentationFormat>On-screen Show (4:3)</PresentationFormat>
  <Paragraphs>43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Elephant</vt:lpstr>
      <vt:lpstr>Forte</vt:lpstr>
      <vt:lpstr>Clarity</vt:lpstr>
      <vt:lpstr>RESIN BONDED  FIXED DENTAL PROSTHESIS</vt:lpstr>
      <vt:lpstr>Introduction</vt:lpstr>
      <vt:lpstr>Classification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RESIN BONDED FPDs</dc:title>
  <dc:creator>Dell</dc:creator>
  <cp:lastModifiedBy>Param Shukla</cp:lastModifiedBy>
  <cp:revision>193</cp:revision>
  <dcterms:created xsi:type="dcterms:W3CDTF">2020-08-25T04:33:01Z</dcterms:created>
  <dcterms:modified xsi:type="dcterms:W3CDTF">2023-04-06T07:20:56Z</dcterms:modified>
</cp:coreProperties>
</file>