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52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4/4/2023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Salivary glands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 smtClean="0"/>
              <a:t>Dr.Kinnari</a:t>
            </a:r>
            <a:r>
              <a:rPr lang="en-US" dirty="0" smtClean="0"/>
              <a:t> H Patel</a:t>
            </a:r>
          </a:p>
          <a:p>
            <a:r>
              <a:rPr lang="en-US" dirty="0" smtClean="0"/>
              <a:t>Prof and </a:t>
            </a:r>
            <a:r>
              <a:rPr lang="en-US" dirty="0" err="1" smtClean="0"/>
              <a:t>Head,Dept</a:t>
            </a:r>
            <a:r>
              <a:rPr lang="en-US" dirty="0" smtClean="0"/>
              <a:t> of Oral </a:t>
            </a:r>
            <a:r>
              <a:rPr lang="en-US" dirty="0" err="1" smtClean="0"/>
              <a:t>Pathology,AMC</a:t>
            </a:r>
            <a:r>
              <a:rPr lang="en-US" dirty="0" smtClean="0"/>
              <a:t> Dental College and </a:t>
            </a:r>
            <a:r>
              <a:rPr lang="en-US" dirty="0" err="1" smtClean="0"/>
              <a:t>Hospital,Ahmedabad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1371599"/>
          </a:xfrm>
        </p:spPr>
        <p:txBody>
          <a:bodyPr/>
          <a:lstStyle/>
          <a:p>
            <a:r>
              <a:rPr lang="en-US" dirty="0" smtClean="0"/>
              <a:t>Salivary Glands</a:t>
            </a:r>
            <a:endParaRPr lang="en-US" dirty="0"/>
          </a:p>
        </p:txBody>
      </p:sp>
      <p:pic>
        <p:nvPicPr>
          <p:cNvPr id="14338" name="Picture 2" descr="C:\Users\abc\Pictures\sg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4800600"/>
            <a:ext cx="2466975" cy="1847850"/>
          </a:xfrm>
          <a:prstGeom prst="rect">
            <a:avLst/>
          </a:prstGeom>
          <a:noFill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 t="7391" b="1314"/>
          <a:stretch>
            <a:fillRect/>
          </a:stretch>
        </p:blipFill>
        <p:spPr bwMode="auto">
          <a:xfrm>
            <a:off x="3886201" y="2209800"/>
            <a:ext cx="4191000" cy="431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Glands are modified epithelial structures which are specialized to manufacture, release and transport macromolecules, ion and water in to its surrounding environment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7848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1.According to number of cells</a:t>
            </a:r>
          </a:p>
          <a:p>
            <a:pPr>
              <a:buNone/>
            </a:pPr>
            <a:r>
              <a:rPr lang="en-US" dirty="0" smtClean="0"/>
              <a:t>	unicellular</a:t>
            </a:r>
          </a:p>
          <a:p>
            <a:pPr>
              <a:buNone/>
            </a:pPr>
            <a:r>
              <a:rPr lang="en-US" dirty="0" smtClean="0"/>
              <a:t>	multicellular</a:t>
            </a:r>
          </a:p>
          <a:p>
            <a:pPr>
              <a:buNone/>
            </a:pPr>
            <a:r>
              <a:rPr lang="en-US" dirty="0" smtClean="0"/>
              <a:t>2.Acc.to the way of secretion</a:t>
            </a:r>
          </a:p>
          <a:p>
            <a:pPr>
              <a:buNone/>
            </a:pPr>
            <a:r>
              <a:rPr lang="en-US" dirty="0" smtClean="0"/>
              <a:t>	Endocrine</a:t>
            </a:r>
          </a:p>
          <a:p>
            <a:pPr>
              <a:buNone/>
            </a:pPr>
            <a:r>
              <a:rPr lang="en-US" dirty="0" smtClean="0"/>
              <a:t>	Exocrine	:Merocrine,apocrine,holocrine</a:t>
            </a:r>
          </a:p>
          <a:p>
            <a:pPr>
              <a:buNone/>
            </a:pPr>
            <a:r>
              <a:rPr lang="en-US" dirty="0" smtClean="0"/>
              <a:t>3.Acc.to structure: simple and compound</a:t>
            </a:r>
          </a:p>
          <a:p>
            <a:pPr>
              <a:buNone/>
            </a:pPr>
            <a:r>
              <a:rPr lang="en-US" dirty="0" smtClean="0"/>
              <a:t>4.Acc.to nature of secretion:Serous,Mucous</a:t>
            </a:r>
          </a:p>
          <a:p>
            <a:pPr>
              <a:buNone/>
            </a:pPr>
            <a:r>
              <a:rPr lang="en-US" dirty="0" smtClean="0"/>
              <a:t>5.Acc. To size: major and minor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4800"/>
            <a:ext cx="8534400" cy="61722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3500" b="1" u="sng" dirty="0" smtClean="0"/>
              <a:t>Exocrine glands </a:t>
            </a:r>
            <a:r>
              <a:rPr lang="en-US" dirty="0" smtClean="0"/>
              <a:t>are glands that retain ducts to body surfaces</a:t>
            </a:r>
          </a:p>
          <a:p>
            <a:pPr>
              <a:buNone/>
            </a:pPr>
            <a:r>
              <a:rPr lang="en-US" sz="2800" b="1" dirty="0" smtClean="0"/>
              <a:t>Salivary glands and sweat gland</a:t>
            </a:r>
            <a:r>
              <a:rPr lang="en-US" sz="2800" dirty="0" smtClean="0"/>
              <a:t> deposit their product on the body surface.  Both types of glands are buried in deeper tissues but their products appear on a superficial surface.  Connecting the glands to the surfaces are ducts.</a:t>
            </a:r>
          </a:p>
          <a:p>
            <a:pPr>
              <a:buNone/>
            </a:pPr>
            <a:r>
              <a:rPr lang="en-US" sz="3500" b="1" u="sng" dirty="0" smtClean="0"/>
              <a:t>Endocrine Glands </a:t>
            </a:r>
            <a:r>
              <a:rPr lang="en-US" sz="2800" dirty="0" smtClean="0"/>
              <a:t>During development, endocrine glands lose their contacts to embryological surfaces(ducts) and become isolated as small blocks of tissues.  Endocrine glands are therefore referred to as "ductless" glands.  </a:t>
            </a:r>
          </a:p>
          <a:p>
            <a:r>
              <a:rPr lang="en-US" sz="2800" dirty="0" smtClean="0"/>
              <a:t> The product is released across the cell membrane into interstitial spaces around the cells.  Diffusion of the product into capillaries follows.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28600"/>
            <a:ext cx="5169986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 t="8353" r="237" b="17203"/>
          <a:stretch>
            <a:fillRect/>
          </a:stretch>
        </p:blipFill>
        <p:spPr bwMode="auto">
          <a:xfrm>
            <a:off x="3195584" y="3505200"/>
            <a:ext cx="5475341" cy="271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Simple gland </a:t>
            </a:r>
            <a:r>
              <a:rPr lang="en-US" dirty="0" smtClean="0"/>
              <a:t>has unbranched duct.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Compound gland </a:t>
            </a:r>
            <a:r>
              <a:rPr lang="en-US" dirty="0" smtClean="0"/>
              <a:t>has branched duct.</a:t>
            </a:r>
            <a:endParaRPr lang="en-US" dirty="0"/>
          </a:p>
        </p:txBody>
      </p:sp>
      <p:sp>
        <p:nvSpPr>
          <p:cNvPr id="17410" name="AutoShape 2" descr="Image result for simple gland vs compound gla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12" name="AutoShape 4" descr="Image result for simple gland vs compound gla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414" name="Picture 6" descr="Image result for simple gland vs compound gla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914400"/>
            <a:ext cx="1524000" cy="2305050"/>
          </a:xfrm>
          <a:prstGeom prst="rect">
            <a:avLst/>
          </a:prstGeom>
          <a:noFill/>
        </p:spPr>
      </p:pic>
      <p:sp>
        <p:nvSpPr>
          <p:cNvPr id="17416" name="AutoShape 8" descr="Image result for compound gla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417" name="Picture 9" descr="C:\Users\abc\Pictures\compoun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4114800"/>
            <a:ext cx="2085975" cy="2190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</TotalTime>
  <Words>83</Words>
  <Application>Microsoft Office PowerPoint</Application>
  <PresentationFormat>On-screen Show (4:3)</PresentationFormat>
  <Paragraphs>23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Opulent</vt:lpstr>
      <vt:lpstr>Salivary glands </vt:lpstr>
      <vt:lpstr>Salivary Glands</vt:lpstr>
      <vt:lpstr>Slide 3</vt:lpstr>
      <vt:lpstr>classification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Salivary glands</dc:title>
  <dc:creator>Admin</dc:creator>
  <cp:lastModifiedBy>Admin</cp:lastModifiedBy>
  <cp:revision>2</cp:revision>
  <dcterms:created xsi:type="dcterms:W3CDTF">2006-08-16T00:00:00Z</dcterms:created>
  <dcterms:modified xsi:type="dcterms:W3CDTF">2023-04-04T04:30:43Z</dcterms:modified>
</cp:coreProperties>
</file>