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307" r:id="rId24"/>
    <p:sldId id="305" r:id="rId25"/>
    <p:sldId id="306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308" r:id="rId35"/>
    <p:sldId id="309" r:id="rId36"/>
    <p:sldId id="310" r:id="rId37"/>
    <p:sldId id="311" r:id="rId38"/>
    <p:sldId id="313" r:id="rId39"/>
    <p:sldId id="312" r:id="rId40"/>
    <p:sldId id="285" r:id="rId41"/>
    <p:sldId id="287" r:id="rId42"/>
    <p:sldId id="288" r:id="rId43"/>
    <p:sldId id="303" r:id="rId44"/>
    <p:sldId id="289" r:id="rId45"/>
    <p:sldId id="290" r:id="rId46"/>
    <p:sldId id="291" r:id="rId47"/>
    <p:sldId id="292" r:id="rId48"/>
    <p:sldId id="304" r:id="rId49"/>
    <p:sldId id="293" r:id="rId50"/>
    <p:sldId id="294" r:id="rId51"/>
    <p:sldId id="295" r:id="rId52"/>
    <p:sldId id="296" r:id="rId53"/>
    <p:sldId id="297" r:id="rId54"/>
    <p:sldId id="298" r:id="rId55"/>
    <p:sldId id="299" r:id="rId56"/>
    <p:sldId id="300" r:id="rId57"/>
    <p:sldId id="301" r:id="rId58"/>
    <p:sldId id="302" r:id="rId59"/>
  </p:sldIdLst>
  <p:sldSz cx="19507200" cy="14630400"/>
  <p:notesSz cx="19507200" cy="1463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25" d="100"/>
          <a:sy n="25" d="100"/>
        </p:scale>
        <p:origin x="1644" y="1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2" Type="http://schemas.openxmlformats.org/officeDocument/2006/relationships/tableStyles" Target="tableStyles.xml"/><Relationship Id="rId61" Type="http://schemas.openxmlformats.org/officeDocument/2006/relationships/viewProps" Target="viewProps.xml"/><Relationship Id="rId60" Type="http://schemas.openxmlformats.org/officeDocument/2006/relationships/presProps" Target="presProps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/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62713" y="1828800"/>
            <a:ext cx="6581775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951038" y="7040563"/>
            <a:ext cx="15605125" cy="5761037"/>
          </a:xfrm>
          <a:prstGeom prst="rect">
            <a:avLst/>
          </a:prstGeom>
        </p:spPr>
        <p:txBody>
          <a:bodyPr/>
          <a:lstStyle/>
          <a:p>
            <a:endParaRPr lang="en-I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2394374"/>
            <a:ext cx="14630400" cy="5093547"/>
          </a:xfrm>
        </p:spPr>
        <p:txBody>
          <a:bodyPr anchor="b"/>
          <a:lstStyle>
            <a:lvl1pPr algn="ctr">
              <a:defRPr sz="96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7684348"/>
            <a:ext cx="14630400" cy="3532292"/>
          </a:xfrm>
        </p:spPr>
        <p:txBody>
          <a:bodyPr/>
          <a:lstStyle>
            <a:lvl1pPr marL="0" indent="0" algn="ctr">
              <a:buNone/>
              <a:defRPr sz="3840"/>
            </a:lvl1pPr>
            <a:lvl2pPr marL="731520" indent="0" algn="ctr">
              <a:buNone/>
              <a:defRPr sz="3200"/>
            </a:lvl2pPr>
            <a:lvl3pPr marL="1463040" indent="0" algn="ctr">
              <a:buNone/>
              <a:defRPr sz="2880"/>
            </a:lvl3pPr>
            <a:lvl4pPr marL="2194560" indent="0" algn="ctr">
              <a:buNone/>
              <a:defRPr sz="2560"/>
            </a:lvl4pPr>
            <a:lvl5pPr marL="2926080" indent="0" algn="ctr">
              <a:buNone/>
              <a:defRPr sz="2560"/>
            </a:lvl5pPr>
            <a:lvl6pPr marL="3657600" indent="0" algn="ctr">
              <a:buNone/>
              <a:defRPr sz="2560"/>
            </a:lvl6pPr>
            <a:lvl7pPr marL="4389120" indent="0" algn="ctr">
              <a:buNone/>
              <a:defRPr sz="2560"/>
            </a:lvl7pPr>
            <a:lvl8pPr marL="5120640" indent="0" algn="ctr">
              <a:buNone/>
              <a:defRPr sz="2560"/>
            </a:lvl8pPr>
            <a:lvl9pPr marL="5852160" indent="0" algn="ctr">
              <a:buNone/>
              <a:defRPr sz="256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960" y="3647442"/>
            <a:ext cx="16824960" cy="6085839"/>
          </a:xfrm>
        </p:spPr>
        <p:txBody>
          <a:bodyPr anchor="b"/>
          <a:lstStyle>
            <a:lvl1pPr>
              <a:defRPr sz="96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0960" y="9790855"/>
            <a:ext cx="16824960" cy="3200399"/>
          </a:xfrm>
        </p:spPr>
        <p:txBody>
          <a:bodyPr/>
          <a:lstStyle>
            <a:lvl1pPr marL="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1pPr>
            <a:lvl2pPr marL="7315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46304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3pPr>
            <a:lvl4pPr marL="219456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4pPr>
            <a:lvl5pPr marL="292608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5pPr>
            <a:lvl6pPr marL="365760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6pPr>
            <a:lvl7pPr marL="438912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7pPr>
            <a:lvl8pPr marL="512064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8pPr>
            <a:lvl9pPr marL="585216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3894667"/>
            <a:ext cx="8290560" cy="92828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875520" y="3894667"/>
            <a:ext cx="8290560" cy="92828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661" y="778934"/>
            <a:ext cx="16824960" cy="28278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3662" y="3586481"/>
            <a:ext cx="8252459" cy="1757679"/>
          </a:xfrm>
        </p:spPr>
        <p:txBody>
          <a:bodyPr anchor="b"/>
          <a:lstStyle>
            <a:lvl1pPr marL="0" indent="0">
              <a:buNone/>
              <a:defRPr sz="3840" b="1"/>
            </a:lvl1pPr>
            <a:lvl2pPr marL="731520" indent="0">
              <a:buNone/>
              <a:defRPr sz="3200" b="1"/>
            </a:lvl2pPr>
            <a:lvl3pPr marL="1463040" indent="0">
              <a:buNone/>
              <a:defRPr sz="2880" b="1"/>
            </a:lvl3pPr>
            <a:lvl4pPr marL="2194560" indent="0">
              <a:buNone/>
              <a:defRPr sz="2560" b="1"/>
            </a:lvl4pPr>
            <a:lvl5pPr marL="2926080" indent="0">
              <a:buNone/>
              <a:defRPr sz="2560" b="1"/>
            </a:lvl5pPr>
            <a:lvl6pPr marL="3657600" indent="0">
              <a:buNone/>
              <a:defRPr sz="2560" b="1"/>
            </a:lvl6pPr>
            <a:lvl7pPr marL="4389120" indent="0">
              <a:buNone/>
              <a:defRPr sz="2560" b="1"/>
            </a:lvl7pPr>
            <a:lvl8pPr marL="5120640" indent="0">
              <a:buNone/>
              <a:defRPr sz="2560" b="1"/>
            </a:lvl8pPr>
            <a:lvl9pPr marL="5852160" indent="0">
              <a:buNone/>
              <a:defRPr sz="256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3662" y="5344160"/>
            <a:ext cx="8252459" cy="78604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875520" y="3586481"/>
            <a:ext cx="8293101" cy="1757679"/>
          </a:xfrm>
        </p:spPr>
        <p:txBody>
          <a:bodyPr anchor="b"/>
          <a:lstStyle>
            <a:lvl1pPr marL="0" indent="0">
              <a:buNone/>
              <a:defRPr sz="3840" b="1"/>
            </a:lvl1pPr>
            <a:lvl2pPr marL="731520" indent="0">
              <a:buNone/>
              <a:defRPr sz="3200" b="1"/>
            </a:lvl2pPr>
            <a:lvl3pPr marL="1463040" indent="0">
              <a:buNone/>
              <a:defRPr sz="2880" b="1"/>
            </a:lvl3pPr>
            <a:lvl4pPr marL="2194560" indent="0">
              <a:buNone/>
              <a:defRPr sz="2560" b="1"/>
            </a:lvl4pPr>
            <a:lvl5pPr marL="2926080" indent="0">
              <a:buNone/>
              <a:defRPr sz="2560" b="1"/>
            </a:lvl5pPr>
            <a:lvl6pPr marL="3657600" indent="0">
              <a:buNone/>
              <a:defRPr sz="2560" b="1"/>
            </a:lvl6pPr>
            <a:lvl7pPr marL="4389120" indent="0">
              <a:buNone/>
              <a:defRPr sz="2560" b="1"/>
            </a:lvl7pPr>
            <a:lvl8pPr marL="5120640" indent="0">
              <a:buNone/>
              <a:defRPr sz="2560" b="1"/>
            </a:lvl8pPr>
            <a:lvl9pPr marL="5852160" indent="0">
              <a:buNone/>
              <a:defRPr sz="256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875520" y="5344160"/>
            <a:ext cx="8293101" cy="78604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662" y="975360"/>
            <a:ext cx="6291579" cy="3413760"/>
          </a:xfrm>
        </p:spPr>
        <p:txBody>
          <a:bodyPr anchor="b"/>
          <a:lstStyle>
            <a:lvl1pPr>
              <a:defRPr sz="512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3101" y="2106508"/>
            <a:ext cx="9875520" cy="10397067"/>
          </a:xfrm>
        </p:spPr>
        <p:txBody>
          <a:bodyPr/>
          <a:lstStyle>
            <a:lvl1pPr>
              <a:defRPr sz="5120"/>
            </a:lvl1pPr>
            <a:lvl2pPr>
              <a:defRPr sz="4480"/>
            </a:lvl2pPr>
            <a:lvl3pPr>
              <a:defRPr sz="384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3662" y="4389120"/>
            <a:ext cx="6291579" cy="8131388"/>
          </a:xfrm>
        </p:spPr>
        <p:txBody>
          <a:bodyPr/>
          <a:lstStyle>
            <a:lvl1pPr marL="0" indent="0">
              <a:buNone/>
              <a:defRPr sz="2560"/>
            </a:lvl1pPr>
            <a:lvl2pPr marL="731520" indent="0">
              <a:buNone/>
              <a:defRPr sz="2240"/>
            </a:lvl2pPr>
            <a:lvl3pPr marL="1463040" indent="0">
              <a:buNone/>
              <a:defRPr sz="1920"/>
            </a:lvl3pPr>
            <a:lvl4pPr marL="2194560" indent="0">
              <a:buNone/>
              <a:defRPr sz="1600"/>
            </a:lvl4pPr>
            <a:lvl5pPr marL="2926080" indent="0">
              <a:buNone/>
              <a:defRPr sz="1600"/>
            </a:lvl5pPr>
            <a:lvl6pPr marL="3657600" indent="0">
              <a:buNone/>
              <a:defRPr sz="1600"/>
            </a:lvl6pPr>
            <a:lvl7pPr marL="4389120" indent="0">
              <a:buNone/>
              <a:defRPr sz="1600"/>
            </a:lvl7pPr>
            <a:lvl8pPr marL="5120640" indent="0">
              <a:buNone/>
              <a:defRPr sz="1600"/>
            </a:lvl8pPr>
            <a:lvl9pPr marL="585216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662" y="975360"/>
            <a:ext cx="6291579" cy="3413760"/>
          </a:xfrm>
        </p:spPr>
        <p:txBody>
          <a:bodyPr anchor="b"/>
          <a:lstStyle>
            <a:lvl1pPr>
              <a:defRPr sz="512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293101" y="2106508"/>
            <a:ext cx="9875520" cy="10397067"/>
          </a:xfrm>
        </p:spPr>
        <p:txBody>
          <a:bodyPr/>
          <a:lstStyle>
            <a:lvl1pPr marL="0" indent="0">
              <a:buNone/>
              <a:defRPr sz="5120"/>
            </a:lvl1pPr>
            <a:lvl2pPr marL="731520" indent="0">
              <a:buNone/>
              <a:defRPr sz="4480"/>
            </a:lvl2pPr>
            <a:lvl3pPr marL="1463040" indent="0">
              <a:buNone/>
              <a:defRPr sz="3840"/>
            </a:lvl3pPr>
            <a:lvl4pPr marL="2194560" indent="0">
              <a:buNone/>
              <a:defRPr sz="3200"/>
            </a:lvl4pPr>
            <a:lvl5pPr marL="2926080" indent="0">
              <a:buNone/>
              <a:defRPr sz="3200"/>
            </a:lvl5pPr>
            <a:lvl6pPr marL="3657600" indent="0">
              <a:buNone/>
              <a:defRPr sz="3200"/>
            </a:lvl6pPr>
            <a:lvl7pPr marL="4389120" indent="0">
              <a:buNone/>
              <a:defRPr sz="3200"/>
            </a:lvl7pPr>
            <a:lvl8pPr marL="5120640" indent="0">
              <a:buNone/>
              <a:defRPr sz="3200"/>
            </a:lvl8pPr>
            <a:lvl9pPr marL="5852160" indent="0">
              <a:buNone/>
              <a:defRPr sz="32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3662" y="4389120"/>
            <a:ext cx="6291579" cy="8131388"/>
          </a:xfrm>
        </p:spPr>
        <p:txBody>
          <a:bodyPr/>
          <a:lstStyle>
            <a:lvl1pPr marL="0" indent="0">
              <a:buNone/>
              <a:defRPr sz="2560"/>
            </a:lvl1pPr>
            <a:lvl2pPr marL="731520" indent="0">
              <a:buNone/>
              <a:defRPr sz="2240"/>
            </a:lvl2pPr>
            <a:lvl3pPr marL="1463040" indent="0">
              <a:buNone/>
              <a:defRPr sz="1920"/>
            </a:lvl3pPr>
            <a:lvl4pPr marL="2194560" indent="0">
              <a:buNone/>
              <a:defRPr sz="1600"/>
            </a:lvl4pPr>
            <a:lvl5pPr marL="2926080" indent="0">
              <a:buNone/>
              <a:defRPr sz="1600"/>
            </a:lvl5pPr>
            <a:lvl6pPr marL="3657600" indent="0">
              <a:buNone/>
              <a:defRPr sz="1600"/>
            </a:lvl6pPr>
            <a:lvl7pPr marL="4389120" indent="0">
              <a:buNone/>
              <a:defRPr sz="1600"/>
            </a:lvl7pPr>
            <a:lvl8pPr marL="5120640" indent="0">
              <a:buNone/>
              <a:defRPr sz="1600"/>
            </a:lvl8pPr>
            <a:lvl9pPr marL="585216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959840" y="778933"/>
            <a:ext cx="4206240" cy="123985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41120" y="778933"/>
            <a:ext cx="12374880" cy="123985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778934"/>
            <a:ext cx="16824960" cy="28278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3894667"/>
            <a:ext cx="16824960" cy="9282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41120" y="13560215"/>
            <a:ext cx="4389120" cy="778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61760" y="13560215"/>
            <a:ext cx="6583680" cy="778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776960" y="13560215"/>
            <a:ext cx="4389120" cy="778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463040" rtl="0" eaLnBrk="1" latinLnBrk="0" hangingPunct="1">
        <a:lnSpc>
          <a:spcPct val="90000"/>
        </a:lnSpc>
        <a:spcBef>
          <a:spcPct val="0"/>
        </a:spcBef>
        <a:buNone/>
        <a:defRPr sz="70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146304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448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84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56032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4pPr>
      <a:lvl5pPr marL="329184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5pPr>
      <a:lvl6pPr marL="402336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6pPr>
      <a:lvl7pPr marL="475488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7pPr>
      <a:lvl8pPr marL="548640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8pPr>
      <a:lvl9pPr marL="621792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46304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3pPr>
      <a:lvl4pPr marL="219456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8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5pPr>
      <a:lvl6pPr marL="365760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6pPr>
      <a:lvl7pPr marL="438912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7pPr>
      <a:lvl8pPr marL="512064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8pPr>
      <a:lvl9pPr marL="585216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7.jpeg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8.jpeg"/><Relationship Id="rId8" Type="http://schemas.openxmlformats.org/officeDocument/2006/relationships/image" Target="../media/image47.jpeg"/><Relationship Id="rId7" Type="http://schemas.openxmlformats.org/officeDocument/2006/relationships/image" Target="../media/image46.jpeg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5" Type="http://schemas.openxmlformats.org/officeDocument/2006/relationships/notesSlide" Target="../notesSlides/notesSlide21.x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52.jpeg"/><Relationship Id="rId12" Type="http://schemas.openxmlformats.org/officeDocument/2006/relationships/image" Target="../media/image51.jpeg"/><Relationship Id="rId11" Type="http://schemas.openxmlformats.org/officeDocument/2006/relationships/image" Target="../media/image50.jpeg"/><Relationship Id="rId10" Type="http://schemas.openxmlformats.org/officeDocument/2006/relationships/image" Target="../media/image49.jpeg"/><Relationship Id="rId1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6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image" Target="../media/image5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8.jpeg"/></Relationships>
</file>

<file path=ppt/slides/_rels/slide3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8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62.jpeg"/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image" Target="../media/image59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0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2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3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4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5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6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8.png"/><Relationship Id="rId1" Type="http://schemas.openxmlformats.org/officeDocument/2006/relationships/image" Target="../media/image77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9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19300" y="5607040"/>
            <a:ext cx="1546860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  <a:ea typeface="ADLaM Display" panose="020F0502020204030204" pitchFamily="2" charset="0"/>
                <a:cs typeface="ADLaM Display" panose="020F0502020204030204" pitchFamily="2" charset="0"/>
              </a:rPr>
              <a:t>ANKYLOSIS OF </a:t>
            </a:r>
            <a:endParaRPr lang="en-US" sz="7200" b="0" cap="none" spc="0" dirty="0">
              <a:ln w="0"/>
              <a:solidFill>
                <a:schemeClr val="accent4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lgerian" panose="04020705040A02060702" pitchFamily="8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ctr"/>
            <a:r>
              <a:rPr lang="en-US" sz="7200" b="0" cap="none" spc="0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  <a:ea typeface="ADLaM Display" panose="020F0502020204030204" pitchFamily="2" charset="0"/>
                <a:cs typeface="ADLaM Display" panose="020F0502020204030204" pitchFamily="2" charset="0"/>
              </a:rPr>
              <a:t>TEMPOROMANDIBULAR </a:t>
            </a:r>
            <a:endParaRPr lang="en-US" sz="7200" b="0" cap="none" spc="0" dirty="0">
              <a:ln w="0"/>
              <a:solidFill>
                <a:schemeClr val="accent4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lgerian" panose="04020705040A02060702" pitchFamily="8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ctr"/>
            <a:r>
              <a:rPr lang="en-US" sz="7200" b="0" cap="none" spc="0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  <a:ea typeface="ADLaM Display" panose="020F0502020204030204" pitchFamily="2" charset="0"/>
                <a:cs typeface="ADLaM Display" panose="020F0502020204030204" pitchFamily="2" charset="0"/>
              </a:rPr>
              <a:t>JOINT</a:t>
            </a:r>
            <a:endParaRPr lang="en-US" sz="7200" b="0" cap="none" spc="0" dirty="0">
              <a:ln w="0"/>
              <a:solidFill>
                <a:schemeClr val="accent4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lgerian" panose="04020705040A02060702" pitchFamily="8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09800" y="1371600"/>
            <a:ext cx="14859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7200" dirty="0">
                <a:solidFill>
                  <a:srgbClr val="002060"/>
                </a:solidFill>
                <a:latin typeface="Lucida Handwriting" panose="03010101010101010101" pitchFamily="66" charset="0"/>
              </a:rPr>
              <a:t>ORAL AND MAXILLOFACIAL SURGERY</a:t>
            </a:r>
            <a:endParaRPr lang="en-IN" sz="7200" dirty="0">
              <a:solidFill>
                <a:srgbClr val="002060"/>
              </a:solidFill>
              <a:latin typeface="Lucida Handwriting" panose="03010101010101010101" pitchFamily="66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1811000" y="11887200"/>
            <a:ext cx="7075170" cy="12757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IN" altLang="en-US" sz="2400" b="1">
                <a:latin typeface="Cambria" panose="02040503050406030204" charset="0"/>
                <a:cs typeface="Cambria" panose="02040503050406030204" charset="0"/>
              </a:rPr>
              <a:t>DR. RAMITA SOOD (M.D.S)</a:t>
            </a:r>
            <a:endParaRPr lang="en-IN" altLang="en-US" sz="2400" b="1">
              <a:latin typeface="Cambria" panose="02040503050406030204" charset="0"/>
              <a:cs typeface="Cambria" panose="02040503050406030204" charset="0"/>
            </a:endParaRPr>
          </a:p>
          <a:p>
            <a:pPr algn="l"/>
            <a:r>
              <a:rPr lang="en-IN" altLang="en-US" sz="2400" b="1">
                <a:latin typeface="Cambria" panose="02040503050406030204" charset="0"/>
                <a:cs typeface="Cambria" panose="02040503050406030204" charset="0"/>
              </a:rPr>
              <a:t>PROFESSOR AND HEAD OF THE DEPARTMENT</a:t>
            </a:r>
            <a:endParaRPr lang="en-IN" altLang="en-US" sz="2400" b="1">
              <a:latin typeface="Cambria" panose="02040503050406030204" charset="0"/>
              <a:cs typeface="Cambria" panose="02040503050406030204" charset="0"/>
            </a:endParaRPr>
          </a:p>
          <a:p>
            <a:pPr algn="l"/>
            <a:r>
              <a:rPr lang="en-IN" altLang="en-US" sz="2400" b="1">
                <a:latin typeface="Cambria" panose="02040503050406030204" charset="0"/>
                <a:cs typeface="Cambria" panose="02040503050406030204" charset="0"/>
              </a:rPr>
              <a:t>AMC DENTAL COLLEGE AND HOSPITAL</a:t>
            </a:r>
            <a:endParaRPr lang="en-IN" altLang="en-US" sz="2400" b="1">
              <a:latin typeface="Cambria" panose="02040503050406030204" charset="0"/>
              <a:cs typeface="Cambria" panose="020405030504060302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990600" y="5832358"/>
            <a:ext cx="16788130" cy="2965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75030" marR="515620" indent="-857250">
              <a:lnSpc>
                <a:spcPct val="103000"/>
              </a:lnSpc>
              <a:buFont typeface="Arial" panose="020B0604020202020204" pitchFamily="34" charset="0"/>
              <a:buChar char="•"/>
              <a:tabLst>
                <a:tab pos="2545080" algn="l"/>
              </a:tabLst>
            </a:pPr>
            <a:r>
              <a:rPr sz="4400" spc="3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4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spc="40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4400" spc="60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4400" spc="100" dirty="0">
                <a:latin typeface="Times New Roman" panose="02020603050405020304"/>
                <a:cs typeface="Times New Roman" panose="02020603050405020304"/>
              </a:rPr>
              <a:t>J</a:t>
            </a:r>
            <a:r>
              <a:rPr sz="4400" spc="1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spc="2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4400" spc="1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spc="2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44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dirty="0">
                <a:latin typeface="Times New Roman" panose="02020603050405020304"/>
                <a:cs typeface="Times New Roman" panose="02020603050405020304"/>
              </a:rPr>
              <a:t>diarthrodial,</a:t>
            </a:r>
            <a:r>
              <a:rPr sz="4400" spc="5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dirty="0">
                <a:latin typeface="Times New Roman" panose="02020603050405020304"/>
                <a:cs typeface="Times New Roman" panose="02020603050405020304"/>
              </a:rPr>
              <a:t>ginglymu</a:t>
            </a:r>
            <a:r>
              <a:rPr sz="4400" spc="72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4400" spc="65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4400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spc="-235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4400" dirty="0">
                <a:latin typeface="Times New Roman" panose="02020603050405020304"/>
                <a:cs typeface="Times New Roman" panose="02020603050405020304"/>
              </a:rPr>
              <a:t>ynovial joint</a:t>
            </a:r>
            <a:r>
              <a:rPr lang="en-IN" sz="4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4400" spc="3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spc="4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4400"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spc="25" dirty="0">
                <a:latin typeface="Times New Roman" panose="02020603050405020304"/>
                <a:cs typeface="Times New Roman" panose="02020603050405020304"/>
              </a:rPr>
              <a:t>capable</a:t>
            </a:r>
            <a:r>
              <a:rPr sz="4400" spc="2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spc="100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4400" spc="65" dirty="0">
                <a:latin typeface="Times New Roman" panose="02020603050405020304"/>
                <a:cs typeface="Times New Roman" panose="02020603050405020304"/>
              </a:rPr>
              <a:t>f</a:t>
            </a:r>
            <a:r>
              <a:rPr sz="4400" spc="-1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dirty="0">
                <a:latin typeface="Times New Roman" panose="02020603050405020304"/>
                <a:cs typeface="Times New Roman" panose="02020603050405020304"/>
              </a:rPr>
              <a:t>both</a:t>
            </a:r>
            <a:r>
              <a:rPr sz="4400" spc="2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dirty="0">
                <a:latin typeface="Times New Roman" panose="02020603050405020304"/>
                <a:cs typeface="Times New Roman" panose="02020603050405020304"/>
              </a:rPr>
              <a:t>rotational</a:t>
            </a:r>
            <a:r>
              <a:rPr sz="4400" spc="7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dirty="0">
                <a:latin typeface="Times New Roman" panose="02020603050405020304"/>
                <a:cs typeface="Times New Roman" panose="02020603050405020304"/>
              </a:rPr>
              <a:t>and </a:t>
            </a:r>
            <a:r>
              <a:rPr sz="4400" spc="25" dirty="0">
                <a:latin typeface="Times New Roman" panose="02020603050405020304"/>
                <a:cs typeface="Times New Roman" panose="02020603050405020304"/>
              </a:rPr>
              <a:t>trans</a:t>
            </a:r>
            <a:r>
              <a:rPr sz="4400" spc="295" dirty="0">
                <a:latin typeface="Times New Roman" panose="02020603050405020304"/>
                <a:cs typeface="Times New Roman" panose="02020603050405020304"/>
              </a:rPr>
              <a:t>l</a:t>
            </a:r>
            <a:r>
              <a:rPr sz="4400" spc="25" dirty="0">
                <a:latin typeface="Times New Roman" panose="02020603050405020304"/>
                <a:cs typeface="Times New Roman" panose="02020603050405020304"/>
              </a:rPr>
              <a:t>atory</a:t>
            </a:r>
            <a:r>
              <a:rPr sz="4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dirty="0">
                <a:latin typeface="Times New Roman" panose="02020603050405020304"/>
                <a:cs typeface="Times New Roman" panose="02020603050405020304"/>
              </a:rPr>
              <a:t>movements.</a:t>
            </a:r>
            <a:endParaRPr sz="4400" dirty="0">
              <a:latin typeface="Times New Roman" panose="02020603050405020304"/>
              <a:cs typeface="Times New Roman" panose="02020603050405020304"/>
            </a:endParaRPr>
          </a:p>
          <a:p>
            <a:pPr marL="869315" marR="5080" indent="-857250">
              <a:lnSpc>
                <a:spcPct val="103000"/>
              </a:lnSpc>
              <a:spcBef>
                <a:spcPts val="1650"/>
              </a:spcBef>
              <a:buFont typeface="Arial" panose="020B0604020202020204" pitchFamily="34" charset="0"/>
              <a:buChar char="•"/>
            </a:pPr>
            <a:r>
              <a:rPr sz="4400" spc="20" dirty="0"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4400" spc="1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spc="4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4400" spc="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dirty="0">
                <a:latin typeface="Times New Roman" panose="02020603050405020304"/>
                <a:cs typeface="Times New Roman" panose="02020603050405020304"/>
              </a:rPr>
              <a:t>formed</a:t>
            </a:r>
            <a:r>
              <a:rPr sz="4400" spc="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spc="65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4400" spc="1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4400" spc="3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dirty="0">
                <a:latin typeface="Times New Roman" panose="02020603050405020304"/>
                <a:cs typeface="Times New Roman" panose="02020603050405020304"/>
              </a:rPr>
              <a:t>articulation</a:t>
            </a:r>
            <a:r>
              <a:rPr sz="4400" spc="5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spc="8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44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4400" spc="3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spc="65" dirty="0">
                <a:latin typeface="Times New Roman" panose="02020603050405020304"/>
                <a:cs typeface="Times New Roman" panose="02020603050405020304"/>
              </a:rPr>
              <a:t>g</a:t>
            </a:r>
            <a:r>
              <a:rPr sz="4400" spc="40" dirty="0">
                <a:latin typeface="Times New Roman" panose="02020603050405020304"/>
                <a:cs typeface="Times New Roman" panose="02020603050405020304"/>
              </a:rPr>
              <a:t>le</a:t>
            </a:r>
            <a:r>
              <a:rPr sz="4400" spc="85" dirty="0">
                <a:latin typeface="Times New Roman" panose="02020603050405020304"/>
                <a:cs typeface="Times New Roman" panose="02020603050405020304"/>
              </a:rPr>
              <a:t>noid</a:t>
            </a:r>
            <a:r>
              <a:rPr sz="44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spc="520" dirty="0">
                <a:latin typeface="Arial" panose="020B0604020202020204"/>
                <a:cs typeface="Arial" panose="020B0604020202020204"/>
              </a:rPr>
              <a:t>f</a:t>
            </a:r>
            <a:r>
              <a:rPr sz="4400" spc="65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4400" spc="16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4400" spc="190" dirty="0">
                <a:latin typeface="Times New Roman" panose="02020603050405020304"/>
                <a:cs typeface="Times New Roman" panose="02020603050405020304"/>
              </a:rPr>
              <a:t>sa</a:t>
            </a:r>
            <a:r>
              <a:rPr sz="44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spc="25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4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spc="25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4400" spc="11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dirty="0">
                <a:latin typeface="Times New Roman" panose="02020603050405020304"/>
                <a:cs typeface="Times New Roman" panose="02020603050405020304"/>
              </a:rPr>
              <a:t>temporal</a:t>
            </a:r>
            <a:r>
              <a:rPr sz="4400" spc="3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dirty="0">
                <a:latin typeface="Times New Roman" panose="02020603050405020304"/>
                <a:cs typeface="Times New Roman" panose="02020603050405020304"/>
              </a:rPr>
              <a:t>bone</a:t>
            </a:r>
            <a:r>
              <a:rPr sz="4400" spc="4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44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spc="25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44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spc="30" dirty="0">
                <a:latin typeface="Times New Roman" panose="02020603050405020304"/>
                <a:cs typeface="Times New Roman" panose="02020603050405020304"/>
              </a:rPr>
              <a:t>head</a:t>
            </a:r>
            <a:r>
              <a:rPr sz="4400" spc="3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spc="100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4400" spc="85" dirty="0">
                <a:latin typeface="Times New Roman" panose="02020603050405020304"/>
                <a:cs typeface="Times New Roman" panose="02020603050405020304"/>
              </a:rPr>
              <a:t>f</a:t>
            </a:r>
            <a:r>
              <a:rPr sz="4400" spc="-1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dirty="0"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4400" spc="45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4400" spc="125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4400" spc="509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4400" spc="24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4400" spc="65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4400" spc="225" dirty="0">
                <a:latin typeface="Times New Roman" panose="02020603050405020304"/>
                <a:cs typeface="Times New Roman" panose="02020603050405020304"/>
              </a:rPr>
              <a:t>l</a:t>
            </a:r>
            <a:r>
              <a:rPr sz="4400" spc="280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4400" spc="80" dirty="0">
                <a:latin typeface="Times New Roman" panose="02020603050405020304"/>
                <a:cs typeface="Times New Roman" panose="02020603050405020304"/>
              </a:rPr>
              <a:t>.</a:t>
            </a:r>
            <a:endParaRPr sz="44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705600" y="1752600"/>
            <a:ext cx="579818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ANATOMY</a:t>
            </a:r>
            <a:endParaRPr lang="en-US" sz="7200" b="1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0" y="2128148"/>
            <a:ext cx="9864436" cy="1477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tabLst>
                <a:tab pos="1614805" algn="l"/>
              </a:tabLst>
            </a:pPr>
            <a:r>
              <a:rPr sz="4800" b="1" spc="700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sz="4800" b="1" spc="700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IN" sz="4800" b="1" spc="360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 </a:t>
            </a:r>
            <a:r>
              <a:rPr sz="4800" b="1" spc="-1090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800" b="1" spc="880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4800" b="1" spc="590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4800" b="1" spc="675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TICUL</a:t>
            </a:r>
            <a:r>
              <a:rPr sz="4800" b="1" spc="285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4800" b="1" spc="695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4800" b="1" spc="725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</a:t>
            </a:r>
            <a:r>
              <a:rPr sz="4800" b="1" spc="650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800" b="1" spc="765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4800" b="1" spc="635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4800" b="1" spc="880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4800" b="1" spc="1070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4800" b="1" spc="430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4800" b="1" spc="775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4800" b="1" spc="670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IN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800" b="1" spc="350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4800" b="1" spc="919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IN" sz="4800" b="1" spc="919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6732" y="5300848"/>
            <a:ext cx="11147586" cy="4962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9950" indent="-8572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sz="4000" spc="3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Bony</a:t>
            </a:r>
            <a:r>
              <a:rPr sz="4000" spc="37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2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co</a:t>
            </a:r>
            <a:r>
              <a:rPr sz="4000" spc="-13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m</a:t>
            </a:r>
            <a:r>
              <a:rPr sz="4000" spc="6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p</a:t>
            </a:r>
            <a:r>
              <a:rPr sz="4000" spc="19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o</a:t>
            </a:r>
            <a:r>
              <a:rPr sz="4000" spc="6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4000" spc="8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e</a:t>
            </a:r>
            <a:r>
              <a:rPr sz="400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nt</a:t>
            </a:r>
            <a:r>
              <a:rPr lang="en-IN" sz="400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:</a:t>
            </a:r>
            <a:endParaRPr sz="4000" dirty="0">
              <a:latin typeface="Times New Roman" panose="02020603050405020304"/>
              <a:cs typeface="Times New Roman" panose="02020603050405020304"/>
            </a:endParaRPr>
          </a:p>
          <a:p>
            <a:pPr marL="756285" indent="-713105">
              <a:lnSpc>
                <a:spcPct val="100000"/>
              </a:lnSpc>
              <a:spcBef>
                <a:spcPts val="980"/>
              </a:spcBef>
              <a:buClr>
                <a:srgbClr val="161313"/>
              </a:buClr>
              <a:buFont typeface="Times New Roman" panose="02020603050405020304"/>
              <a:buChar char="•"/>
              <a:tabLst>
                <a:tab pos="756920" algn="l"/>
              </a:tabLst>
            </a:pPr>
            <a:r>
              <a:rPr sz="4000" spc="2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Glenoid</a:t>
            </a:r>
            <a:r>
              <a:rPr sz="4000" spc="36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5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fos</a:t>
            </a:r>
            <a:r>
              <a:rPr sz="4000" spc="12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4000" spc="2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endParaRPr sz="4000" dirty="0">
              <a:latin typeface="Times New Roman" panose="02020603050405020304"/>
              <a:cs typeface="Times New Roman" panose="02020603050405020304"/>
            </a:endParaRPr>
          </a:p>
          <a:p>
            <a:pPr marL="756285" indent="-713105">
              <a:lnSpc>
                <a:spcPct val="100000"/>
              </a:lnSpc>
              <a:spcBef>
                <a:spcPts val="1005"/>
              </a:spcBef>
              <a:buClr>
                <a:srgbClr val="161313"/>
              </a:buClr>
              <a:buFont typeface="Times New Roman" panose="02020603050405020304"/>
              <a:buChar char="•"/>
              <a:tabLst>
                <a:tab pos="756920" algn="l"/>
              </a:tabLst>
            </a:pPr>
            <a:r>
              <a:rPr sz="4000" spc="3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Condyle</a:t>
            </a:r>
            <a:endParaRPr sz="4000" dirty="0">
              <a:latin typeface="Times New Roman" panose="02020603050405020304"/>
              <a:cs typeface="Times New Roman" panose="02020603050405020304"/>
            </a:endParaRPr>
          </a:p>
          <a:p>
            <a:pPr marL="875665" marR="1836420" indent="-857250">
              <a:lnSpc>
                <a:spcPts val="8880"/>
              </a:lnSpc>
              <a:spcBef>
                <a:spcPts val="245"/>
              </a:spcBef>
              <a:buFont typeface="Wingdings" panose="05000000000000000000" pitchFamily="2" charset="2"/>
              <a:buChar char="Ø"/>
            </a:pPr>
            <a:r>
              <a:rPr sz="4000" spc="2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Intra</a:t>
            </a:r>
            <a:r>
              <a:rPr sz="4000" spc="27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2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articular</a:t>
            </a:r>
            <a:r>
              <a:rPr sz="4000" spc="43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disc Joint</a:t>
            </a:r>
            <a:r>
              <a:rPr sz="4000" spc="41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fibrous</a:t>
            </a:r>
            <a:r>
              <a:rPr sz="4000" spc="42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2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capsule</a:t>
            </a:r>
            <a:endParaRPr sz="4000" dirty="0">
              <a:latin typeface="Times New Roman" panose="02020603050405020304"/>
              <a:cs typeface="Times New Roman" panose="02020603050405020304"/>
            </a:endParaRPr>
          </a:p>
          <a:p>
            <a:pPr marL="869950" indent="-857250">
              <a:lnSpc>
                <a:spcPts val="7190"/>
              </a:lnSpc>
              <a:buFont typeface="Wingdings" panose="05000000000000000000" pitchFamily="2" charset="2"/>
              <a:buChar char="Ø"/>
              <a:tabLst>
                <a:tab pos="8372475" algn="l"/>
              </a:tabLst>
            </a:pPr>
            <a:r>
              <a:rPr sz="4000" spc="2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Extracapsular</a:t>
            </a:r>
            <a:r>
              <a:rPr sz="4000" spc="68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ligaments	</a:t>
            </a:r>
            <a:endParaRPr sz="4000" dirty="0">
              <a:latin typeface="Arial" panose="020B0604020202020204"/>
              <a:cs typeface="Arial" panose="020B0604020202020204"/>
            </a:endParaRPr>
          </a:p>
          <a:p>
            <a:pPr marL="231775">
              <a:lnSpc>
                <a:spcPct val="100000"/>
              </a:lnSpc>
              <a:spcBef>
                <a:spcPts val="1175"/>
              </a:spcBef>
            </a:pPr>
            <a:r>
              <a:rPr sz="4000" spc="10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-</a:t>
            </a:r>
            <a:r>
              <a:rPr sz="4000" spc="-5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6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l</a:t>
            </a:r>
            <a:r>
              <a:rPr sz="4000" spc="2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ateral</a:t>
            </a:r>
            <a:r>
              <a:rPr sz="4000" spc="34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3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l</a:t>
            </a:r>
            <a:r>
              <a:rPr sz="4000" spc="-3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i</a:t>
            </a:r>
            <a:r>
              <a:rPr sz="400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gament</a:t>
            </a:r>
            <a:endParaRPr sz="40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04748" y="9886151"/>
            <a:ext cx="1089155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algn="r">
              <a:lnSpc>
                <a:spcPts val="2145"/>
              </a:lnSpc>
              <a:tabLst>
                <a:tab pos="484505" algn="l"/>
                <a:tab pos="892810" algn="l"/>
              </a:tabLst>
            </a:pPr>
            <a:r>
              <a:rPr sz="4000" dirty="0">
                <a:solidFill>
                  <a:srgbClr val="4D4B4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94030" indent="-481330">
              <a:lnSpc>
                <a:spcPts val="6705"/>
              </a:lnSpc>
              <a:buClr>
                <a:srgbClr val="161313"/>
              </a:buClr>
              <a:buFont typeface="Times New Roman" panose="02020603050405020304"/>
              <a:buChar char="-"/>
              <a:tabLst>
                <a:tab pos="494665" algn="l"/>
              </a:tabLst>
            </a:pPr>
            <a:r>
              <a:rPr sz="4000" spc="25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sphe</a:t>
            </a:r>
            <a:r>
              <a:rPr sz="4000" spc="40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4000" spc="60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4000" spc="145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4000" spc="25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andibular</a:t>
            </a:r>
            <a:r>
              <a:rPr sz="4000" spc="459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000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ligament</a:t>
            </a:r>
            <a:endParaRPr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94030" indent="-481330">
              <a:lnSpc>
                <a:spcPct val="100000"/>
              </a:lnSpc>
              <a:spcBef>
                <a:spcPts val="1030"/>
              </a:spcBef>
              <a:buClr>
                <a:srgbClr val="161313"/>
              </a:buClr>
              <a:buFont typeface="Times New Roman" panose="02020603050405020304"/>
              <a:buChar char="-"/>
              <a:tabLst>
                <a:tab pos="494665" algn="l"/>
                <a:tab pos="5968365" algn="l"/>
              </a:tabLst>
            </a:pPr>
            <a:r>
              <a:rPr sz="4000" spc="-210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4000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tylomandibular	ligament</a:t>
            </a:r>
            <a:endParaRPr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5140" indent="-472440">
              <a:lnSpc>
                <a:spcPct val="100000"/>
              </a:lnSpc>
              <a:spcBef>
                <a:spcPts val="1005"/>
              </a:spcBef>
              <a:buClr>
                <a:srgbClr val="161313"/>
              </a:buClr>
              <a:buFont typeface="Times New Roman" panose="02020603050405020304"/>
              <a:buChar char="-"/>
              <a:tabLst>
                <a:tab pos="485140" algn="l"/>
              </a:tabLst>
            </a:pPr>
            <a:r>
              <a:rPr sz="4000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fibrous</a:t>
            </a:r>
            <a:r>
              <a:rPr sz="4000" spc="420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000" spc="25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capsu</a:t>
            </a:r>
            <a:r>
              <a:rPr sz="4000" spc="195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4000" spc="110" dirty="0">
                <a:solidFill>
                  <a:srgbClr val="16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14340" y="2690050"/>
            <a:ext cx="7957724" cy="57952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3204972" y="1676400"/>
            <a:ext cx="0" cy="11219815"/>
          </a:xfrm>
          <a:custGeom>
            <a:avLst/>
            <a:gdLst/>
            <a:ahLst/>
            <a:cxnLst/>
            <a:rect l="l" t="t" r="r" b="b"/>
            <a:pathLst>
              <a:path h="11219815">
                <a:moveTo>
                  <a:pt x="0" y="11219688"/>
                </a:moveTo>
                <a:lnTo>
                  <a:pt x="0" y="0"/>
                </a:lnTo>
              </a:path>
            </a:pathLst>
          </a:custGeom>
          <a:ln w="15240">
            <a:solidFill>
              <a:srgbClr val="3F3F3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197351" y="12888468"/>
            <a:ext cx="13417550" cy="0"/>
          </a:xfrm>
          <a:custGeom>
            <a:avLst/>
            <a:gdLst/>
            <a:ahLst/>
            <a:cxnLst/>
            <a:rect l="l" t="t" r="r" b="b"/>
            <a:pathLst>
              <a:path w="13417550">
                <a:moveTo>
                  <a:pt x="0" y="0"/>
                </a:moveTo>
                <a:lnTo>
                  <a:pt x="13417296" y="0"/>
                </a:lnTo>
              </a:path>
            </a:pathLst>
          </a:custGeom>
          <a:ln w="15240">
            <a:solidFill>
              <a:srgbClr val="443F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316592" y="1837593"/>
            <a:ext cx="0" cy="476884"/>
          </a:xfrm>
          <a:custGeom>
            <a:avLst/>
            <a:gdLst/>
            <a:ahLst/>
            <a:cxnLst/>
            <a:rect l="l" t="t" r="r" b="b"/>
            <a:pathLst>
              <a:path h="476885">
                <a:moveTo>
                  <a:pt x="0" y="0"/>
                </a:moveTo>
                <a:lnTo>
                  <a:pt x="0" y="476467"/>
                </a:lnTo>
              </a:path>
            </a:pathLst>
          </a:custGeom>
          <a:ln w="25455">
            <a:solidFill>
              <a:srgbClr val="E4E2E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090785" y="1837593"/>
            <a:ext cx="0" cy="476884"/>
          </a:xfrm>
          <a:custGeom>
            <a:avLst/>
            <a:gdLst/>
            <a:ahLst/>
            <a:cxnLst/>
            <a:rect l="l" t="t" r="r" b="b"/>
            <a:pathLst>
              <a:path h="476885">
                <a:moveTo>
                  <a:pt x="0" y="0"/>
                </a:moveTo>
                <a:lnTo>
                  <a:pt x="0" y="476467"/>
                </a:lnTo>
              </a:path>
            </a:pathLst>
          </a:custGeom>
          <a:ln w="25455">
            <a:solidFill>
              <a:srgbClr val="E4E2E2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5" name="Picture 14" descr="A diagram of the neck and shoulder muscles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351" y="1922511"/>
            <a:ext cx="13038619" cy="1101763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22191" y="1423416"/>
            <a:ext cx="6845808" cy="841247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765535" y="1423416"/>
            <a:ext cx="524255" cy="8412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689080" y="1423416"/>
            <a:ext cx="1441704" cy="8412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481304" y="1447800"/>
            <a:ext cx="2218944" cy="8168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766304" y="2871216"/>
            <a:ext cx="11268456" cy="76504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001000" y="10713719"/>
            <a:ext cx="7065264" cy="3444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31596" y="3660256"/>
            <a:ext cx="6908165" cy="58597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10565" indent="-692150">
              <a:lnSpc>
                <a:spcPct val="100000"/>
              </a:lnSpc>
              <a:buClr>
                <a:srgbClr val="2D415D"/>
              </a:buClr>
              <a:buFont typeface="Times New Roman" panose="02020603050405020304"/>
              <a:buChar char="•"/>
              <a:tabLst>
                <a:tab pos="711200" algn="l"/>
              </a:tabLst>
            </a:pPr>
            <a:r>
              <a:rPr sz="6650" spc="600" dirty="0">
                <a:solidFill>
                  <a:srgbClr val="2D415D"/>
                </a:solidFill>
                <a:latin typeface="Times New Roman" panose="02020603050405020304"/>
                <a:cs typeface="Times New Roman" panose="02020603050405020304"/>
              </a:rPr>
              <a:t>E</a:t>
            </a:r>
            <a:r>
              <a:rPr sz="6650" dirty="0">
                <a:solidFill>
                  <a:srgbClr val="131111"/>
                </a:solidFill>
                <a:latin typeface="Times New Roman" panose="02020603050405020304"/>
                <a:cs typeface="Times New Roman" panose="02020603050405020304"/>
              </a:rPr>
              <a:t>levation</a:t>
            </a:r>
            <a:endParaRPr sz="6650" dirty="0">
              <a:latin typeface="Times New Roman" panose="02020603050405020304"/>
              <a:cs typeface="Times New Roman" panose="02020603050405020304"/>
            </a:endParaRPr>
          </a:p>
          <a:p>
            <a:pPr marL="704215" indent="-691515">
              <a:lnSpc>
                <a:spcPct val="100000"/>
              </a:lnSpc>
              <a:spcBef>
                <a:spcPts val="1810"/>
              </a:spcBef>
              <a:buClr>
                <a:srgbClr val="2D415D"/>
              </a:buClr>
              <a:buFont typeface="Times New Roman" panose="02020603050405020304"/>
              <a:buChar char="•"/>
              <a:tabLst>
                <a:tab pos="704850" algn="l"/>
              </a:tabLst>
            </a:pPr>
            <a:r>
              <a:rPr sz="6650" spc="350" dirty="0">
                <a:solidFill>
                  <a:srgbClr val="2D415D"/>
                </a:solidFill>
                <a:latin typeface="Times New Roman" panose="02020603050405020304"/>
                <a:cs typeface="Times New Roman" panose="02020603050405020304"/>
              </a:rPr>
              <a:t>D</a:t>
            </a:r>
            <a:r>
              <a:rPr sz="6650" spc="25" dirty="0">
                <a:solidFill>
                  <a:srgbClr val="131111"/>
                </a:solidFill>
                <a:latin typeface="Times New Roman" panose="02020603050405020304"/>
                <a:cs typeface="Times New Roman" panose="02020603050405020304"/>
              </a:rPr>
              <a:t>epr</a:t>
            </a:r>
            <a:r>
              <a:rPr sz="6650" spc="220" dirty="0">
                <a:solidFill>
                  <a:srgbClr val="131111"/>
                </a:solidFill>
                <a:latin typeface="Times New Roman" panose="02020603050405020304"/>
                <a:cs typeface="Times New Roman" panose="02020603050405020304"/>
              </a:rPr>
              <a:t>e</a:t>
            </a:r>
            <a:r>
              <a:rPr sz="6650" dirty="0">
                <a:solidFill>
                  <a:srgbClr val="131111"/>
                </a:solidFill>
                <a:latin typeface="Times New Roman" panose="02020603050405020304"/>
                <a:cs typeface="Times New Roman" panose="02020603050405020304"/>
              </a:rPr>
              <a:t>ssion</a:t>
            </a:r>
            <a:endParaRPr sz="6650" dirty="0">
              <a:latin typeface="Times New Roman" panose="02020603050405020304"/>
              <a:cs typeface="Times New Roman" panose="02020603050405020304"/>
            </a:endParaRPr>
          </a:p>
          <a:p>
            <a:pPr marL="722630" indent="-704215">
              <a:lnSpc>
                <a:spcPct val="100000"/>
              </a:lnSpc>
              <a:spcBef>
                <a:spcPts val="1885"/>
              </a:spcBef>
              <a:buClr>
                <a:srgbClr val="2D415D"/>
              </a:buClr>
              <a:buFont typeface="Times New Roman" panose="02020603050405020304"/>
              <a:buChar char="•"/>
              <a:tabLst>
                <a:tab pos="723265" algn="l"/>
              </a:tabLst>
            </a:pPr>
            <a:r>
              <a:rPr sz="6650" spc="375" dirty="0">
                <a:solidFill>
                  <a:srgbClr val="2D415D"/>
                </a:solidFill>
                <a:latin typeface="Times New Roman" panose="02020603050405020304"/>
                <a:cs typeface="Times New Roman" panose="02020603050405020304"/>
              </a:rPr>
              <a:t>P</a:t>
            </a:r>
            <a:r>
              <a:rPr sz="6650" dirty="0">
                <a:solidFill>
                  <a:srgbClr val="131111"/>
                </a:solidFill>
                <a:latin typeface="Times New Roman" panose="02020603050405020304"/>
                <a:cs typeface="Times New Roman" panose="02020603050405020304"/>
              </a:rPr>
              <a:t>rotrusion</a:t>
            </a:r>
            <a:endParaRPr sz="6650" dirty="0">
              <a:latin typeface="Times New Roman" panose="02020603050405020304"/>
              <a:cs typeface="Times New Roman" panose="02020603050405020304"/>
            </a:endParaRPr>
          </a:p>
          <a:p>
            <a:pPr marL="710565" indent="-697865">
              <a:lnSpc>
                <a:spcPct val="100000"/>
              </a:lnSpc>
              <a:spcBef>
                <a:spcPts val="1835"/>
              </a:spcBef>
              <a:buClr>
                <a:srgbClr val="2D415D"/>
              </a:buClr>
              <a:buFont typeface="Times New Roman" panose="02020603050405020304"/>
              <a:buChar char="•"/>
              <a:tabLst>
                <a:tab pos="711200" algn="l"/>
              </a:tabLst>
            </a:pPr>
            <a:r>
              <a:rPr sz="6650" spc="660" dirty="0">
                <a:solidFill>
                  <a:srgbClr val="2D415D"/>
                </a:solidFill>
                <a:latin typeface="Times New Roman" panose="02020603050405020304"/>
                <a:cs typeface="Times New Roman" panose="02020603050405020304"/>
              </a:rPr>
              <a:t>R</a:t>
            </a:r>
            <a:r>
              <a:rPr sz="6650" dirty="0">
                <a:solidFill>
                  <a:srgbClr val="131111"/>
                </a:solidFill>
                <a:latin typeface="Times New Roman" panose="02020603050405020304"/>
                <a:cs typeface="Times New Roman" panose="02020603050405020304"/>
              </a:rPr>
              <a:t>etrusion</a:t>
            </a:r>
            <a:endParaRPr sz="6650" dirty="0">
              <a:latin typeface="Times New Roman" panose="02020603050405020304"/>
              <a:cs typeface="Times New Roman" panose="02020603050405020304"/>
            </a:endParaRPr>
          </a:p>
          <a:p>
            <a:pPr marL="710565" indent="-697865">
              <a:lnSpc>
                <a:spcPct val="100000"/>
              </a:lnSpc>
              <a:spcBef>
                <a:spcPts val="1835"/>
              </a:spcBef>
              <a:buClr>
                <a:srgbClr val="2D415D"/>
              </a:buClr>
              <a:buFont typeface="Times New Roman" panose="02020603050405020304"/>
              <a:buChar char="•"/>
              <a:tabLst>
                <a:tab pos="711200" algn="l"/>
              </a:tabLst>
            </a:pPr>
            <a:r>
              <a:rPr sz="6650" spc="605" dirty="0">
                <a:solidFill>
                  <a:srgbClr val="2D415D"/>
                </a:solidFill>
                <a:latin typeface="Times New Roman" panose="02020603050405020304"/>
                <a:cs typeface="Times New Roman" panose="02020603050405020304"/>
              </a:rPr>
              <a:t>L</a:t>
            </a:r>
            <a:r>
              <a:rPr sz="6650" dirty="0">
                <a:solidFill>
                  <a:srgbClr val="131111"/>
                </a:solidFill>
                <a:latin typeface="Times New Roman" panose="02020603050405020304"/>
                <a:cs typeface="Times New Roman" panose="02020603050405020304"/>
              </a:rPr>
              <a:t>ateral</a:t>
            </a:r>
            <a:r>
              <a:rPr sz="6650" spc="225" dirty="0">
                <a:solidFill>
                  <a:srgbClr val="13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50" dirty="0">
                <a:solidFill>
                  <a:srgbClr val="131111"/>
                </a:solidFill>
                <a:latin typeface="Times New Roman" panose="02020603050405020304"/>
                <a:cs typeface="Times New Roman" panose="02020603050405020304"/>
              </a:rPr>
              <a:t>Excursion</a:t>
            </a:r>
            <a:endParaRPr sz="6650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72455" y="1423416"/>
            <a:ext cx="9089136" cy="79248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310322" y="4648200"/>
            <a:ext cx="16886555" cy="60673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22630" indent="-709930">
              <a:lnSpc>
                <a:spcPts val="7690"/>
              </a:lnSpc>
              <a:buClr>
                <a:srgbClr val="2F415D"/>
              </a:buClr>
              <a:buFont typeface="Times New Roman" panose="02020603050405020304"/>
              <a:buChar char="•"/>
              <a:tabLst>
                <a:tab pos="698500" algn="l"/>
              </a:tabLst>
            </a:pPr>
            <a:r>
              <a:rPr sz="4000" spc="39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4000" spc="46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4000" spc="195" dirty="0">
                <a:latin typeface="Times New Roman" panose="02020603050405020304"/>
                <a:cs typeface="Times New Roman" panose="02020603050405020304"/>
              </a:rPr>
              <a:t>k</a:t>
            </a:r>
            <a:r>
              <a:rPr sz="4000" spc="35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4000" spc="165" dirty="0">
                <a:latin typeface="Times New Roman" panose="02020603050405020304"/>
                <a:cs typeface="Times New Roman" panose="02020603050405020304"/>
              </a:rPr>
              <a:t>l</a:t>
            </a:r>
            <a:r>
              <a:rPr sz="4000" spc="65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4000" spc="4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4000" spc="165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4000" spc="229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4000" spc="-1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4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4000" spc="1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8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40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30" dirty="0">
                <a:latin typeface="Times New Roman" panose="02020603050405020304"/>
                <a:cs typeface="Times New Roman" panose="02020603050405020304"/>
              </a:rPr>
              <a:t>Greek</a:t>
            </a:r>
            <a:r>
              <a:rPr sz="4000" spc="1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65" dirty="0">
                <a:latin typeface="Times New Roman" panose="02020603050405020304"/>
                <a:cs typeface="Times New Roman" panose="02020603050405020304"/>
              </a:rPr>
              <a:t>word</a:t>
            </a:r>
            <a:r>
              <a:rPr sz="4000" spc="2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2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4000" spc="3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20" dirty="0">
                <a:latin typeface="Times New Roman" panose="02020603050405020304"/>
                <a:cs typeface="Times New Roman" panose="02020603050405020304"/>
              </a:rPr>
              <a:t>literally</a:t>
            </a:r>
            <a:r>
              <a:rPr sz="4000" spc="2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30" dirty="0">
                <a:latin typeface="Times New Roman" panose="02020603050405020304"/>
                <a:cs typeface="Times New Roman" panose="02020603050405020304"/>
              </a:rPr>
              <a:t>means</a:t>
            </a:r>
            <a:r>
              <a:rPr lang="en-IN" sz="4000" spc="30" dirty="0">
                <a:latin typeface="Times New Roman" panose="02020603050405020304"/>
                <a:cs typeface="Times New Roman" panose="02020603050405020304"/>
              </a:rPr>
              <a:t> a</a:t>
            </a:r>
            <a:r>
              <a:rPr sz="4000" spc="-100" dirty="0">
                <a:latin typeface="Arial" panose="020B0604020202020204"/>
                <a:cs typeface="Arial" panose="020B0604020202020204"/>
              </a:rPr>
              <a:t> </a:t>
            </a:r>
            <a:r>
              <a:rPr sz="4000" spc="465" dirty="0">
                <a:latin typeface="Times New Roman" panose="02020603050405020304"/>
                <a:cs typeface="Times New Roman" panose="02020603050405020304"/>
              </a:rPr>
              <a:t>'</a:t>
            </a:r>
            <a:r>
              <a:rPr sz="4000" spc="610" dirty="0">
                <a:latin typeface="Times New Roman" panose="02020603050405020304"/>
                <a:cs typeface="Times New Roman" panose="02020603050405020304"/>
              </a:rPr>
              <a:t>'</a:t>
            </a:r>
            <a:r>
              <a:rPr sz="4000" spc="240" dirty="0">
                <a:latin typeface="Times New Roman" panose="02020603050405020304"/>
                <a:cs typeface="Times New Roman" panose="02020603050405020304"/>
              </a:rPr>
              <a:t>st</a:t>
            </a:r>
            <a:r>
              <a:rPr sz="4000" spc="45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4000" spc="-25" dirty="0">
                <a:latin typeface="Times New Roman" panose="02020603050405020304"/>
                <a:cs typeface="Times New Roman" panose="02020603050405020304"/>
              </a:rPr>
              <a:t>ff</a:t>
            </a:r>
            <a:r>
              <a:rPr sz="4000" spc="-2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35" dirty="0">
                <a:latin typeface="Times New Roman" panose="02020603050405020304"/>
                <a:cs typeface="Times New Roman" panose="02020603050405020304"/>
              </a:rPr>
              <a:t>j</a:t>
            </a:r>
            <a:r>
              <a:rPr lang="en-IN" sz="4000" spc="775" dirty="0">
                <a:latin typeface="Times New Roman" panose="02020603050405020304"/>
                <a:cs typeface="Times New Roman" panose="02020603050405020304"/>
              </a:rPr>
              <a:t>oi</a:t>
            </a:r>
            <a:r>
              <a:rPr sz="4000" spc="375" dirty="0" err="1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4000" spc="660" dirty="0" err="1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4000" spc="330" dirty="0">
                <a:latin typeface="Times New Roman" panose="02020603050405020304"/>
                <a:cs typeface="Times New Roman" panose="02020603050405020304"/>
              </a:rPr>
              <a:t>'</a:t>
            </a:r>
            <a:r>
              <a:rPr sz="4000" spc="800" dirty="0">
                <a:latin typeface="Times New Roman" panose="02020603050405020304"/>
                <a:cs typeface="Times New Roman" panose="02020603050405020304"/>
              </a:rPr>
              <a:t>'</a:t>
            </a:r>
            <a:r>
              <a:rPr sz="4000" spc="195" dirty="0">
                <a:latin typeface="Times New Roman" panose="02020603050405020304"/>
                <a:cs typeface="Times New Roman" panose="02020603050405020304"/>
              </a:rPr>
              <a:t>.</a:t>
            </a:r>
            <a:endParaRPr sz="4000" dirty="0">
              <a:latin typeface="Times New Roman" panose="02020603050405020304"/>
              <a:cs typeface="Times New Roman" panose="02020603050405020304"/>
            </a:endParaRPr>
          </a:p>
          <a:p>
            <a:pPr marL="722630" marR="90170" indent="-709930">
              <a:lnSpc>
                <a:spcPts val="7370"/>
              </a:lnSpc>
              <a:spcBef>
                <a:spcPts val="1735"/>
              </a:spcBef>
              <a:buClr>
                <a:srgbClr val="2F415D"/>
              </a:buClr>
              <a:buFont typeface="Times New Roman" panose="02020603050405020304"/>
              <a:buChar char="•"/>
              <a:tabLst>
                <a:tab pos="716915" algn="l"/>
              </a:tabLst>
            </a:pPr>
            <a:r>
              <a:rPr sz="4000" spc="-40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4000" spc="55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40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25" dirty="0">
                <a:latin typeface="Times New Roman" panose="02020603050405020304"/>
                <a:cs typeface="Times New Roman" panose="02020603050405020304"/>
              </a:rPr>
              <a:t>refers</a:t>
            </a:r>
            <a:r>
              <a:rPr sz="4000" spc="2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5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4000" spc="1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330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4000" spc="725" dirty="0">
                <a:latin typeface="Times New Roman" panose="02020603050405020304"/>
                <a:cs typeface="Times New Roman" panose="02020603050405020304"/>
              </a:rPr>
              <a:t>ar</a:t>
            </a:r>
            <a:r>
              <a:rPr sz="4000" spc="229" dirty="0">
                <a:latin typeface="Times New Roman" panose="02020603050405020304"/>
                <a:cs typeface="Times New Roman" panose="02020603050405020304"/>
              </a:rPr>
              <a:t>tial</a:t>
            </a:r>
            <a:r>
              <a:rPr sz="4000" spc="1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100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4000" spc="57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4000" spc="1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25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4000" spc="185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4000" spc="33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4000" spc="260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4000" spc="405" dirty="0">
                <a:latin typeface="Times New Roman" panose="02020603050405020304"/>
                <a:cs typeface="Times New Roman" panose="02020603050405020304"/>
              </a:rPr>
              <a:t>l</a:t>
            </a:r>
            <a:r>
              <a:rPr sz="4000" spc="175" dirty="0">
                <a:latin typeface="Times New Roman" panose="02020603050405020304"/>
                <a:cs typeface="Times New Roman" panose="02020603050405020304"/>
              </a:rPr>
              <a:t>ete</a:t>
            </a:r>
            <a:r>
              <a:rPr sz="40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20" dirty="0">
                <a:latin typeface="Times New Roman" panose="02020603050405020304"/>
                <a:cs typeface="Times New Roman" panose="02020603050405020304"/>
              </a:rPr>
              <a:t>inability</a:t>
            </a:r>
            <a:r>
              <a:rPr sz="4000" spc="2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5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4000" spc="55" dirty="0">
                <a:latin typeface="Times New Roman" panose="02020603050405020304"/>
                <a:cs typeface="Times New Roman" panose="02020603050405020304"/>
              </a:rPr>
              <a:t> open</a:t>
            </a:r>
            <a:r>
              <a:rPr sz="4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25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4000" spc="2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30" dirty="0">
                <a:latin typeface="Times New Roman" panose="02020603050405020304"/>
                <a:cs typeface="Times New Roman" panose="02020603050405020304"/>
              </a:rPr>
              <a:t>mouth</a:t>
            </a:r>
            <a:r>
              <a:rPr sz="4000" spc="3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30" dirty="0">
                <a:latin typeface="Times New Roman" panose="02020603050405020304"/>
                <a:cs typeface="Times New Roman" panose="02020603050405020304"/>
              </a:rPr>
              <a:t>which</a:t>
            </a:r>
            <a:r>
              <a:rPr sz="4000" spc="3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20" dirty="0">
                <a:latin typeface="Times New Roman" panose="02020603050405020304"/>
                <a:cs typeface="Times New Roman" panose="02020603050405020304"/>
              </a:rPr>
              <a:t>results</a:t>
            </a:r>
            <a:r>
              <a:rPr sz="4000" spc="4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25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40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55" dirty="0">
                <a:latin typeface="Times New Roman" panose="02020603050405020304"/>
                <a:cs typeface="Times New Roman" panose="02020603050405020304"/>
              </a:rPr>
              <a:t>f</a:t>
            </a:r>
            <a:r>
              <a:rPr sz="4000" spc="585" dirty="0">
                <a:latin typeface="Times New Roman" panose="02020603050405020304"/>
                <a:cs typeface="Times New Roman" panose="02020603050405020304"/>
              </a:rPr>
              <a:t>u</a:t>
            </a:r>
            <a:r>
              <a:rPr sz="4000" spc="185" dirty="0">
                <a:latin typeface="Times New Roman" panose="02020603050405020304"/>
                <a:cs typeface="Times New Roman" panose="02020603050405020304"/>
              </a:rPr>
              <a:t>nct</a:t>
            </a:r>
            <a:r>
              <a:rPr sz="4000" spc="445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4000" spc="100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4000" spc="56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4000" spc="285" dirty="0">
                <a:latin typeface="Times New Roman" panose="02020603050405020304"/>
                <a:cs typeface="Times New Roman" panose="02020603050405020304"/>
              </a:rPr>
              <a:t>al</a:t>
            </a:r>
            <a:r>
              <a:rPr sz="4000" spc="-1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150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4000" spc="48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4000" spc="3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175" dirty="0">
                <a:latin typeface="Times New Roman" panose="02020603050405020304"/>
                <a:cs typeface="Times New Roman" panose="02020603050405020304"/>
              </a:rPr>
              <a:t>g</a:t>
            </a:r>
            <a:r>
              <a:rPr sz="4000" spc="235" dirty="0">
                <a:latin typeface="Times New Roman" panose="02020603050405020304"/>
                <a:cs typeface="Times New Roman" panose="02020603050405020304"/>
              </a:rPr>
              <a:t>row</a:t>
            </a:r>
            <a:r>
              <a:rPr sz="4000" spc="550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4000" spc="195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4000" spc="3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50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4000" spc="-5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4000" spc="150" dirty="0">
                <a:latin typeface="Times New Roman" panose="02020603050405020304"/>
                <a:cs typeface="Times New Roman" panose="02020603050405020304"/>
              </a:rPr>
              <a:t>f</a:t>
            </a:r>
            <a:r>
              <a:rPr sz="4000" spc="100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4000" spc="819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4000" spc="30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4000" spc="175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4000" spc="254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4000" spc="320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4000" spc="114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4000" spc="229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4000" spc="-1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8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4000" spc="-1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5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4000" spc="1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25" dirty="0">
                <a:latin typeface="Times New Roman" panose="02020603050405020304"/>
                <a:cs typeface="Times New Roman" panose="02020603050405020304"/>
              </a:rPr>
              <a:t>mandible.</a:t>
            </a:r>
            <a:endParaRPr sz="4000" dirty="0">
              <a:latin typeface="Times New Roman" panose="02020603050405020304"/>
              <a:cs typeface="Times New Roman" panose="02020603050405020304"/>
            </a:endParaRPr>
          </a:p>
          <a:p>
            <a:pPr marL="722630" marR="941070" indent="-709930">
              <a:lnSpc>
                <a:spcPts val="7370"/>
              </a:lnSpc>
              <a:spcBef>
                <a:spcPts val="1605"/>
              </a:spcBef>
              <a:buClr>
                <a:srgbClr val="2F415D"/>
              </a:buClr>
              <a:buFont typeface="Times New Roman" panose="02020603050405020304"/>
              <a:buChar char="•"/>
              <a:tabLst>
                <a:tab pos="698500" algn="l"/>
                <a:tab pos="7165975" algn="l"/>
              </a:tabLst>
            </a:pPr>
            <a:r>
              <a:rPr sz="4000" spc="30" dirty="0">
                <a:latin typeface="Times New Roman" panose="02020603050405020304"/>
                <a:cs typeface="Times New Roman" panose="02020603050405020304"/>
              </a:rPr>
              <a:t>Ankylos</a:t>
            </a:r>
            <a:r>
              <a:rPr sz="4000" spc="750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4000" spc="15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4000" spc="-3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35" dirty="0">
                <a:latin typeface="Times New Roman" panose="02020603050405020304"/>
                <a:cs typeface="Times New Roman" panose="02020603050405020304"/>
              </a:rPr>
              <a:t>may</a:t>
            </a:r>
            <a:r>
              <a:rPr sz="4000" spc="1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25" dirty="0">
                <a:latin typeface="Times New Roman" panose="02020603050405020304"/>
                <a:cs typeface="Times New Roman" panose="02020603050405020304"/>
              </a:rPr>
              <a:t>range</a:t>
            </a:r>
            <a:r>
              <a:rPr sz="4000" spc="4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3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4000" spc="2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8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4000" spc="1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25" dirty="0">
                <a:latin typeface="Times New Roman" panose="02020603050405020304"/>
                <a:cs typeface="Times New Roman" panose="02020603050405020304"/>
              </a:rPr>
              <a:t>simple</a:t>
            </a:r>
            <a:r>
              <a:rPr sz="4000" spc="2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140" dirty="0" err="1">
                <a:latin typeface="Times New Roman" panose="02020603050405020304"/>
                <a:cs typeface="Times New Roman" panose="02020603050405020304"/>
              </a:rPr>
              <a:t>fi</a:t>
            </a:r>
            <a:r>
              <a:rPr sz="4000" spc="310" dirty="0" err="1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4000" spc="215" dirty="0" err="1">
                <a:latin typeface="Times New Roman" panose="02020603050405020304"/>
                <a:cs typeface="Times New Roman" panose="02020603050405020304"/>
              </a:rPr>
              <a:t>r</a:t>
            </a:r>
            <a:r>
              <a:rPr lang="en-IN" sz="4000" spc="570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4000" spc="145" dirty="0">
                <a:latin typeface="Times New Roman" panose="02020603050405020304"/>
                <a:cs typeface="Times New Roman" panose="02020603050405020304"/>
              </a:rPr>
              <a:t>us</a:t>
            </a:r>
            <a:r>
              <a:rPr sz="40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26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4000" spc="610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4000" spc="254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4000" spc="195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4000" spc="41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4000" spc="500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4000" spc="210" dirty="0">
                <a:latin typeface="Times New Roman" panose="02020603050405020304"/>
                <a:cs typeface="Times New Roman" panose="02020603050405020304"/>
              </a:rPr>
              <a:t>ct</a:t>
            </a:r>
            <a:r>
              <a:rPr sz="4000" spc="100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4000" spc="75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4000" spc="16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4000" spc="3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55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lang="en-IN" sz="4000" spc="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-6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30" dirty="0">
                <a:latin typeface="Times New Roman" panose="02020603050405020304"/>
                <a:cs typeface="Times New Roman" panose="02020603050405020304"/>
              </a:rPr>
              <a:t>jaw</a:t>
            </a:r>
            <a:r>
              <a:rPr lang="en-IN" sz="40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30" dirty="0">
                <a:latin typeface="Times New Roman" panose="02020603050405020304"/>
                <a:cs typeface="Times New Roman" panose="02020603050405020304"/>
              </a:rPr>
              <a:t>movement</a:t>
            </a:r>
            <a:r>
              <a:rPr sz="4000" spc="48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5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4000" spc="2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5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4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16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4000" spc="525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4000" spc="56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4000" spc="85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lang="en-IN" sz="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105" dirty="0">
                <a:latin typeface="Times New Roman" panose="02020603050405020304"/>
                <a:cs typeface="Times New Roman" panose="02020603050405020304"/>
              </a:rPr>
              <a:t>f</a:t>
            </a:r>
            <a:r>
              <a:rPr sz="4000" spc="100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4000" spc="869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4000" spc="575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4000" spc="3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4000" spc="254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4000" spc="320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4000" spc="125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4000" spc="13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4000" spc="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25" dirty="0">
                <a:latin typeface="Times New Roman" panose="02020603050405020304"/>
                <a:cs typeface="Times New Roman" panose="02020603050405020304"/>
              </a:rPr>
              <a:t>within</a:t>
            </a:r>
            <a:r>
              <a:rPr sz="4000" spc="3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25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4000" spc="-409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20" dirty="0">
                <a:latin typeface="Times New Roman" panose="02020603050405020304"/>
                <a:cs typeface="Times New Roman" panose="02020603050405020304"/>
              </a:rPr>
              <a:t>joint</a:t>
            </a:r>
            <a:r>
              <a:rPr sz="4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lang="en-IN" sz="4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20" dirty="0">
                <a:latin typeface="Times New Roman" panose="02020603050405020304"/>
                <a:cs typeface="Times New Roman" panose="02020603050405020304"/>
              </a:rPr>
              <a:t>restricting</a:t>
            </a:r>
            <a:endParaRPr sz="4000" dirty="0">
              <a:latin typeface="Times New Roman" panose="02020603050405020304"/>
              <a:cs typeface="Times New Roman" panose="02020603050405020304"/>
            </a:endParaRPr>
          </a:p>
          <a:p>
            <a:pPr marL="704215">
              <a:lnSpc>
                <a:spcPts val="7670"/>
              </a:lnSpc>
            </a:pPr>
            <a:r>
              <a:rPr sz="4000" spc="30" dirty="0">
                <a:latin typeface="Times New Roman" panose="02020603050405020304"/>
                <a:cs typeface="Times New Roman" panose="02020603050405020304"/>
              </a:rPr>
              <a:t>movement</a:t>
            </a:r>
            <a:r>
              <a:rPr sz="4000" spc="6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spc="25" dirty="0">
                <a:latin typeface="Times New Roman" panose="02020603050405020304"/>
                <a:cs typeface="Times New Roman" panose="02020603050405020304"/>
              </a:rPr>
              <a:t>completely</a:t>
            </a:r>
            <a:endParaRPr sz="4000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4952" y="1139952"/>
            <a:ext cx="5980176" cy="847344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18108" y="3024438"/>
            <a:ext cx="7797292" cy="5770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34695" indent="-721995">
              <a:lnSpc>
                <a:spcPts val="4480"/>
              </a:lnSpc>
              <a:buClr>
                <a:srgbClr val="1C1A1A"/>
              </a:buClr>
              <a:buSzPct val="97000"/>
              <a:buFont typeface="Arial" panose="020B0604020202020204"/>
              <a:buChar char="•"/>
              <a:tabLst>
                <a:tab pos="735330" algn="l"/>
              </a:tabLst>
            </a:pPr>
            <a:r>
              <a:rPr sz="3750" b="1" spc="10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TRAUMA</a:t>
            </a:r>
            <a:r>
              <a:rPr lang="en-IN" sz="3750" b="1" spc="10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 (most common</a:t>
            </a:r>
            <a:r>
              <a:rPr lang="en-IN" sz="3750" spc="10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)</a:t>
            </a:r>
            <a:endParaRPr sz="375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08963" y="3620503"/>
            <a:ext cx="5095240" cy="1204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31520" indent="-718820">
              <a:lnSpc>
                <a:spcPts val="5090"/>
              </a:lnSpc>
              <a:buClr>
                <a:srgbClr val="1C1A1A"/>
              </a:buClr>
              <a:buSzPct val="121000"/>
              <a:buFont typeface="Times New Roman" panose="02020603050405020304"/>
              <a:buChar char="-"/>
              <a:tabLst>
                <a:tab pos="732155" algn="l"/>
              </a:tabLst>
            </a:pPr>
            <a:r>
              <a:rPr sz="5325" spc="345" baseline="200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F</a:t>
            </a:r>
            <a:r>
              <a:rPr sz="5325" spc="165" baseline="200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orcep</a:t>
            </a:r>
            <a:r>
              <a:rPr sz="5325" spc="157" baseline="200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25" spc="127" baseline="200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delivery</a:t>
            </a:r>
            <a:endParaRPr sz="5325" baseline="2000">
              <a:latin typeface="Times New Roman" panose="02020603050405020304"/>
              <a:cs typeface="Times New Roman" panose="02020603050405020304"/>
            </a:endParaRPr>
          </a:p>
          <a:p>
            <a:pPr marL="737870" indent="-725170">
              <a:lnSpc>
                <a:spcPts val="5090"/>
              </a:lnSpc>
              <a:buClr>
                <a:srgbClr val="1C1A1A"/>
              </a:buClr>
              <a:buSzPct val="121000"/>
              <a:buFont typeface="Times New Roman" panose="02020603050405020304"/>
              <a:buChar char="-"/>
              <a:tabLst>
                <a:tab pos="738505" algn="l"/>
              </a:tabLst>
            </a:pPr>
            <a:r>
              <a:rPr sz="3550" spc="8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Intracapsular</a:t>
            </a:r>
            <a:r>
              <a:rPr sz="3550" spc="42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550" spc="-10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f</a:t>
            </a:r>
            <a:r>
              <a:rPr sz="3550" spc="8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ractures</a:t>
            </a:r>
            <a:endParaRPr sz="35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08962" y="4962966"/>
            <a:ext cx="10016237" cy="83920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743585" algn="l"/>
              </a:tabLst>
            </a:pPr>
            <a:r>
              <a:rPr sz="3750" spc="8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-	</a:t>
            </a:r>
            <a:r>
              <a:rPr sz="3550" spc="18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C</a:t>
            </a:r>
            <a:r>
              <a:rPr sz="3550" spc="10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ong</a:t>
            </a:r>
            <a:r>
              <a:rPr sz="3550" spc="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e</a:t>
            </a:r>
            <a:r>
              <a:rPr sz="3550" spc="8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nital</a:t>
            </a:r>
            <a:endParaRPr sz="3550" dirty="0">
              <a:latin typeface="Times New Roman" panose="02020603050405020304"/>
              <a:cs typeface="Times New Roman" panose="02020603050405020304"/>
            </a:endParaRPr>
          </a:p>
          <a:p>
            <a:pPr marL="734695" indent="-713105">
              <a:lnSpc>
                <a:spcPts val="4495"/>
              </a:lnSpc>
              <a:spcBef>
                <a:spcPts val="515"/>
              </a:spcBef>
              <a:buClr>
                <a:srgbClr val="1C1A1A"/>
              </a:buClr>
              <a:buSzPct val="97000"/>
              <a:buFont typeface="Arial" panose="020B0604020202020204"/>
              <a:buChar char="•"/>
              <a:tabLst>
                <a:tab pos="735330" algn="l"/>
              </a:tabLst>
            </a:pPr>
            <a:r>
              <a:rPr sz="3750" b="1" spc="19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3750" b="1" spc="18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F</a:t>
            </a:r>
            <a:r>
              <a:rPr sz="3750" b="1" spc="16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ECTION</a:t>
            </a:r>
            <a:r>
              <a:rPr sz="3750" b="1" spc="114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750" b="1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3750" b="1" spc="22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750" b="1" spc="19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3750" b="1" spc="15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F</a:t>
            </a:r>
            <a:r>
              <a:rPr sz="3750" b="1" spc="14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LAMM</a:t>
            </a:r>
            <a:r>
              <a:rPr sz="3750" b="1" spc="4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3750" b="1" spc="13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TION</a:t>
            </a:r>
            <a:endParaRPr sz="3750" b="1" dirty="0">
              <a:latin typeface="Times New Roman" panose="02020603050405020304"/>
              <a:cs typeface="Times New Roman" panose="02020603050405020304"/>
            </a:endParaRPr>
          </a:p>
          <a:p>
            <a:pPr marL="746760" indent="-734060">
              <a:lnSpc>
                <a:spcPts val="5130"/>
              </a:lnSpc>
              <a:buClr>
                <a:srgbClr val="1C1A1A"/>
              </a:buClr>
              <a:buSzPct val="118000"/>
              <a:buFont typeface="Times New Roman" panose="02020603050405020304"/>
              <a:buChar char="-"/>
              <a:tabLst>
                <a:tab pos="747395" algn="l"/>
              </a:tabLst>
            </a:pPr>
            <a:r>
              <a:rPr sz="3650" spc="4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Otitis</a:t>
            </a:r>
            <a:r>
              <a:rPr sz="3650" spc="7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650" spc="5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media</a:t>
            </a:r>
            <a:endParaRPr sz="3650" dirty="0">
              <a:latin typeface="Times New Roman" panose="02020603050405020304"/>
              <a:cs typeface="Times New Roman" panose="02020603050405020304"/>
            </a:endParaRPr>
          </a:p>
          <a:p>
            <a:pPr marL="734695" indent="-721995">
              <a:lnSpc>
                <a:spcPts val="5135"/>
              </a:lnSpc>
              <a:buClr>
                <a:srgbClr val="1C1A1A"/>
              </a:buClr>
              <a:buSzPct val="118000"/>
              <a:buFont typeface="Times New Roman" panose="02020603050405020304"/>
              <a:buChar char="-"/>
              <a:tabLst>
                <a:tab pos="735330" algn="l"/>
              </a:tabLst>
            </a:pPr>
            <a:r>
              <a:rPr sz="3650" spc="4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Parotitis</a:t>
            </a:r>
            <a:endParaRPr sz="365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  <a:tabLst>
                <a:tab pos="734695" algn="l"/>
              </a:tabLst>
            </a:pPr>
            <a:r>
              <a:rPr sz="3750" spc="8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-	</a:t>
            </a:r>
            <a:r>
              <a:rPr sz="3650" spc="4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Mastoiditis</a:t>
            </a:r>
            <a:endParaRPr sz="3650" dirty="0">
              <a:latin typeface="Times New Roman" panose="02020603050405020304"/>
              <a:cs typeface="Times New Roman" panose="02020603050405020304"/>
            </a:endParaRPr>
          </a:p>
          <a:p>
            <a:pPr marL="753110" indent="-731520">
              <a:lnSpc>
                <a:spcPts val="4495"/>
              </a:lnSpc>
              <a:spcBef>
                <a:spcPts val="560"/>
              </a:spcBef>
              <a:buClr>
                <a:srgbClr val="1C1A1A"/>
              </a:buClr>
              <a:buSzPct val="97000"/>
              <a:buFont typeface="Arial" panose="020B0604020202020204"/>
              <a:buChar char="•"/>
              <a:tabLst>
                <a:tab pos="753745" algn="l"/>
                <a:tab pos="2938145" algn="l"/>
              </a:tabLst>
            </a:pPr>
            <a:r>
              <a:rPr sz="3750" b="1" spc="-12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3750" b="1" spc="12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YSTEM</a:t>
            </a:r>
            <a:r>
              <a:rPr lang="en-IN" sz="3750" b="1" spc="12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I</a:t>
            </a:r>
            <a:r>
              <a:rPr sz="3750" b="1" spc="22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C</a:t>
            </a:r>
            <a:r>
              <a:rPr sz="3750" b="1" spc="10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750" b="1" spc="5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CAU</a:t>
            </a:r>
            <a:r>
              <a:rPr sz="3750" b="1" spc="1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3750" b="1" spc="15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ES</a:t>
            </a:r>
            <a:endParaRPr sz="3750" b="1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ts val="5155"/>
              </a:lnSpc>
              <a:tabLst>
                <a:tab pos="758825" algn="l"/>
              </a:tabLst>
            </a:pPr>
            <a:r>
              <a:rPr sz="6450" spc="-157" baseline="-100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-	</a:t>
            </a:r>
            <a:r>
              <a:rPr sz="3650" spc="4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Scarlet</a:t>
            </a:r>
            <a:r>
              <a:rPr sz="3650" spc="8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650" spc="4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fever</a:t>
            </a:r>
            <a:endParaRPr sz="365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  <a:tabLst>
                <a:tab pos="731520" algn="l"/>
              </a:tabLst>
            </a:pPr>
            <a:r>
              <a:rPr sz="3750" spc="8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-	</a:t>
            </a:r>
            <a:r>
              <a:rPr sz="3550" spc="9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Meningitis</a:t>
            </a:r>
            <a:endParaRPr sz="355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  <a:tabLst>
                <a:tab pos="756285" algn="l"/>
              </a:tabLst>
            </a:pPr>
            <a:r>
              <a:rPr sz="3100" spc="204" dirty="0">
                <a:solidFill>
                  <a:srgbClr val="1C1A1A"/>
                </a:solidFill>
                <a:latin typeface="Arial" panose="020B0604020202020204"/>
                <a:cs typeface="Arial" panose="020B0604020202020204"/>
              </a:rPr>
              <a:t>-	</a:t>
            </a:r>
            <a:r>
              <a:rPr sz="3650" spc="5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Small</a:t>
            </a:r>
            <a:r>
              <a:rPr sz="3650" spc="-11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550" spc="10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pox</a:t>
            </a:r>
            <a:endParaRPr sz="3550" dirty="0">
              <a:latin typeface="Times New Roman" panose="02020603050405020304"/>
              <a:cs typeface="Times New Roman" panose="02020603050405020304"/>
            </a:endParaRPr>
          </a:p>
          <a:p>
            <a:pPr marL="746760" indent="-725170">
              <a:lnSpc>
                <a:spcPts val="4485"/>
              </a:lnSpc>
              <a:spcBef>
                <a:spcPts val="630"/>
              </a:spcBef>
              <a:buClr>
                <a:srgbClr val="1C1A1A"/>
              </a:buClr>
              <a:buSzPct val="97000"/>
              <a:buFont typeface="Arial" panose="020B0604020202020204"/>
              <a:buChar char="•"/>
              <a:tabLst>
                <a:tab pos="747395" algn="l"/>
              </a:tabLst>
            </a:pPr>
            <a:r>
              <a:rPr sz="3750" b="1" spc="19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OTHERS</a:t>
            </a:r>
            <a:endParaRPr sz="3750" b="1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ts val="5145"/>
              </a:lnSpc>
              <a:tabLst>
                <a:tab pos="731520" algn="l"/>
              </a:tabLst>
            </a:pPr>
            <a:r>
              <a:rPr sz="6450" spc="-157" baseline="-200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-	</a:t>
            </a:r>
            <a:r>
              <a:rPr sz="3550" spc="9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Post</a:t>
            </a:r>
            <a:r>
              <a:rPr sz="3550" spc="29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550" spc="12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su</a:t>
            </a:r>
            <a:r>
              <a:rPr sz="3550" spc="-8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r</a:t>
            </a:r>
            <a:r>
              <a:rPr sz="3550" spc="7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gery</a:t>
            </a:r>
            <a:endParaRPr sz="355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  <a:tabLst>
                <a:tab pos="731520" algn="l"/>
              </a:tabLst>
            </a:pPr>
            <a:r>
              <a:rPr sz="3100" spc="204" dirty="0">
                <a:solidFill>
                  <a:srgbClr val="1C1A1A"/>
                </a:solidFill>
                <a:latin typeface="Arial" panose="020B0604020202020204"/>
                <a:cs typeface="Arial" panose="020B0604020202020204"/>
              </a:rPr>
              <a:t>-	</a:t>
            </a:r>
            <a:r>
              <a:rPr sz="3550" spc="9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Malignancies</a:t>
            </a:r>
            <a:endParaRPr sz="355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ts val="5140"/>
              </a:lnSpc>
              <a:spcBef>
                <a:spcPts val="195"/>
              </a:spcBef>
              <a:tabLst>
                <a:tab pos="743585" algn="l"/>
              </a:tabLst>
            </a:pPr>
            <a:r>
              <a:rPr sz="4300" spc="-10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-	</a:t>
            </a:r>
            <a:r>
              <a:rPr sz="5475" spc="-172" baseline="200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T</a:t>
            </a:r>
            <a:r>
              <a:rPr sz="5475" spc="67" baseline="200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rismus</a:t>
            </a:r>
            <a:endParaRPr sz="5475" baseline="2000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87367" y="1423416"/>
            <a:ext cx="10393680" cy="841247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4575536" y="1447800"/>
            <a:ext cx="829055" cy="8046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2590800" y="3429000"/>
            <a:ext cx="13944600" cy="10089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indent="1569720" algn="ctr">
              <a:lnSpc>
                <a:spcPct val="100000"/>
              </a:lnSpc>
            </a:pPr>
            <a:r>
              <a:rPr lang="en-US" sz="4000" spc="8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I</a:t>
            </a:r>
            <a:r>
              <a:rPr lang="en-US" sz="4000" spc="15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lang="en-US" sz="4000" spc="8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TRACAPSU</a:t>
            </a:r>
            <a:r>
              <a:rPr lang="en-US" sz="4000" spc="33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L</a:t>
            </a:r>
            <a:r>
              <a:rPr lang="en-US" sz="4000" spc="9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AR</a:t>
            </a:r>
            <a:r>
              <a:rPr lang="en-US" sz="4000" spc="26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spc="8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FRAC</a:t>
            </a:r>
            <a:r>
              <a:rPr lang="en-US" sz="4000" spc="20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T</a:t>
            </a:r>
            <a:r>
              <a:rPr lang="en-US" sz="4000" spc="8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URE</a:t>
            </a:r>
            <a:r>
              <a:rPr lang="en-US" sz="4000" spc="39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spc="14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lang="en-US" sz="4000" spc="-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spc="9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BONE</a:t>
            </a:r>
            <a:endParaRPr lang="en-US" sz="4000" dirty="0">
              <a:latin typeface="Times New Roman" panose="02020603050405020304"/>
              <a:cs typeface="Times New Roman" panose="02020603050405020304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endParaRPr lang="en-US" sz="4000" dirty="0">
              <a:latin typeface="Times New Roman" panose="02020603050405020304"/>
              <a:cs typeface="Times New Roman" panose="02020603050405020304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endParaRPr lang="en-US" sz="4000" dirty="0">
              <a:latin typeface="Times New Roman" panose="02020603050405020304"/>
              <a:cs typeface="Times New Roman" panose="02020603050405020304"/>
            </a:endParaRPr>
          </a:p>
          <a:p>
            <a:pPr marL="1350645" indent="-1338580" algn="ctr">
              <a:lnSpc>
                <a:spcPct val="100000"/>
              </a:lnSpc>
            </a:pPr>
            <a:r>
              <a:rPr lang="en-US" sz="4000" spc="8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BLEEDING</a:t>
            </a:r>
            <a:r>
              <a:rPr lang="en-US" sz="4000" spc="32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spc="8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WITHIN</a:t>
            </a:r>
            <a:r>
              <a:rPr lang="en-US" sz="4000" spc="39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spc="9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J</a:t>
            </a:r>
            <a:r>
              <a:rPr lang="en-US" sz="4000" spc="7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OINT</a:t>
            </a:r>
            <a:r>
              <a:rPr lang="en-US" sz="4000" spc="15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spc="114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C</a:t>
            </a:r>
            <a:r>
              <a:rPr lang="en-US" sz="4000" spc="-57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lang="en-US" sz="4000" spc="7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VITY</a:t>
            </a:r>
            <a:r>
              <a:rPr lang="en-US" sz="4000" spc="24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spc="-4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(</a:t>
            </a:r>
            <a:r>
              <a:rPr lang="en-US" sz="4000" spc="9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HEMAR</a:t>
            </a:r>
            <a:r>
              <a:rPr lang="en-US" sz="4000" spc="5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THROSIS</a:t>
            </a:r>
            <a:r>
              <a:rPr lang="en-US" sz="4000" spc="4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)</a:t>
            </a:r>
            <a:endParaRPr lang="en-US" sz="4000" dirty="0">
              <a:latin typeface="Times New Roman" panose="02020603050405020304"/>
              <a:cs typeface="Times New Roman" panose="02020603050405020304"/>
            </a:endParaRPr>
          </a:p>
          <a:p>
            <a:pPr algn="ctr">
              <a:lnSpc>
                <a:spcPct val="100000"/>
              </a:lnSpc>
            </a:pPr>
            <a:endParaRPr lang="en-US" sz="4000" dirty="0">
              <a:latin typeface="Times New Roman" panose="02020603050405020304"/>
              <a:cs typeface="Times New Roman" panose="02020603050405020304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endParaRPr lang="en-US" sz="4000" dirty="0">
              <a:latin typeface="Times New Roman" panose="02020603050405020304"/>
              <a:cs typeface="Times New Roman" panose="02020603050405020304"/>
            </a:endParaRPr>
          </a:p>
          <a:p>
            <a:pPr marL="6449695" algn="ctr">
              <a:lnSpc>
                <a:spcPts val="1000"/>
              </a:lnSpc>
            </a:pPr>
            <a:endParaRPr lang="en-US" sz="4000" dirty="0">
              <a:latin typeface="Times New Roman" panose="02020603050405020304"/>
              <a:cs typeface="Times New Roman" panose="02020603050405020304"/>
            </a:endParaRPr>
          </a:p>
          <a:p>
            <a:pPr marL="2255520" marR="2735580" indent="-905510" algn="ctr">
              <a:lnSpc>
                <a:spcPct val="106000"/>
              </a:lnSpc>
              <a:spcBef>
                <a:spcPts val="790"/>
              </a:spcBef>
            </a:pPr>
            <a:r>
              <a:rPr lang="en-US" sz="4000" spc="9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BONE</a:t>
            </a:r>
            <a:r>
              <a:rPr lang="en-US" sz="4000" spc="21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spc="8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FRAGMENTS</a:t>
            </a:r>
            <a:r>
              <a:rPr lang="en-US" sz="4000" spc="39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spc="8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WITH</a:t>
            </a:r>
            <a:r>
              <a:rPr lang="en-US" sz="4000" spc="11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spc="8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VE</a:t>
            </a:r>
            <a:r>
              <a:rPr lang="en-US" sz="4000" spc="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R</a:t>
            </a:r>
            <a:r>
              <a:rPr lang="en-US" sz="4000" spc="9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Y</a:t>
            </a:r>
            <a:r>
              <a:rPr lang="en-US" sz="4000" spc="-1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spc="12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H</a:t>
            </a:r>
            <a:r>
              <a:rPr lang="en-US" sz="4000" spc="14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I</a:t>
            </a:r>
            <a:r>
              <a:rPr lang="en-US" sz="4000" spc="16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GH</a:t>
            </a:r>
            <a:r>
              <a:rPr lang="en-US" sz="4000" spc="10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 O</a:t>
            </a:r>
            <a:r>
              <a:rPr lang="en-US" sz="4000" spc="10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lang="en-US" sz="4000" spc="10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T</a:t>
            </a:r>
            <a:r>
              <a:rPr lang="en-US" sz="4000" spc="114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E</a:t>
            </a:r>
            <a:r>
              <a:rPr lang="en-US" sz="4000" spc="8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OGENIC</a:t>
            </a:r>
            <a:r>
              <a:rPr lang="en-US" sz="4000" spc="30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spc="8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POT</a:t>
            </a:r>
            <a:r>
              <a:rPr lang="en-US" sz="4000" spc="3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E</a:t>
            </a:r>
            <a:r>
              <a:rPr lang="en-US" sz="4000" spc="8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NTIAL</a:t>
            </a:r>
            <a:endParaRPr lang="en-US" sz="4000" dirty="0">
              <a:latin typeface="Times New Roman" panose="02020603050405020304"/>
              <a:cs typeface="Times New Roman" panose="02020603050405020304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endParaRPr lang="en-US" sz="4000" dirty="0">
              <a:latin typeface="Times New Roman" panose="02020603050405020304"/>
              <a:cs typeface="Times New Roman" panose="02020603050405020304"/>
            </a:endParaRPr>
          </a:p>
          <a:p>
            <a:pPr marL="2106295" indent="-1640205" algn="ctr">
              <a:lnSpc>
                <a:spcPct val="100000"/>
              </a:lnSpc>
            </a:pPr>
            <a:r>
              <a:rPr lang="en-US" sz="4000" spc="5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ORGANIS</a:t>
            </a:r>
            <a:r>
              <a:rPr lang="en-US" sz="4000" spc="5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lang="en-US" sz="4000" spc="7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TION</a:t>
            </a:r>
            <a:r>
              <a:rPr lang="en-US" sz="4000" spc="29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spc="11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lang="en-US" sz="4000" spc="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spc="9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HAEM</a:t>
            </a:r>
            <a:r>
              <a:rPr lang="en-US" sz="4000" spc="-8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lang="en-US" sz="4000" spc="8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T</a:t>
            </a:r>
            <a:r>
              <a:rPr lang="en-US" sz="4000" spc="13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OMA</a:t>
            </a:r>
            <a:r>
              <a:rPr lang="en-US" sz="4000" spc="-20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spc="5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WITHIN</a:t>
            </a:r>
            <a:r>
              <a:rPr lang="en-US" sz="4000" spc="50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spc="4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JOINT</a:t>
            </a:r>
            <a:endParaRPr lang="en-US" sz="4000" dirty="0">
              <a:latin typeface="Times New Roman" panose="02020603050405020304"/>
              <a:cs typeface="Times New Roman" panose="02020603050405020304"/>
            </a:endParaRPr>
          </a:p>
          <a:p>
            <a:pPr marL="2868295" marR="2861310" indent="-762000" algn="ctr">
              <a:lnSpc>
                <a:spcPct val="316000"/>
              </a:lnSpc>
              <a:spcBef>
                <a:spcPts val="25"/>
              </a:spcBef>
            </a:pPr>
            <a:r>
              <a:rPr lang="en-US" sz="4000" spc="8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CONVERSI</a:t>
            </a:r>
            <a:r>
              <a:rPr lang="en-US" sz="4000" spc="19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O</a:t>
            </a:r>
            <a:r>
              <a:rPr lang="en-US" sz="4000" spc="12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lang="en-US" sz="4000" spc="25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spc="13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T</a:t>
            </a:r>
            <a:r>
              <a:rPr lang="en-US" sz="4000" spc="16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O</a:t>
            </a:r>
            <a:r>
              <a:rPr lang="en-US" sz="4000" spc="-7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spc="8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FIBROUS</a:t>
            </a:r>
            <a:r>
              <a:rPr lang="en-US" sz="4000" spc="35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spc="5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TISSUE</a:t>
            </a:r>
            <a:r>
              <a:rPr lang="en-US" sz="4000" spc="2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spc="-17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lang="en-US" sz="4000" spc="9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UB</a:t>
            </a:r>
            <a:r>
              <a:rPr lang="en-US" sz="4000" spc="21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lang="en-US" sz="4000" spc="8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EQUENT</a:t>
            </a:r>
            <a:r>
              <a:rPr lang="en-US" sz="400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L</a:t>
            </a:r>
            <a:r>
              <a:rPr lang="en-US" sz="4000" spc="12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Y</a:t>
            </a:r>
            <a:r>
              <a:rPr lang="en-US" sz="4000" spc="-4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spc="9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T</a:t>
            </a:r>
            <a:r>
              <a:rPr lang="en-US" sz="4000" spc="16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O</a:t>
            </a:r>
            <a:r>
              <a:rPr lang="en-US" sz="4000" spc="25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4000" spc="90" dirty="0">
                <a:solidFill>
                  <a:srgbClr val="1A1818"/>
                </a:solidFill>
                <a:latin typeface="Times New Roman" panose="02020603050405020304"/>
                <a:cs typeface="Times New Roman" panose="02020603050405020304"/>
              </a:rPr>
              <a:t>BONE</a:t>
            </a:r>
            <a:endParaRPr lang="en-US" sz="40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Arrow: Down 11"/>
          <p:cNvSpPr/>
          <p:nvPr/>
        </p:nvSpPr>
        <p:spPr>
          <a:xfrm>
            <a:off x="9164782" y="4208202"/>
            <a:ext cx="381000" cy="9906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Arrow: Down 12"/>
          <p:cNvSpPr/>
          <p:nvPr/>
        </p:nvSpPr>
        <p:spPr>
          <a:xfrm>
            <a:off x="9171709" y="6363138"/>
            <a:ext cx="318655" cy="72346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Arrow: Down 13"/>
          <p:cNvSpPr/>
          <p:nvPr/>
        </p:nvSpPr>
        <p:spPr>
          <a:xfrm>
            <a:off x="9171709" y="8619283"/>
            <a:ext cx="374073" cy="62521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Arrow: Down 14"/>
          <p:cNvSpPr/>
          <p:nvPr/>
        </p:nvSpPr>
        <p:spPr>
          <a:xfrm>
            <a:off x="9116290" y="10108416"/>
            <a:ext cx="374074" cy="62521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Arrow: Down 15"/>
          <p:cNvSpPr/>
          <p:nvPr/>
        </p:nvSpPr>
        <p:spPr>
          <a:xfrm>
            <a:off x="9116290" y="11630824"/>
            <a:ext cx="457200" cy="9906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46832" y="1423416"/>
            <a:ext cx="2950464" cy="841247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928359" y="1423416"/>
            <a:ext cx="6309360" cy="8412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2673583" y="1423416"/>
            <a:ext cx="1441704" cy="8412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4465808" y="1447800"/>
            <a:ext cx="2218944" cy="8168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185163" y="3471540"/>
            <a:ext cx="12658090" cy="8470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22630" indent="-709930">
              <a:lnSpc>
                <a:spcPct val="100000"/>
              </a:lnSpc>
              <a:buClr>
                <a:srgbClr val="1A1616"/>
              </a:buClr>
              <a:buFont typeface="Times New Roman" panose="02020603050405020304"/>
              <a:buChar char="•"/>
              <a:tabLst>
                <a:tab pos="723265" algn="l"/>
              </a:tabLst>
            </a:pPr>
            <a:r>
              <a:rPr sz="4500" spc="2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Based</a:t>
            </a:r>
            <a:r>
              <a:rPr sz="4500" spc="34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11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4500" spc="-7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5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4500" spc="12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155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type</a:t>
            </a:r>
            <a:r>
              <a:rPr sz="4500" spc="275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15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4500" spc="5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235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t</a:t>
            </a:r>
            <a:r>
              <a:rPr sz="4500" spc="265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i</a:t>
            </a:r>
            <a:r>
              <a:rPr sz="4500" spc="95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4500" spc="140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sue</a:t>
            </a:r>
            <a:r>
              <a:rPr sz="4500" spc="55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3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causing</a:t>
            </a:r>
            <a:r>
              <a:rPr sz="4500" spc="13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3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4500" spc="20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3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ankylosis:</a:t>
            </a:r>
            <a:endParaRPr sz="4500" dirty="0">
              <a:latin typeface="Times New Roman" panose="02020603050405020304"/>
              <a:cs typeface="Times New Roman" panose="02020603050405020304"/>
            </a:endParaRPr>
          </a:p>
          <a:p>
            <a:pPr marL="2429510" lvl="1" indent="-335280">
              <a:lnSpc>
                <a:spcPct val="100000"/>
              </a:lnSpc>
              <a:spcBef>
                <a:spcPts val="240"/>
              </a:spcBef>
              <a:buClr>
                <a:srgbClr val="1A1616"/>
              </a:buClr>
              <a:buFont typeface="Times New Roman" panose="02020603050405020304"/>
              <a:buChar char="-"/>
              <a:tabLst>
                <a:tab pos="2430145" algn="l"/>
              </a:tabLst>
            </a:pPr>
            <a:r>
              <a:rPr sz="4500" spc="3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Fibrous</a:t>
            </a:r>
            <a:r>
              <a:rPr sz="4500" spc="29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3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ankylosis</a:t>
            </a:r>
            <a:endParaRPr sz="4500" dirty="0">
              <a:latin typeface="Times New Roman" panose="02020603050405020304"/>
              <a:cs typeface="Times New Roman" panose="02020603050405020304"/>
            </a:endParaRPr>
          </a:p>
          <a:p>
            <a:pPr marL="2429510" lvl="1" indent="-335280">
              <a:lnSpc>
                <a:spcPct val="100000"/>
              </a:lnSpc>
              <a:spcBef>
                <a:spcPts val="260"/>
              </a:spcBef>
              <a:buClr>
                <a:srgbClr val="1A1616"/>
              </a:buClr>
              <a:buFont typeface="Times New Roman" panose="02020603050405020304"/>
              <a:buChar char="-"/>
              <a:tabLst>
                <a:tab pos="2430145" algn="l"/>
              </a:tabLst>
            </a:pPr>
            <a:r>
              <a:rPr sz="4500" spc="13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B</a:t>
            </a:r>
            <a:r>
              <a:rPr sz="4500" spc="9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ony</a:t>
            </a:r>
            <a:r>
              <a:rPr sz="4500" spc="8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3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ankylosis</a:t>
            </a:r>
            <a:endParaRPr sz="4500" dirty="0">
              <a:latin typeface="Times New Roman" panose="02020603050405020304"/>
              <a:cs typeface="Times New Roman" panose="02020603050405020304"/>
            </a:endParaRPr>
          </a:p>
          <a:p>
            <a:pPr marL="722630" indent="-709930">
              <a:lnSpc>
                <a:spcPct val="100000"/>
              </a:lnSpc>
              <a:spcBef>
                <a:spcPts val="215"/>
              </a:spcBef>
              <a:buClr>
                <a:srgbClr val="1A1616"/>
              </a:buClr>
              <a:buFont typeface="Times New Roman" panose="02020603050405020304"/>
              <a:buChar char="•"/>
              <a:tabLst>
                <a:tab pos="723265" algn="l"/>
              </a:tabLst>
            </a:pPr>
            <a:r>
              <a:rPr sz="4500" spc="2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Based</a:t>
            </a:r>
            <a:r>
              <a:rPr sz="4500" spc="34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11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4500" spc="-2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200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4500" spc="210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-25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4500" spc="130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i</a:t>
            </a:r>
            <a:r>
              <a:rPr sz="4500" spc="210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de</a:t>
            </a:r>
            <a:r>
              <a:rPr sz="4500" spc="-30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100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i</a:t>
            </a:r>
            <a:r>
              <a:rPr sz="4500" spc="254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4500" spc="60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volved</a:t>
            </a:r>
            <a:r>
              <a:rPr sz="4500" spc="-440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12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:</a:t>
            </a:r>
            <a:endParaRPr sz="4500" dirty="0">
              <a:latin typeface="Times New Roman" panose="02020603050405020304"/>
              <a:cs typeface="Times New Roman" panose="02020603050405020304"/>
            </a:endParaRPr>
          </a:p>
          <a:p>
            <a:pPr marL="2423160" lvl="1" indent="-328930">
              <a:lnSpc>
                <a:spcPct val="100000"/>
              </a:lnSpc>
              <a:spcBef>
                <a:spcPts val="240"/>
              </a:spcBef>
              <a:buClr>
                <a:srgbClr val="1A1616"/>
              </a:buClr>
              <a:buFont typeface="Times New Roman" panose="02020603050405020304"/>
              <a:buChar char="-"/>
              <a:tabLst>
                <a:tab pos="2423795" algn="l"/>
              </a:tabLst>
            </a:pPr>
            <a:r>
              <a:rPr sz="4500" spc="1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Unilateral</a:t>
            </a:r>
            <a:endParaRPr sz="4500" dirty="0">
              <a:latin typeface="Times New Roman" panose="02020603050405020304"/>
              <a:cs typeface="Times New Roman" panose="02020603050405020304"/>
            </a:endParaRPr>
          </a:p>
          <a:p>
            <a:pPr marL="2429510" lvl="1" indent="-335280">
              <a:lnSpc>
                <a:spcPct val="100000"/>
              </a:lnSpc>
              <a:spcBef>
                <a:spcPts val="240"/>
              </a:spcBef>
              <a:buClr>
                <a:srgbClr val="1A1616"/>
              </a:buClr>
              <a:buFont typeface="Times New Roman" panose="02020603050405020304"/>
              <a:buChar char="-"/>
              <a:tabLst>
                <a:tab pos="2430145" algn="l"/>
              </a:tabLst>
            </a:pPr>
            <a:r>
              <a:rPr sz="4500" spc="1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Bilat</a:t>
            </a:r>
            <a:r>
              <a:rPr sz="4500" spc="14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e</a:t>
            </a:r>
            <a:r>
              <a:rPr sz="4500" spc="1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ral</a:t>
            </a:r>
            <a:endParaRPr sz="4500" dirty="0">
              <a:latin typeface="Times New Roman" panose="02020603050405020304"/>
              <a:cs typeface="Times New Roman" panose="02020603050405020304"/>
            </a:endParaRPr>
          </a:p>
          <a:p>
            <a:pPr marL="722630" indent="-709930">
              <a:lnSpc>
                <a:spcPct val="100000"/>
              </a:lnSpc>
              <a:spcBef>
                <a:spcPts val="215"/>
              </a:spcBef>
              <a:buClr>
                <a:srgbClr val="1A1616"/>
              </a:buClr>
              <a:buFont typeface="Times New Roman" panose="02020603050405020304"/>
              <a:buChar char="•"/>
              <a:tabLst>
                <a:tab pos="723265" algn="l"/>
              </a:tabLst>
            </a:pPr>
            <a:r>
              <a:rPr sz="4500" spc="2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Based</a:t>
            </a:r>
            <a:r>
              <a:rPr sz="4500" spc="39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9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4500" spc="-7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5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4500" spc="22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150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sever</a:t>
            </a:r>
            <a:r>
              <a:rPr sz="4500" spc="-10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i</a:t>
            </a:r>
            <a:r>
              <a:rPr sz="4500" spc="140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ty</a:t>
            </a:r>
            <a:r>
              <a:rPr sz="4500" spc="220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7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4500" spc="-1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3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4500" spc="22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4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ankyl</a:t>
            </a:r>
            <a:r>
              <a:rPr sz="4500" spc="27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o</a:t>
            </a:r>
            <a:r>
              <a:rPr sz="4500" spc="4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sis:</a:t>
            </a:r>
            <a:endParaRPr sz="4500" dirty="0">
              <a:latin typeface="Times New Roman" panose="02020603050405020304"/>
              <a:cs typeface="Times New Roman" panose="02020603050405020304"/>
            </a:endParaRPr>
          </a:p>
          <a:p>
            <a:pPr marL="2429510" lvl="1" indent="-335280">
              <a:lnSpc>
                <a:spcPct val="100000"/>
              </a:lnSpc>
              <a:spcBef>
                <a:spcPts val="240"/>
              </a:spcBef>
              <a:buClr>
                <a:srgbClr val="1A1616"/>
              </a:buClr>
              <a:buFont typeface="Times New Roman" panose="02020603050405020304"/>
              <a:buChar char="-"/>
              <a:tabLst>
                <a:tab pos="2430145" algn="l"/>
              </a:tabLst>
            </a:pPr>
            <a:r>
              <a:rPr sz="4500" spc="1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Partial</a:t>
            </a:r>
            <a:endParaRPr sz="4500" dirty="0">
              <a:latin typeface="Times New Roman" panose="02020603050405020304"/>
              <a:cs typeface="Times New Roman" panose="02020603050405020304"/>
            </a:endParaRPr>
          </a:p>
          <a:p>
            <a:pPr marL="2441575" lvl="1" indent="-347345">
              <a:lnSpc>
                <a:spcPct val="100000"/>
              </a:lnSpc>
              <a:spcBef>
                <a:spcPts val="240"/>
              </a:spcBef>
              <a:buClr>
                <a:srgbClr val="1A1616"/>
              </a:buClr>
              <a:buFont typeface="Times New Roman" panose="02020603050405020304"/>
              <a:buChar char="-"/>
              <a:tabLst>
                <a:tab pos="2442210" algn="l"/>
              </a:tabLst>
            </a:pPr>
            <a:r>
              <a:rPr sz="4500" spc="2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Complete</a:t>
            </a:r>
            <a:endParaRPr sz="4500" dirty="0">
              <a:latin typeface="Times New Roman" panose="02020603050405020304"/>
              <a:cs typeface="Times New Roman" panose="02020603050405020304"/>
            </a:endParaRPr>
          </a:p>
          <a:p>
            <a:pPr marL="722630" indent="-709930">
              <a:lnSpc>
                <a:spcPct val="100000"/>
              </a:lnSpc>
              <a:spcBef>
                <a:spcPts val="215"/>
              </a:spcBef>
              <a:buClr>
                <a:srgbClr val="1A1616"/>
              </a:buClr>
              <a:buFont typeface="Times New Roman" panose="02020603050405020304"/>
              <a:buChar char="•"/>
              <a:tabLst>
                <a:tab pos="723265" algn="l"/>
              </a:tabLst>
            </a:pPr>
            <a:r>
              <a:rPr sz="4500" spc="2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Based</a:t>
            </a:r>
            <a:r>
              <a:rPr sz="4500" spc="39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9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4500" spc="-2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200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4500" spc="114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320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t</a:t>
            </a:r>
            <a:r>
              <a:rPr sz="4500" spc="95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y</a:t>
            </a:r>
            <a:r>
              <a:rPr sz="4500" spc="145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pe</a:t>
            </a:r>
            <a:r>
              <a:rPr sz="4500" spc="240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-20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4500" spc="250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175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et</a:t>
            </a:r>
            <a:r>
              <a:rPr sz="4500" spc="30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i</a:t>
            </a:r>
            <a:r>
              <a:rPr sz="4500" spc="40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ology</a:t>
            </a:r>
            <a:r>
              <a:rPr sz="4500" spc="270" dirty="0">
                <a:solidFill>
                  <a:srgbClr val="33425B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3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4500" spc="2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4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tr</a:t>
            </a:r>
            <a:r>
              <a:rPr sz="4500" spc="20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i</a:t>
            </a:r>
            <a:r>
              <a:rPr sz="4500" spc="-12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4500" spc="4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mus:</a:t>
            </a:r>
            <a:endParaRPr sz="4500" dirty="0">
              <a:latin typeface="Times New Roman" panose="02020603050405020304"/>
              <a:cs typeface="Times New Roman" panose="02020603050405020304"/>
            </a:endParaRPr>
          </a:p>
          <a:p>
            <a:pPr marL="2429510" lvl="1" indent="-335280">
              <a:lnSpc>
                <a:spcPct val="100000"/>
              </a:lnSpc>
              <a:spcBef>
                <a:spcPts val="215"/>
              </a:spcBef>
              <a:buClr>
                <a:srgbClr val="1A1616"/>
              </a:buClr>
              <a:buFont typeface="Times New Roman" panose="02020603050405020304"/>
              <a:buChar char="-"/>
              <a:tabLst>
                <a:tab pos="2430145" algn="l"/>
              </a:tabLst>
            </a:pPr>
            <a:r>
              <a:rPr sz="4500" spc="2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Pseudoankylos</a:t>
            </a:r>
            <a:r>
              <a:rPr sz="4500" spc="-48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6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is</a:t>
            </a:r>
            <a:endParaRPr sz="4500" dirty="0">
              <a:latin typeface="Times New Roman" panose="02020603050405020304"/>
              <a:cs typeface="Times New Roman" panose="02020603050405020304"/>
            </a:endParaRPr>
          </a:p>
          <a:p>
            <a:pPr marL="2423160" lvl="1" indent="-328930">
              <a:lnSpc>
                <a:spcPct val="100000"/>
              </a:lnSpc>
              <a:spcBef>
                <a:spcPts val="260"/>
              </a:spcBef>
              <a:buClr>
                <a:srgbClr val="1A1616"/>
              </a:buClr>
              <a:buFont typeface="Times New Roman" panose="02020603050405020304"/>
              <a:buChar char="-"/>
              <a:tabLst>
                <a:tab pos="2423795" algn="l"/>
              </a:tabLst>
            </a:pPr>
            <a:r>
              <a:rPr sz="4500" spc="-18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T</a:t>
            </a:r>
            <a:r>
              <a:rPr sz="4500" spc="5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rue</a:t>
            </a:r>
            <a:r>
              <a:rPr sz="4500" spc="22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500" spc="40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ankylo</a:t>
            </a:r>
            <a:r>
              <a:rPr sz="4500" spc="21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4500" spc="45" dirty="0">
                <a:solidFill>
                  <a:srgbClr val="1A1616"/>
                </a:solidFill>
                <a:latin typeface="Times New Roman" panose="02020603050405020304"/>
                <a:cs typeface="Times New Roman" panose="02020603050405020304"/>
              </a:rPr>
              <a:t>is</a:t>
            </a:r>
            <a:endParaRPr sz="4500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6875" y="3657600"/>
            <a:ext cx="16663925" cy="835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020"/>
              </a:lnSpc>
            </a:pPr>
            <a:r>
              <a:rPr lang="en-IN" sz="5400" b="1" spc="-85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KAZAN J I AN    C L  A S </a:t>
            </a:r>
            <a:r>
              <a:rPr lang="en-IN" sz="5400" b="1" spc="-855" dirty="0" err="1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IN" sz="5400" b="1" spc="-85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I  F  I  C  A  T   I O N</a:t>
            </a:r>
            <a:endParaRPr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66875" y="6244394"/>
            <a:ext cx="11826875" cy="2141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8350" indent="-755650">
              <a:lnSpc>
                <a:spcPct val="100000"/>
              </a:lnSpc>
              <a:buClr>
                <a:srgbClr val="110F0F"/>
              </a:buClr>
              <a:buFont typeface="Arial" panose="020B0604020202020204"/>
              <a:buChar char="•"/>
              <a:tabLst>
                <a:tab pos="768985" algn="l"/>
              </a:tabLst>
            </a:pPr>
            <a:r>
              <a:rPr sz="5750" spc="6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5750" spc="47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5750" spc="484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575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sz="5750" spc="15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50" spc="-29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5750" spc="-100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50" spc="2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5750" spc="62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5750" spc="50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5750" spc="-26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5750" spc="-109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50" spc="8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sz="5750" spc="57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5750" spc="19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5750" spc="6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50" spc="254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sz="5750" spc="12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50" spc="100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5750" spc="48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5750" spc="19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ue</a:t>
            </a:r>
            <a:r>
              <a:rPr sz="5750" spc="-5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50" spc="27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5750" spc="39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5750" spc="-14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sz="5750" spc="60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5750" spc="14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5750" spc="5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5750" spc="-434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sz="5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8350" indent="-755650">
              <a:lnSpc>
                <a:spcPts val="6840"/>
              </a:lnSpc>
              <a:spcBef>
                <a:spcPts val="2985"/>
              </a:spcBef>
              <a:buClr>
                <a:srgbClr val="110F0F"/>
              </a:buClr>
              <a:buFont typeface="Arial" panose="020B0604020202020204"/>
              <a:buChar char="•"/>
              <a:tabLst>
                <a:tab pos="768985" algn="l"/>
              </a:tabLst>
            </a:pPr>
            <a:r>
              <a:rPr sz="5750" spc="-944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5750" spc="254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sz="5750" spc="84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575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sz="5750" spc="12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50" spc="-29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5750" spc="-98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50" spc="5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5750" spc="103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5750" spc="11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5750" spc="19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5750" spc="42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5750" spc="-7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5750" spc="-109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50" spc="15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5750" spc="5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50" spc="63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5750" spc="17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5750" spc="-229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50" spc="2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</a:t>
            </a:r>
            <a:r>
              <a:rPr sz="5750" spc="-819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50" spc="-5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5750" spc="-7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575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5750" spc="14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50" spc="22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5750" spc="21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nk</a:t>
            </a:r>
            <a:r>
              <a:rPr sz="5750" spc="46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5750" spc="14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5750" spc="32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5750" spc="-7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5750" spc="11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5750" spc="-434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sz="5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62400" y="685800"/>
            <a:ext cx="13180060" cy="18928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96310" marR="5080" indent="-3484245">
              <a:lnSpc>
                <a:spcPct val="119000"/>
              </a:lnSpc>
              <a:tabLst>
                <a:tab pos="2280285" algn="l"/>
                <a:tab pos="11805285" algn="l"/>
              </a:tabLst>
            </a:pPr>
            <a:r>
              <a:rPr sz="5400" spc="780" dirty="0">
                <a:latin typeface="Times New Roman" panose="02020603050405020304"/>
                <a:cs typeface="Times New Roman" panose="02020603050405020304"/>
              </a:rPr>
              <a:t>SA</a:t>
            </a:r>
            <a:r>
              <a:rPr sz="5400" spc="795" dirty="0">
                <a:latin typeface="Times New Roman" panose="02020603050405020304"/>
                <a:cs typeface="Times New Roman" panose="02020603050405020304"/>
              </a:rPr>
              <a:t>HNEY</a:t>
            </a:r>
            <a:r>
              <a:rPr sz="5400" spc="-9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400" spc="950" dirty="0">
                <a:latin typeface="Times New Roman" panose="02020603050405020304"/>
                <a:cs typeface="Times New Roman" panose="02020603050405020304"/>
              </a:rPr>
              <a:t>'S</a:t>
            </a:r>
            <a:r>
              <a:rPr sz="5400" spc="2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400" spc="675" dirty="0">
                <a:latin typeface="Times New Roman" panose="02020603050405020304"/>
                <a:cs typeface="Times New Roman" panose="02020603050405020304"/>
              </a:rPr>
              <a:t>G</a:t>
            </a:r>
            <a:r>
              <a:rPr sz="5400" spc="57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5400" spc="-12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400" spc="77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400" spc="670" dirty="0">
                <a:latin typeface="Times New Roman" panose="02020603050405020304"/>
                <a:cs typeface="Times New Roman" panose="02020603050405020304"/>
              </a:rPr>
              <a:t>DING</a:t>
            </a:r>
            <a:r>
              <a:rPr lang="en-IN" sz="5400" spc="6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400" spc="795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5400" spc="720" dirty="0">
                <a:latin typeface="Times New Roman" panose="02020603050405020304"/>
                <a:cs typeface="Times New Roman" panose="02020603050405020304"/>
              </a:rPr>
              <a:t>F</a:t>
            </a:r>
            <a:r>
              <a:rPr sz="5400" spc="3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400" spc="680" dirty="0">
                <a:latin typeface="Times New Roman" panose="02020603050405020304"/>
                <a:cs typeface="Times New Roman" panose="02020603050405020304"/>
              </a:rPr>
              <a:t>ANKYLOSIS</a:t>
            </a:r>
            <a:endParaRPr sz="54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79652" y="4094860"/>
            <a:ext cx="17082135" cy="9333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44220" indent="-725805">
              <a:lnSpc>
                <a:spcPts val="6210"/>
              </a:lnSpc>
              <a:buClr>
                <a:srgbClr val="2F425B"/>
              </a:buClr>
              <a:buFont typeface="Times New Roman" panose="02020603050405020304"/>
              <a:buChar char="•"/>
              <a:tabLst>
                <a:tab pos="732155" algn="l"/>
              </a:tabLst>
            </a:pPr>
            <a:r>
              <a:rPr sz="5350" b="1" spc="70" dirty="0">
                <a:solidFill>
                  <a:srgbClr val="2F425B"/>
                </a:solidFill>
                <a:latin typeface="Times New Roman" panose="02020603050405020304"/>
                <a:cs typeface="Times New Roman" panose="02020603050405020304"/>
              </a:rPr>
              <a:t>TYPE</a:t>
            </a:r>
            <a:r>
              <a:rPr sz="5350" b="1" spc="325" dirty="0">
                <a:solidFill>
                  <a:srgbClr val="2F425B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b="1" spc="200" dirty="0">
                <a:solidFill>
                  <a:srgbClr val="2F425B"/>
                </a:solidFill>
                <a:latin typeface="Times New Roman" panose="02020603050405020304"/>
                <a:cs typeface="Times New Roman" panose="02020603050405020304"/>
              </a:rPr>
              <a:t>1</a:t>
            </a:r>
            <a:r>
              <a:rPr sz="5350" b="1" spc="195" dirty="0">
                <a:solidFill>
                  <a:srgbClr val="2F425B"/>
                </a:solidFill>
                <a:latin typeface="Times New Roman" panose="02020603050405020304"/>
                <a:cs typeface="Times New Roman" panose="02020603050405020304"/>
              </a:rPr>
              <a:t>:</a:t>
            </a:r>
            <a:r>
              <a:rPr sz="5350" b="1" spc="-434" dirty="0">
                <a:solidFill>
                  <a:srgbClr val="2F425B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2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Flattening</a:t>
            </a:r>
            <a:r>
              <a:rPr sz="5350" spc="53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6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5350" spc="7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5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d</a:t>
            </a:r>
            <a:r>
              <a:rPr sz="5350" spc="7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e</a:t>
            </a:r>
            <a:r>
              <a:rPr sz="5350" spc="4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formity</a:t>
            </a:r>
            <a:r>
              <a:rPr sz="5350" spc="17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6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5350" spc="-7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4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5350" spc="21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4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condyle</a:t>
            </a:r>
            <a:r>
              <a:rPr sz="5350" spc="2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with</a:t>
            </a:r>
            <a:endParaRPr sz="5350" dirty="0">
              <a:latin typeface="Times New Roman" panose="02020603050405020304"/>
              <a:cs typeface="Times New Roman" panose="02020603050405020304"/>
            </a:endParaRPr>
          </a:p>
          <a:p>
            <a:pPr marL="731520" marR="5080">
              <a:lnSpc>
                <a:spcPts val="6020"/>
              </a:lnSpc>
              <a:spcBef>
                <a:spcPts val="325"/>
              </a:spcBef>
            </a:pPr>
            <a:r>
              <a:rPr sz="5350" spc="3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little</a:t>
            </a:r>
            <a:r>
              <a:rPr sz="5350" spc="-42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4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jo</a:t>
            </a:r>
            <a:r>
              <a:rPr sz="5350" spc="48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i</a:t>
            </a:r>
            <a:r>
              <a:rPr sz="5350" spc="4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nt</a:t>
            </a:r>
            <a:r>
              <a:rPr sz="5350" spc="38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-26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5350" spc="4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pace</a:t>
            </a:r>
            <a:r>
              <a:rPr sz="5350" spc="434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-5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5350" spc="4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een </a:t>
            </a:r>
            <a:r>
              <a:rPr sz="5350" spc="10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5350" spc="-4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4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5350" spc="9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5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r</a:t>
            </a:r>
            <a:r>
              <a:rPr sz="5350" spc="16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350" spc="2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diograph.</a:t>
            </a:r>
            <a:r>
              <a:rPr sz="5350" spc="27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2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Extensi</a:t>
            </a:r>
            <a:r>
              <a:rPr sz="5350" spc="45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v</a:t>
            </a:r>
            <a:r>
              <a:rPr sz="5350" spc="114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e</a:t>
            </a:r>
            <a:r>
              <a:rPr sz="5350" spc="1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2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fibrous adhesions</a:t>
            </a:r>
            <a:r>
              <a:rPr sz="5350" spc="50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4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5350" spc="-3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e</a:t>
            </a:r>
            <a:r>
              <a:rPr sz="5350" spc="5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en</a:t>
            </a:r>
            <a:r>
              <a:rPr sz="5350" spc="4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4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during</a:t>
            </a:r>
            <a:r>
              <a:rPr sz="5350" spc="19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2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operations.</a:t>
            </a:r>
            <a:endParaRPr sz="535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7500" dirty="0">
              <a:latin typeface="Times New Roman" panose="02020603050405020304"/>
              <a:cs typeface="Times New Roman" panose="02020603050405020304"/>
            </a:endParaRPr>
          </a:p>
          <a:p>
            <a:pPr marL="744220" marR="579120" indent="-725805">
              <a:lnSpc>
                <a:spcPts val="5980"/>
              </a:lnSpc>
              <a:buClr>
                <a:srgbClr val="2F425B"/>
              </a:buClr>
              <a:buFont typeface="Times New Roman" panose="02020603050405020304"/>
              <a:buChar char="•"/>
              <a:tabLst>
                <a:tab pos="732155" algn="l"/>
              </a:tabLst>
            </a:pPr>
            <a:r>
              <a:rPr sz="5350" b="1" spc="70" dirty="0">
                <a:solidFill>
                  <a:srgbClr val="2F425B"/>
                </a:solidFill>
                <a:latin typeface="Times New Roman" panose="02020603050405020304"/>
                <a:cs typeface="Times New Roman" panose="02020603050405020304"/>
              </a:rPr>
              <a:t>TYPE</a:t>
            </a:r>
            <a:r>
              <a:rPr sz="5350" b="1" spc="85" dirty="0">
                <a:solidFill>
                  <a:srgbClr val="2F425B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450" spc="210" dirty="0">
                <a:solidFill>
                  <a:srgbClr val="2F425B"/>
                </a:solidFill>
                <a:latin typeface="Times New Roman" panose="02020603050405020304"/>
                <a:cs typeface="Times New Roman" panose="02020603050405020304"/>
              </a:rPr>
              <a:t>2:</a:t>
            </a:r>
            <a:r>
              <a:rPr sz="5450" spc="-65" dirty="0">
                <a:solidFill>
                  <a:srgbClr val="2F425B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6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Bo</a:t>
            </a:r>
            <a:r>
              <a:rPr sz="5350" spc="3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5350" spc="13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y</a:t>
            </a:r>
            <a:r>
              <a:rPr sz="5350" spc="22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4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fusi</a:t>
            </a:r>
            <a:r>
              <a:rPr sz="5350" spc="-5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o</a:t>
            </a:r>
            <a:r>
              <a:rPr sz="5350" spc="13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5350" spc="17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4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5350" spc="-3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4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5350" spc="21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-8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o</a:t>
            </a:r>
            <a:r>
              <a:rPr sz="5350" spc="4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uter</a:t>
            </a:r>
            <a:r>
              <a:rPr sz="5350" spc="254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4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edges</a:t>
            </a:r>
            <a:r>
              <a:rPr sz="5350" spc="114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6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5350" spc="-5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4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5350" spc="29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1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arti</a:t>
            </a:r>
            <a:r>
              <a:rPr sz="5350" spc="-8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c</a:t>
            </a:r>
            <a:r>
              <a:rPr sz="5350" spc="4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ular</a:t>
            </a:r>
            <a:r>
              <a:rPr sz="5350" spc="2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2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surfac</a:t>
            </a:r>
            <a:r>
              <a:rPr sz="5350" spc="23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e</a:t>
            </a:r>
            <a:r>
              <a:rPr sz="5350" spc="16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5350" spc="-27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4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5350" spc="15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5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no</a:t>
            </a:r>
            <a:r>
              <a:rPr sz="5350" spc="28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2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fusion</a:t>
            </a:r>
            <a:r>
              <a:rPr sz="5350" spc="24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6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5350" spc="-4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2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5350" spc="23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2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deeper</a:t>
            </a:r>
            <a:r>
              <a:rPr sz="5350" spc="31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4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5350" spc="17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350" spc="10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5350" spc="-7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6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5350" spc="-7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4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5350" spc="-38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1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joint.</a:t>
            </a:r>
            <a:endParaRPr sz="535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2F425B"/>
              </a:buClr>
              <a:buFont typeface="Times New Roman" panose="02020603050405020304"/>
              <a:buChar char="•"/>
            </a:pPr>
            <a:endParaRPr sz="7500" dirty="0">
              <a:latin typeface="Times New Roman" panose="02020603050405020304"/>
              <a:cs typeface="Times New Roman" panose="02020603050405020304"/>
            </a:endParaRPr>
          </a:p>
          <a:p>
            <a:pPr marL="716280" marR="558165" indent="-703580">
              <a:lnSpc>
                <a:spcPts val="6000"/>
              </a:lnSpc>
              <a:buClr>
                <a:srgbClr val="2F425B"/>
              </a:buClr>
              <a:buFont typeface="Times New Roman" panose="02020603050405020304"/>
              <a:buChar char="•"/>
              <a:tabLst>
                <a:tab pos="732155" algn="l"/>
              </a:tabLst>
            </a:pPr>
            <a:r>
              <a:rPr sz="5350" b="1" spc="70" dirty="0">
                <a:solidFill>
                  <a:srgbClr val="2F425B"/>
                </a:solidFill>
                <a:latin typeface="Times New Roman" panose="02020603050405020304"/>
                <a:cs typeface="Times New Roman" panose="02020603050405020304"/>
              </a:rPr>
              <a:t>TYPE</a:t>
            </a:r>
            <a:r>
              <a:rPr sz="5350" b="1" spc="35" dirty="0">
                <a:solidFill>
                  <a:srgbClr val="2F425B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484" dirty="0">
                <a:solidFill>
                  <a:srgbClr val="2F425B"/>
                </a:solidFill>
                <a:latin typeface="Times New Roman" panose="02020603050405020304"/>
                <a:cs typeface="Times New Roman" panose="02020603050405020304"/>
              </a:rPr>
              <a:t>3</a:t>
            </a:r>
            <a:r>
              <a:rPr sz="5350" spc="1045" dirty="0">
                <a:solidFill>
                  <a:srgbClr val="2F425B"/>
                </a:solidFill>
                <a:latin typeface="Times New Roman" panose="02020603050405020304"/>
                <a:cs typeface="Times New Roman" panose="02020603050405020304"/>
              </a:rPr>
              <a:t>:</a:t>
            </a:r>
            <a:r>
              <a:rPr sz="5150" spc="409" dirty="0">
                <a:solidFill>
                  <a:srgbClr val="181516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5150" spc="-320" dirty="0">
                <a:solidFill>
                  <a:srgbClr val="18151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350" spc="2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bridge</a:t>
            </a:r>
            <a:r>
              <a:rPr sz="5350" spc="45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6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5350" spc="-12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30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b</a:t>
            </a:r>
            <a:r>
              <a:rPr sz="5350" spc="5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one</a:t>
            </a:r>
            <a:r>
              <a:rPr sz="5350" spc="4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7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5350" spc="17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2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seen</a:t>
            </a:r>
            <a:r>
              <a:rPr sz="5350" spc="-10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2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between</a:t>
            </a:r>
            <a:r>
              <a:rPr sz="5350" spc="39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2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ramus</a:t>
            </a:r>
            <a:r>
              <a:rPr sz="5350" spc="45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6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5350" spc="-10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2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the mandible</a:t>
            </a:r>
            <a:r>
              <a:rPr sz="5350" spc="50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5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5350" spc="7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2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zyg</a:t>
            </a:r>
            <a:r>
              <a:rPr sz="5350" spc="10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o</a:t>
            </a:r>
            <a:r>
              <a:rPr sz="5350" spc="31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m</a:t>
            </a:r>
            <a:r>
              <a:rPr sz="5350" spc="1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atic</a:t>
            </a:r>
            <a:r>
              <a:rPr sz="5350" spc="114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9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350" spc="3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r</a:t>
            </a:r>
            <a:r>
              <a:rPr sz="5350" spc="2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ch.</a:t>
            </a:r>
            <a:endParaRPr sz="535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2F425B"/>
              </a:buClr>
              <a:buFont typeface="Times New Roman" panose="02020603050405020304"/>
              <a:buChar char="•"/>
            </a:pPr>
            <a:endParaRPr sz="7050" dirty="0">
              <a:latin typeface="Times New Roman" panose="02020603050405020304"/>
              <a:cs typeface="Times New Roman" panose="02020603050405020304"/>
            </a:endParaRPr>
          </a:p>
          <a:p>
            <a:pPr marL="731520" indent="-718820">
              <a:lnSpc>
                <a:spcPct val="100000"/>
              </a:lnSpc>
              <a:buClr>
                <a:srgbClr val="2F425B"/>
              </a:buClr>
              <a:buFont typeface="Times New Roman" panose="02020603050405020304"/>
              <a:buChar char="•"/>
              <a:tabLst>
                <a:tab pos="732155" algn="l"/>
                <a:tab pos="6915150" algn="l"/>
              </a:tabLst>
            </a:pPr>
            <a:r>
              <a:rPr sz="5350" b="1" spc="70" dirty="0">
                <a:solidFill>
                  <a:srgbClr val="2F425B"/>
                </a:solidFill>
                <a:latin typeface="Times New Roman" panose="02020603050405020304"/>
                <a:cs typeface="Times New Roman" panose="02020603050405020304"/>
              </a:rPr>
              <a:t>TYPE</a:t>
            </a:r>
            <a:r>
              <a:rPr sz="5350" b="1" spc="85" dirty="0">
                <a:solidFill>
                  <a:srgbClr val="2F425B"/>
                </a:solidFill>
                <a:latin typeface="Times New Roman" panose="02020603050405020304"/>
                <a:cs typeface="Times New Roman" panose="02020603050405020304"/>
              </a:rPr>
              <a:t> 4:</a:t>
            </a:r>
            <a:r>
              <a:rPr sz="5350" b="1" spc="75" dirty="0">
                <a:solidFill>
                  <a:srgbClr val="2F425B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2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Entire</a:t>
            </a:r>
            <a:r>
              <a:rPr sz="5350" spc="-30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1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joint</a:t>
            </a:r>
            <a:r>
              <a:rPr sz="535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5350" spc="1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5350" spc="-5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4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repl</a:t>
            </a:r>
            <a:r>
              <a:rPr sz="5350" spc="25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350" spc="2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ced</a:t>
            </a:r>
            <a:r>
              <a:rPr sz="5350" spc="2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5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5350" spc="28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7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350" spc="-13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26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m</a:t>
            </a:r>
            <a:r>
              <a:rPr sz="5350" spc="9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350" spc="3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5350" spc="16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5350" spc="-8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8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5350" spc="-12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350" spc="250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b</a:t>
            </a:r>
            <a:r>
              <a:rPr sz="5350" spc="45" dirty="0">
                <a:solidFill>
                  <a:srgbClr val="181516"/>
                </a:solidFill>
                <a:latin typeface="Times New Roman" panose="02020603050405020304"/>
                <a:cs typeface="Times New Roman" panose="02020603050405020304"/>
              </a:rPr>
              <a:t>one.</a:t>
            </a:r>
            <a:endParaRPr sz="5350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uses of Tmj ankylosis - MEDizzy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550" y="3709763"/>
            <a:ext cx="10706100" cy="721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2813" y="812590"/>
            <a:ext cx="16641572" cy="1751682"/>
          </a:xfrm>
          <a:prstGeom prst="rect">
            <a:avLst/>
          </a:prstGeom>
        </p:spPr>
        <p:txBody>
          <a:bodyPr vert="horz" wrap="square" lIns="0" tIns="637461" rIns="0" bIns="0" rtlCol="0">
            <a:spAutoFit/>
          </a:bodyPr>
          <a:lstStyle/>
          <a:p>
            <a:pPr marL="5705475">
              <a:lnSpc>
                <a:spcPct val="100000"/>
              </a:lnSpc>
            </a:pPr>
            <a:r>
              <a:rPr sz="7200" b="1" spc="20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</a:t>
            </a:r>
            <a:r>
              <a:rPr sz="7200" b="1" spc="108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sz="7200" b="1" spc="15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NOS</a:t>
            </a:r>
            <a:r>
              <a:rPr sz="7200" b="1" spc="22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7200" b="1" spc="-62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03452" y="3662318"/>
            <a:ext cx="7925434" cy="3362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04215" indent="-691515">
              <a:lnSpc>
                <a:spcPct val="100000"/>
              </a:lnSpc>
              <a:buClr>
                <a:srgbClr val="110F0F"/>
              </a:buClr>
              <a:buFont typeface="Times New Roman" panose="02020603050405020304"/>
              <a:buChar char="•"/>
              <a:tabLst>
                <a:tab pos="704850" algn="l"/>
              </a:tabLst>
            </a:pPr>
            <a:r>
              <a:rPr sz="6600" spc="65" dirty="0">
                <a:solidFill>
                  <a:srgbClr val="110F0F"/>
                </a:solidFill>
                <a:latin typeface="Times New Roman" panose="02020603050405020304"/>
                <a:cs typeface="Times New Roman" panose="02020603050405020304"/>
              </a:rPr>
              <a:t>Hi</a:t>
            </a:r>
            <a:r>
              <a:rPr sz="6600" spc="45" dirty="0">
                <a:solidFill>
                  <a:srgbClr val="110F0F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6600" spc="50" dirty="0">
                <a:solidFill>
                  <a:srgbClr val="110F0F"/>
                </a:solidFill>
                <a:latin typeface="Times New Roman" panose="02020603050405020304"/>
                <a:cs typeface="Times New Roman" panose="02020603050405020304"/>
              </a:rPr>
              <a:t>tory</a:t>
            </a:r>
            <a:endParaRPr sz="6600" dirty="0">
              <a:latin typeface="Times New Roman" panose="02020603050405020304"/>
              <a:cs typeface="Times New Roman" panose="02020603050405020304"/>
            </a:endParaRPr>
          </a:p>
          <a:p>
            <a:pPr marL="722630" indent="-709930">
              <a:lnSpc>
                <a:spcPct val="100000"/>
              </a:lnSpc>
              <a:spcBef>
                <a:spcPts val="1895"/>
              </a:spcBef>
              <a:buClr>
                <a:srgbClr val="110F0F"/>
              </a:buClr>
              <a:buFont typeface="Times New Roman" panose="02020603050405020304"/>
              <a:buChar char="•"/>
              <a:tabLst>
                <a:tab pos="723265" algn="l"/>
              </a:tabLst>
            </a:pPr>
            <a:r>
              <a:rPr sz="6600" spc="55" dirty="0">
                <a:solidFill>
                  <a:srgbClr val="110F0F"/>
                </a:solidFill>
                <a:latin typeface="Times New Roman" panose="02020603050405020304"/>
                <a:cs typeface="Times New Roman" panose="02020603050405020304"/>
              </a:rPr>
              <a:t>Clin</a:t>
            </a:r>
            <a:r>
              <a:rPr sz="6600" spc="114" dirty="0">
                <a:solidFill>
                  <a:srgbClr val="110F0F"/>
                </a:solidFill>
                <a:latin typeface="Times New Roman" panose="02020603050405020304"/>
                <a:cs typeface="Times New Roman" panose="02020603050405020304"/>
              </a:rPr>
              <a:t>i</a:t>
            </a:r>
            <a:r>
              <a:rPr sz="6600" spc="50" dirty="0">
                <a:solidFill>
                  <a:srgbClr val="110F0F"/>
                </a:solidFill>
                <a:latin typeface="Times New Roman" panose="02020603050405020304"/>
                <a:cs typeface="Times New Roman" panose="02020603050405020304"/>
              </a:rPr>
              <a:t>cal</a:t>
            </a:r>
            <a:r>
              <a:rPr sz="6600" spc="160" dirty="0">
                <a:solidFill>
                  <a:srgbClr val="110F0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25" dirty="0">
                <a:solidFill>
                  <a:srgbClr val="110F0F"/>
                </a:solidFill>
                <a:latin typeface="Times New Roman" panose="02020603050405020304"/>
                <a:cs typeface="Times New Roman" panose="02020603050405020304"/>
              </a:rPr>
              <a:t>examination</a:t>
            </a:r>
            <a:endParaRPr sz="6600" dirty="0">
              <a:latin typeface="Times New Roman" panose="02020603050405020304"/>
              <a:cs typeface="Times New Roman" panose="02020603050405020304"/>
            </a:endParaRPr>
          </a:p>
          <a:p>
            <a:pPr marL="716280" indent="-703580">
              <a:lnSpc>
                <a:spcPct val="100000"/>
              </a:lnSpc>
              <a:spcBef>
                <a:spcPts val="1945"/>
              </a:spcBef>
              <a:buClr>
                <a:srgbClr val="110F0F"/>
              </a:buClr>
              <a:buFont typeface="Times New Roman" panose="02020603050405020304"/>
              <a:buChar char="•"/>
              <a:tabLst>
                <a:tab pos="716915" algn="l"/>
              </a:tabLst>
            </a:pPr>
            <a:r>
              <a:rPr sz="6600" spc="25" dirty="0">
                <a:solidFill>
                  <a:srgbClr val="110F0F"/>
                </a:solidFill>
                <a:latin typeface="Times New Roman" panose="02020603050405020304"/>
                <a:cs typeface="Times New Roman" panose="02020603050405020304"/>
              </a:rPr>
              <a:t>Investigation</a:t>
            </a:r>
            <a:endParaRPr sz="6600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232904" y="1447800"/>
            <a:ext cx="1207007" cy="804672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534400" y="1423416"/>
            <a:ext cx="539496" cy="8412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168383" y="1423416"/>
            <a:ext cx="3105912" cy="8412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191260" y="3637393"/>
            <a:ext cx="16440785" cy="9201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34695" marR="1047750" indent="-721995">
              <a:lnSpc>
                <a:spcPct val="103000"/>
              </a:lnSpc>
              <a:buClr>
                <a:srgbClr val="161313"/>
              </a:buClr>
              <a:buFont typeface="Times New Roman" panose="02020603050405020304"/>
              <a:buChar char="•"/>
              <a:tabLst>
                <a:tab pos="711200" algn="l"/>
                <a:tab pos="10100945" algn="l"/>
              </a:tabLst>
            </a:pPr>
            <a:r>
              <a:rPr sz="5800" dirty="0">
                <a:latin typeface="Times New Roman" panose="02020603050405020304"/>
                <a:cs typeface="Times New Roman" panose="02020603050405020304"/>
              </a:rPr>
              <a:t>Accurate</a:t>
            </a:r>
            <a:r>
              <a:rPr sz="5800" spc="4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20" dirty="0">
                <a:latin typeface="Times New Roman" panose="02020603050405020304"/>
                <a:cs typeface="Times New Roman" panose="02020603050405020304"/>
              </a:rPr>
              <a:t>history</a:t>
            </a:r>
            <a:r>
              <a:rPr sz="5800" spc="3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55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5800" spc="1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dirty="0">
                <a:latin typeface="Times New Roman" panose="02020603050405020304"/>
                <a:cs typeface="Times New Roman" panose="02020603050405020304"/>
              </a:rPr>
              <a:t>important</a:t>
            </a:r>
            <a:r>
              <a:rPr sz="5800" spc="3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5800" spc="2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dirty="0">
                <a:latin typeface="Times New Roman" panose="02020603050405020304"/>
                <a:cs typeface="Times New Roman" panose="02020603050405020304"/>
              </a:rPr>
              <a:t>differentiate</a:t>
            </a:r>
            <a:r>
              <a:rPr sz="5800" spc="4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30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5800" spc="165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5800" spc="50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58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dirty="0">
                <a:latin typeface="Times New Roman" panose="02020603050405020304"/>
                <a:cs typeface="Times New Roman" panose="02020603050405020304"/>
              </a:rPr>
              <a:t>conditions</a:t>
            </a:r>
            <a:r>
              <a:rPr sz="5800" spc="5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7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5800" spc="-2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dirty="0">
                <a:latin typeface="Times New Roman" panose="02020603050405020304"/>
                <a:cs typeface="Times New Roman" panose="02020603050405020304"/>
              </a:rPr>
              <a:t>pseudoankylosis	</a:t>
            </a:r>
            <a:r>
              <a:rPr sz="5450" spc="1015" dirty="0">
                <a:latin typeface="Arial" panose="020B0604020202020204"/>
                <a:cs typeface="Arial" panose="020B0604020202020204"/>
              </a:rPr>
              <a:t>&amp;</a:t>
            </a:r>
            <a:r>
              <a:rPr sz="5450" spc="-250" dirty="0">
                <a:latin typeface="Arial" panose="020B0604020202020204"/>
                <a:cs typeface="Arial" panose="020B0604020202020204"/>
              </a:rPr>
              <a:t> </a:t>
            </a:r>
            <a:r>
              <a:rPr sz="5800" spc="20" dirty="0">
                <a:latin typeface="Times New Roman" panose="02020603050405020304"/>
                <a:cs typeface="Times New Roman" panose="02020603050405020304"/>
              </a:rPr>
              <a:t>true</a:t>
            </a:r>
            <a:r>
              <a:rPr sz="5800" spc="3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dirty="0">
                <a:latin typeface="Times New Roman" panose="02020603050405020304"/>
                <a:cs typeface="Times New Roman" panose="02020603050405020304"/>
              </a:rPr>
              <a:t>ankylosis.</a:t>
            </a:r>
            <a:endParaRPr sz="5800" dirty="0">
              <a:latin typeface="Times New Roman" panose="02020603050405020304"/>
              <a:cs typeface="Times New Roman" panose="02020603050405020304"/>
            </a:endParaRPr>
          </a:p>
          <a:p>
            <a:pPr marL="722630" marR="5080" indent="-709930">
              <a:lnSpc>
                <a:spcPct val="102000"/>
              </a:lnSpc>
              <a:spcBef>
                <a:spcPts val="1465"/>
              </a:spcBef>
              <a:buClr>
                <a:srgbClr val="161313"/>
              </a:buClr>
              <a:buFont typeface="Times New Roman" panose="02020603050405020304"/>
              <a:buChar char="•"/>
              <a:tabLst>
                <a:tab pos="716915" algn="l"/>
              </a:tabLst>
            </a:pPr>
            <a:r>
              <a:rPr sz="5800" spc="20" dirty="0">
                <a:latin typeface="Times New Roman" panose="02020603050405020304"/>
                <a:cs typeface="Times New Roman" panose="02020603050405020304"/>
              </a:rPr>
              <a:t>History</a:t>
            </a:r>
            <a:r>
              <a:rPr sz="5800" spc="3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7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5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2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5800" spc="11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dirty="0">
                <a:latin typeface="Times New Roman" panose="02020603050405020304"/>
                <a:cs typeface="Times New Roman" panose="02020603050405020304"/>
              </a:rPr>
              <a:t>trauma</a:t>
            </a:r>
            <a:r>
              <a:rPr sz="5800" spc="5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dirty="0">
                <a:latin typeface="Times New Roman" panose="02020603050405020304"/>
                <a:cs typeface="Times New Roman" panose="02020603050405020304"/>
              </a:rPr>
              <a:t>either</a:t>
            </a:r>
            <a:r>
              <a:rPr sz="5800" spc="3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180" dirty="0">
                <a:latin typeface="Times New Roman" panose="02020603050405020304"/>
                <a:cs typeface="Times New Roman" panose="02020603050405020304"/>
              </a:rPr>
              <a:t>dire</a:t>
            </a:r>
            <a:r>
              <a:rPr sz="5800" spc="229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5800" spc="204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5800" spc="140" dirty="0">
                <a:latin typeface="Times New Roman" panose="02020603050405020304"/>
                <a:cs typeface="Times New Roman" panose="02020603050405020304"/>
              </a:rPr>
              <a:t>l</a:t>
            </a:r>
            <a:r>
              <a:rPr sz="580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5800" spc="1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18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5800" spc="1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430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5800" spc="135" dirty="0">
                <a:latin typeface="Times New Roman" panose="02020603050405020304"/>
                <a:cs typeface="Times New Roman" panose="02020603050405020304"/>
              </a:rPr>
              <a:t>he</a:t>
            </a:r>
            <a:r>
              <a:rPr sz="5800" spc="-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65" dirty="0">
                <a:latin typeface="Times New Roman" panose="02020603050405020304"/>
                <a:cs typeface="Times New Roman" panose="02020603050405020304"/>
              </a:rPr>
              <a:t>join</a:t>
            </a:r>
            <a:r>
              <a:rPr sz="5800" spc="-5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290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5800" spc="2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310" dirty="0"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5800" spc="1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110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5800" spc="42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5800" spc="155" dirty="0">
                <a:latin typeface="Times New Roman" panose="02020603050405020304"/>
                <a:cs typeface="Times New Roman" panose="02020603050405020304"/>
              </a:rPr>
              <a:t>directly</a:t>
            </a:r>
            <a:r>
              <a:rPr sz="5800" spc="3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15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5800" spc="1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455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5800" spc="160" dirty="0">
                <a:latin typeface="Times New Roman" panose="02020603050405020304"/>
                <a:cs typeface="Times New Roman" panose="02020603050405020304"/>
              </a:rPr>
              <a:t>he</a:t>
            </a:r>
            <a:r>
              <a:rPr sz="5800" spc="229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160" dirty="0">
                <a:latin typeface="Times New Roman" panose="02020603050405020304"/>
                <a:cs typeface="Times New Roman" panose="02020603050405020304"/>
              </a:rPr>
              <a:t>chin.</a:t>
            </a:r>
            <a:endParaRPr sz="5800" dirty="0">
              <a:latin typeface="Times New Roman" panose="02020603050405020304"/>
              <a:cs typeface="Times New Roman" panose="02020603050405020304"/>
            </a:endParaRPr>
          </a:p>
          <a:p>
            <a:pPr marL="716280" indent="-703580">
              <a:lnSpc>
                <a:spcPct val="100000"/>
              </a:lnSpc>
              <a:spcBef>
                <a:spcPts val="1680"/>
              </a:spcBef>
              <a:buClr>
                <a:srgbClr val="161313"/>
              </a:buClr>
              <a:buFont typeface="Times New Roman" panose="02020603050405020304"/>
              <a:buChar char="•"/>
              <a:tabLst>
                <a:tab pos="716915" algn="l"/>
              </a:tabLst>
            </a:pPr>
            <a:r>
              <a:rPr sz="5800" spc="25" dirty="0">
                <a:latin typeface="Times New Roman" panose="02020603050405020304"/>
                <a:cs typeface="Times New Roman" panose="02020603050405020304"/>
              </a:rPr>
              <a:t>Duration</a:t>
            </a:r>
            <a:r>
              <a:rPr sz="5800" spc="4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2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580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440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5800" spc="32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5800" spc="385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5800" spc="11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5800" spc="300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5800" spc="505" dirty="0">
                <a:latin typeface="Times New Roman" panose="02020603050405020304"/>
                <a:cs typeface="Times New Roman" panose="02020603050405020304"/>
              </a:rPr>
              <a:t>u</a:t>
            </a:r>
            <a:r>
              <a:rPr sz="5800" spc="2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5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dirty="0">
                <a:latin typeface="Times New Roman" panose="02020603050405020304"/>
                <a:cs typeface="Times New Roman" panose="02020603050405020304"/>
              </a:rPr>
              <a:t>should</a:t>
            </a:r>
            <a:r>
              <a:rPr sz="58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25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5800" spc="3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5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800" spc="-11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5800" dirty="0">
                <a:latin typeface="Times New Roman" panose="02020603050405020304"/>
                <a:cs typeface="Times New Roman" panose="02020603050405020304"/>
              </a:rPr>
              <a:t>ked.</a:t>
            </a:r>
            <a:endParaRPr sz="5800" dirty="0">
              <a:latin typeface="Times New Roman" panose="02020603050405020304"/>
              <a:cs typeface="Times New Roman" panose="02020603050405020304"/>
            </a:endParaRPr>
          </a:p>
          <a:p>
            <a:pPr marL="722630" marR="2315210" indent="-704215">
              <a:lnSpc>
                <a:spcPct val="103000"/>
              </a:lnSpc>
              <a:spcBef>
                <a:spcPts val="1415"/>
              </a:spcBef>
              <a:buClr>
                <a:srgbClr val="161313"/>
              </a:buClr>
              <a:buFont typeface="Times New Roman" panose="02020603050405020304"/>
              <a:buChar char="•"/>
              <a:tabLst>
                <a:tab pos="723265" algn="l"/>
              </a:tabLst>
            </a:pPr>
            <a:r>
              <a:rPr sz="5800" spc="400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5800" spc="145" dirty="0">
                <a:latin typeface="Times New Roman" panose="02020603050405020304"/>
                <a:cs typeface="Times New Roman" panose="02020603050405020304"/>
              </a:rPr>
              <a:t>x</a:t>
            </a:r>
            <a:r>
              <a:rPr sz="5800" spc="390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5800" spc="75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5800" spc="180" dirty="0">
                <a:latin typeface="Times New Roman" panose="02020603050405020304"/>
                <a:cs typeface="Times New Roman" panose="02020603050405020304"/>
              </a:rPr>
              <a:t>ac</a:t>
            </a:r>
            <a:r>
              <a:rPr sz="5800" spc="27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800" spc="165" dirty="0">
                <a:latin typeface="Times New Roman" panose="02020603050405020304"/>
                <a:cs typeface="Times New Roman" panose="02020603050405020304"/>
              </a:rPr>
              <a:t>psul</a:t>
            </a:r>
            <a:r>
              <a:rPr sz="5800" spc="72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800" spc="48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5800" spc="1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125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5800" spc="24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800" spc="75" dirty="0">
                <a:latin typeface="Times New Roman" panose="02020603050405020304"/>
                <a:cs typeface="Times New Roman" panose="02020603050405020304"/>
              </a:rPr>
              <a:t>us</a:t>
            </a:r>
            <a:r>
              <a:rPr sz="5800" spc="365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5800" spc="11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58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25" dirty="0">
                <a:latin typeface="Times New Roman" panose="02020603050405020304"/>
                <a:cs typeface="Times New Roman" panose="02020603050405020304"/>
              </a:rPr>
              <a:t>such</a:t>
            </a:r>
            <a:r>
              <a:rPr sz="58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5800" spc="1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dirty="0">
                <a:latin typeface="Times New Roman" panose="02020603050405020304"/>
                <a:cs typeface="Times New Roman" panose="02020603050405020304"/>
              </a:rPr>
              <a:t>an</a:t>
            </a:r>
            <a:r>
              <a:rPr sz="58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dirty="0">
                <a:latin typeface="Times New Roman" panose="02020603050405020304"/>
                <a:cs typeface="Times New Roman" panose="02020603050405020304"/>
              </a:rPr>
              <a:t>untreated zygomatic</a:t>
            </a:r>
            <a:r>
              <a:rPr sz="5800" spc="5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25" dirty="0">
                <a:latin typeface="Times New Roman" panose="02020603050405020304"/>
                <a:cs typeface="Times New Roman" panose="02020603050405020304"/>
              </a:rPr>
              <a:t>arch</a:t>
            </a:r>
            <a:r>
              <a:rPr sz="5800" spc="1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20" dirty="0">
                <a:latin typeface="Times New Roman" panose="02020603050405020304"/>
                <a:cs typeface="Times New Roman" panose="02020603050405020304"/>
              </a:rPr>
              <a:t>fra</a:t>
            </a:r>
            <a:r>
              <a:rPr sz="5800" spc="-85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5800" spc="45" dirty="0">
                <a:latin typeface="Times New Roman" panose="02020603050405020304"/>
                <a:cs typeface="Times New Roman" panose="02020603050405020304"/>
              </a:rPr>
              <a:t>ture</a:t>
            </a:r>
            <a:r>
              <a:rPr sz="5800" spc="3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dirty="0">
                <a:latin typeface="Times New Roman" panose="02020603050405020304"/>
                <a:cs typeface="Times New Roman" panose="02020603050405020304"/>
              </a:rPr>
              <a:t>should</a:t>
            </a:r>
            <a:r>
              <a:rPr sz="5800" spc="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5800" spc="1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dirty="0">
                <a:latin typeface="Times New Roman" panose="02020603050405020304"/>
                <a:cs typeface="Times New Roman" panose="02020603050405020304"/>
              </a:rPr>
              <a:t>ruled</a:t>
            </a:r>
            <a:r>
              <a:rPr sz="5800" spc="4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20" dirty="0">
                <a:latin typeface="Times New Roman" panose="02020603050405020304"/>
                <a:cs typeface="Times New Roman" panose="02020603050405020304"/>
              </a:rPr>
              <a:t>out.</a:t>
            </a:r>
            <a:endParaRPr sz="5800" dirty="0">
              <a:latin typeface="Times New Roman" panose="02020603050405020304"/>
              <a:cs typeface="Times New Roman" panose="02020603050405020304"/>
            </a:endParaRPr>
          </a:p>
          <a:p>
            <a:pPr marL="716280" indent="-703580">
              <a:lnSpc>
                <a:spcPct val="100000"/>
              </a:lnSpc>
              <a:spcBef>
                <a:spcPts val="1655"/>
              </a:spcBef>
              <a:buClr>
                <a:srgbClr val="161313"/>
              </a:buClr>
              <a:buFont typeface="Times New Roman" panose="02020603050405020304"/>
              <a:buChar char="•"/>
              <a:tabLst>
                <a:tab pos="716915" algn="l"/>
              </a:tabLst>
            </a:pPr>
            <a:r>
              <a:rPr sz="5800" spc="20" dirty="0">
                <a:latin typeface="Times New Roman" panose="02020603050405020304"/>
                <a:cs typeface="Times New Roman" panose="02020603050405020304"/>
              </a:rPr>
              <a:t>History</a:t>
            </a:r>
            <a:r>
              <a:rPr sz="5800" spc="3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45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580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150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5800" spc="31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800" spc="38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5800" spc="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11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5800" spc="420" dirty="0">
                <a:latin typeface="Times New Roman" panose="02020603050405020304"/>
                <a:cs typeface="Times New Roman" panose="02020603050405020304"/>
              </a:rPr>
              <a:t>f</a:t>
            </a:r>
            <a:r>
              <a:rPr sz="5800" spc="135" dirty="0">
                <a:latin typeface="Times New Roman" panose="02020603050405020304"/>
                <a:cs typeface="Times New Roman" panose="02020603050405020304"/>
              </a:rPr>
              <a:t>ect</a:t>
            </a:r>
            <a:r>
              <a:rPr sz="5800" spc="85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5800" spc="70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5800" spc="114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5800" spc="3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2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58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dirty="0">
                <a:latin typeface="Times New Roman" panose="02020603050405020304"/>
                <a:cs typeface="Times New Roman" panose="02020603050405020304"/>
              </a:rPr>
              <a:t>childhood.</a:t>
            </a:r>
            <a:endParaRPr sz="5800" dirty="0">
              <a:latin typeface="Times New Roman" panose="02020603050405020304"/>
              <a:cs typeface="Times New Roman" panose="02020603050405020304"/>
            </a:endParaRPr>
          </a:p>
          <a:p>
            <a:pPr marL="716280" indent="-703580">
              <a:lnSpc>
                <a:spcPct val="100000"/>
              </a:lnSpc>
              <a:spcBef>
                <a:spcPts val="1655"/>
              </a:spcBef>
              <a:buClr>
                <a:srgbClr val="161313"/>
              </a:buClr>
              <a:buFont typeface="Times New Roman" panose="02020603050405020304"/>
              <a:buChar char="•"/>
              <a:tabLst>
                <a:tab pos="716915" algn="l"/>
              </a:tabLst>
            </a:pPr>
            <a:r>
              <a:rPr sz="5800" spc="20" dirty="0">
                <a:latin typeface="Times New Roman" panose="02020603050405020304"/>
                <a:cs typeface="Times New Roman" panose="02020603050405020304"/>
              </a:rPr>
              <a:t>History</a:t>
            </a:r>
            <a:r>
              <a:rPr sz="5800" spc="3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7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580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100" dirty="0">
                <a:latin typeface="Times New Roman" panose="02020603050405020304"/>
                <a:cs typeface="Times New Roman" panose="02020603050405020304"/>
              </a:rPr>
              <a:t>f</a:t>
            </a:r>
            <a:r>
              <a:rPr sz="5800" spc="45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5800" spc="145" dirty="0">
                <a:latin typeface="Times New Roman" panose="02020603050405020304"/>
                <a:cs typeface="Times New Roman" panose="02020603050405020304"/>
              </a:rPr>
              <a:t>rceps</a:t>
            </a:r>
            <a:r>
              <a:rPr sz="5800" spc="4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229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5800" spc="145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5800" spc="5" dirty="0">
                <a:latin typeface="Times New Roman" panose="02020603050405020304"/>
                <a:cs typeface="Times New Roman" panose="02020603050405020304"/>
              </a:rPr>
              <a:t>l</a:t>
            </a:r>
            <a:r>
              <a:rPr sz="5800" spc="-45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5800" spc="180" dirty="0">
                <a:latin typeface="Times New Roman" panose="02020603050405020304"/>
                <a:cs typeface="Times New Roman" panose="02020603050405020304"/>
              </a:rPr>
              <a:t>very</a:t>
            </a:r>
            <a:r>
              <a:rPr sz="5800" spc="3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spc="45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5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5800" spc="3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00" dirty="0">
                <a:latin typeface="Times New Roman" panose="02020603050405020304"/>
                <a:cs typeface="Times New Roman" panose="02020603050405020304"/>
              </a:rPr>
              <a:t>child.</a:t>
            </a:r>
            <a:endParaRPr sz="5800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12720" y="1423416"/>
            <a:ext cx="5498591" cy="841247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510016" y="1435608"/>
            <a:ext cx="4632960" cy="8168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3274039" y="1423416"/>
            <a:ext cx="3447288" cy="8412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203452" y="3665366"/>
            <a:ext cx="16741775" cy="648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22630" marR="2722245" indent="-709930">
              <a:lnSpc>
                <a:spcPct val="103000"/>
              </a:lnSpc>
              <a:buClr>
                <a:srgbClr val="151111"/>
              </a:buClr>
              <a:buFont typeface="Times New Roman" panose="02020603050405020304"/>
              <a:buChar char="•"/>
              <a:tabLst>
                <a:tab pos="704850" algn="l"/>
              </a:tabLst>
            </a:pPr>
            <a:r>
              <a:rPr sz="6600" spc="7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Re</a:t>
            </a:r>
            <a:r>
              <a:rPr sz="6600" spc="9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6600" spc="4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trict</a:t>
            </a:r>
            <a:r>
              <a:rPr sz="6600" spc="35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e</a:t>
            </a:r>
            <a:r>
              <a:rPr sz="6600" spc="13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d</a:t>
            </a:r>
            <a:r>
              <a:rPr sz="6600" spc="-9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3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mouth</a:t>
            </a:r>
            <a:r>
              <a:rPr sz="6600" spc="47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2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opening,</a:t>
            </a:r>
            <a:r>
              <a:rPr sz="6600" spc="16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2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patient</a:t>
            </a:r>
            <a:r>
              <a:rPr sz="6600" spc="434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2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will complain</a:t>
            </a:r>
            <a:r>
              <a:rPr sz="6600" spc="47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8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6600" spc="7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2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di</a:t>
            </a:r>
            <a:r>
              <a:rPr sz="6600" spc="7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f</a:t>
            </a:r>
            <a:r>
              <a:rPr sz="6600" spc="2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ficulty</a:t>
            </a:r>
            <a:r>
              <a:rPr sz="6600" spc="23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7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6600" spc="-7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2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mastication</a:t>
            </a:r>
            <a:endParaRPr sz="6600">
              <a:latin typeface="Times New Roman" panose="02020603050405020304"/>
              <a:cs typeface="Times New Roman" panose="02020603050405020304"/>
            </a:endParaRPr>
          </a:p>
          <a:p>
            <a:pPr marL="734695" marR="204470" indent="-721995">
              <a:lnSpc>
                <a:spcPct val="103000"/>
              </a:lnSpc>
              <a:spcBef>
                <a:spcPts val="1680"/>
              </a:spcBef>
              <a:buClr>
                <a:srgbClr val="151111"/>
              </a:buClr>
              <a:buFont typeface="Times New Roman" panose="02020603050405020304"/>
              <a:buChar char="•"/>
              <a:tabLst>
                <a:tab pos="704850" algn="l"/>
              </a:tabLst>
            </a:pPr>
            <a:r>
              <a:rPr sz="6600" spc="7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P</a:t>
            </a:r>
            <a:r>
              <a:rPr sz="6600" spc="2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rotrusive</a:t>
            </a:r>
            <a:r>
              <a:rPr sz="6600" spc="47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3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move</a:t>
            </a:r>
            <a:r>
              <a:rPr sz="6600" spc="58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m</a:t>
            </a:r>
            <a:r>
              <a:rPr sz="6600" spc="5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ents</a:t>
            </a:r>
            <a:r>
              <a:rPr sz="6600" spc="6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5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6600" spc="9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2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absent</a:t>
            </a:r>
            <a:r>
              <a:rPr sz="6600" spc="39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9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on </a:t>
            </a:r>
            <a:r>
              <a:rPr sz="6600" spc="2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invo</a:t>
            </a:r>
            <a:r>
              <a:rPr sz="6600" spc="3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l</a:t>
            </a:r>
            <a:r>
              <a:rPr sz="6600" spc="6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ved</a:t>
            </a:r>
            <a:r>
              <a:rPr sz="6600" spc="3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2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side</a:t>
            </a:r>
            <a:endParaRPr sz="6600">
              <a:latin typeface="Times New Roman" panose="02020603050405020304"/>
              <a:cs typeface="Times New Roman" panose="02020603050405020304"/>
            </a:endParaRPr>
          </a:p>
          <a:p>
            <a:pPr marL="722630" marR="5080" indent="-709930">
              <a:lnSpc>
                <a:spcPct val="104000"/>
              </a:lnSpc>
              <a:spcBef>
                <a:spcPts val="1585"/>
              </a:spcBef>
              <a:buClr>
                <a:srgbClr val="151111"/>
              </a:buClr>
              <a:buFont typeface="Times New Roman" panose="02020603050405020304"/>
              <a:buChar char="•"/>
              <a:tabLst>
                <a:tab pos="704850" algn="l"/>
                <a:tab pos="3898265" algn="l"/>
              </a:tabLst>
            </a:pPr>
            <a:r>
              <a:rPr sz="6600" spc="2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Partial</a:t>
            </a:r>
            <a:r>
              <a:rPr sz="6600" spc="31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2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mobility</a:t>
            </a:r>
            <a:r>
              <a:rPr sz="6600" spc="59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5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6600" spc="13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3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complete</a:t>
            </a:r>
            <a:r>
              <a:rPr sz="6600" spc="47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2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immobility</a:t>
            </a:r>
            <a:r>
              <a:rPr sz="6600" spc="53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8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6600" spc="-114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2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the condyle</a:t>
            </a:r>
            <a:r>
              <a:rPr sz="660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6600" spc="4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6600" spc="-6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2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noticed</a:t>
            </a:r>
            <a:r>
              <a:rPr sz="6600" spc="56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6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6600" spc="-20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2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palpation</a:t>
            </a:r>
            <a:endParaRPr sz="66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78607" y="1435608"/>
            <a:ext cx="7385304" cy="82905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192511" y="1423416"/>
            <a:ext cx="4968240" cy="8412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270480" y="1423416"/>
            <a:ext cx="966215" cy="8412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6340328" y="1423416"/>
            <a:ext cx="527303" cy="8412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191260" y="3458725"/>
            <a:ext cx="14432280" cy="88485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22630" indent="-709930">
              <a:lnSpc>
                <a:spcPct val="100000"/>
              </a:lnSpc>
              <a:buClr>
                <a:srgbClr val="2D415B"/>
              </a:buClr>
              <a:buFont typeface="Times New Roman" panose="02020603050405020304"/>
              <a:buChar char="•"/>
              <a:tabLst>
                <a:tab pos="723265" algn="l"/>
              </a:tabLst>
            </a:pPr>
            <a:r>
              <a:rPr sz="5550" spc="484" dirty="0">
                <a:solidFill>
                  <a:srgbClr val="2D415B"/>
                </a:solidFill>
                <a:latin typeface="Times New Roman" panose="02020603050405020304"/>
                <a:cs typeface="Times New Roman" panose="02020603050405020304"/>
              </a:rPr>
              <a:t>F</a:t>
            </a:r>
            <a:r>
              <a:rPr sz="5550" spc="4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acial</a:t>
            </a:r>
            <a:r>
              <a:rPr sz="5550" spc="204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7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550" spc="-12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5550" spc="2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ymmetry</a:t>
            </a:r>
            <a:endParaRPr sz="5550" dirty="0">
              <a:latin typeface="Times New Roman" panose="02020603050405020304"/>
              <a:cs typeface="Times New Roman" panose="02020603050405020304"/>
            </a:endParaRPr>
          </a:p>
          <a:p>
            <a:pPr marL="710565" indent="-697865">
              <a:lnSpc>
                <a:spcPct val="100000"/>
              </a:lnSpc>
              <a:spcBef>
                <a:spcPts val="325"/>
              </a:spcBef>
              <a:buClr>
                <a:srgbClr val="2D415B"/>
              </a:buClr>
              <a:buFont typeface="Times New Roman" panose="02020603050405020304"/>
              <a:buChar char="•"/>
              <a:tabLst>
                <a:tab pos="711200" algn="l"/>
              </a:tabLst>
            </a:pPr>
            <a:r>
              <a:rPr sz="5550" spc="305" dirty="0">
                <a:solidFill>
                  <a:srgbClr val="2D415B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550" spc="-3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f</a:t>
            </a:r>
            <a:r>
              <a:rPr sz="5550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fected</a:t>
            </a:r>
            <a:r>
              <a:rPr sz="5550" spc="38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4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side</a:t>
            </a:r>
            <a:r>
              <a:rPr sz="5550" spc="7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4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550" spc="-13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p</a:t>
            </a:r>
            <a:r>
              <a:rPr sz="5550" spc="4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pears</a:t>
            </a:r>
            <a:r>
              <a:rPr sz="5550" spc="21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norm</a:t>
            </a:r>
            <a:r>
              <a:rPr sz="5550" spc="37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550" spc="9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l</a:t>
            </a:r>
            <a:endParaRPr sz="5550" dirty="0">
              <a:latin typeface="Times New Roman" panose="02020603050405020304"/>
              <a:cs typeface="Times New Roman" panose="02020603050405020304"/>
            </a:endParaRPr>
          </a:p>
          <a:p>
            <a:pPr marL="734695" indent="-721995">
              <a:lnSpc>
                <a:spcPct val="100000"/>
              </a:lnSpc>
              <a:spcBef>
                <a:spcPts val="200"/>
              </a:spcBef>
              <a:buClr>
                <a:srgbClr val="2D415B"/>
              </a:buClr>
              <a:buFont typeface="Times New Roman" panose="02020603050405020304"/>
              <a:buChar char="•"/>
              <a:tabLst>
                <a:tab pos="735330" algn="l"/>
              </a:tabLst>
            </a:pPr>
            <a:r>
              <a:rPr sz="5550" spc="215" dirty="0">
                <a:solidFill>
                  <a:srgbClr val="2D415B"/>
                </a:solidFill>
                <a:latin typeface="Times New Roman" panose="02020603050405020304"/>
                <a:cs typeface="Times New Roman" panose="02020603050405020304"/>
              </a:rPr>
              <a:t>O</a:t>
            </a:r>
            <a:r>
              <a:rPr sz="5550" spc="4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pposite</a:t>
            </a:r>
            <a:r>
              <a:rPr sz="5550" spc="47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4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side</a:t>
            </a:r>
            <a:r>
              <a:rPr sz="5550" spc="7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appears</a:t>
            </a:r>
            <a:r>
              <a:rPr sz="5550" spc="37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5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f</a:t>
            </a:r>
            <a:r>
              <a:rPr sz="5550" spc="-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l</a:t>
            </a:r>
            <a:r>
              <a:rPr sz="5550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at</a:t>
            </a:r>
            <a:endParaRPr sz="5550" dirty="0">
              <a:latin typeface="Times New Roman" panose="02020603050405020304"/>
              <a:cs typeface="Times New Roman" panose="02020603050405020304"/>
            </a:endParaRPr>
          </a:p>
          <a:p>
            <a:pPr marL="734695" indent="-721995">
              <a:lnSpc>
                <a:spcPct val="100000"/>
              </a:lnSpc>
              <a:spcBef>
                <a:spcPts val="275"/>
              </a:spcBef>
              <a:buClr>
                <a:srgbClr val="2D415B"/>
              </a:buClr>
              <a:buFont typeface="Times New Roman" panose="02020603050405020304"/>
              <a:buChar char="•"/>
              <a:tabLst>
                <a:tab pos="735330" algn="l"/>
              </a:tabLst>
            </a:pPr>
            <a:r>
              <a:rPr sz="5550" spc="250" dirty="0">
                <a:solidFill>
                  <a:srgbClr val="2D415B"/>
                </a:solidFill>
                <a:latin typeface="Times New Roman" panose="02020603050405020304"/>
                <a:cs typeface="Times New Roman" panose="02020603050405020304"/>
              </a:rPr>
              <a:t>C</a:t>
            </a:r>
            <a:r>
              <a:rPr sz="5550" spc="4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hin</a:t>
            </a:r>
            <a:r>
              <a:rPr sz="5550" spc="24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deviated</a:t>
            </a:r>
            <a:r>
              <a:rPr sz="5550" spc="26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6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5550" spc="19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ankylosed</a:t>
            </a:r>
            <a:r>
              <a:rPr sz="5550" spc="58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side</a:t>
            </a:r>
            <a:endParaRPr sz="5550" dirty="0">
              <a:latin typeface="Times New Roman" panose="02020603050405020304"/>
              <a:cs typeface="Times New Roman" panose="02020603050405020304"/>
            </a:endParaRPr>
          </a:p>
          <a:p>
            <a:pPr marL="716280" indent="-703580">
              <a:lnSpc>
                <a:spcPct val="100000"/>
              </a:lnSpc>
              <a:spcBef>
                <a:spcPts val="225"/>
              </a:spcBef>
              <a:buClr>
                <a:srgbClr val="2D415B"/>
              </a:buClr>
              <a:buFont typeface="Times New Roman" panose="02020603050405020304"/>
              <a:buChar char="•"/>
              <a:tabLst>
                <a:tab pos="716915" algn="l"/>
              </a:tabLst>
            </a:pPr>
            <a:r>
              <a:rPr sz="5550" spc="260" dirty="0">
                <a:solidFill>
                  <a:srgbClr val="2D415B"/>
                </a:solidFill>
                <a:latin typeface="Times New Roman" panose="02020603050405020304"/>
                <a:cs typeface="Times New Roman" panose="02020603050405020304"/>
              </a:rPr>
              <a:t>D</a:t>
            </a:r>
            <a:r>
              <a:rPr sz="5550" spc="5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e</a:t>
            </a:r>
            <a:r>
              <a:rPr sz="5550" spc="7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ep</a:t>
            </a:r>
            <a:r>
              <a:rPr sz="5550" spc="8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antegonial</a:t>
            </a:r>
            <a:r>
              <a:rPr sz="5550" spc="38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notch</a:t>
            </a:r>
            <a:r>
              <a:rPr sz="5550" spc="37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11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5550" spc="8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5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anky</a:t>
            </a:r>
            <a:r>
              <a:rPr sz="5550" spc="13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l</a:t>
            </a:r>
            <a:r>
              <a:rPr sz="5550" spc="5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osed</a:t>
            </a:r>
            <a:r>
              <a:rPr sz="5550" spc="18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side</a:t>
            </a:r>
            <a:endParaRPr sz="5550" dirty="0">
              <a:latin typeface="Times New Roman" panose="02020603050405020304"/>
              <a:cs typeface="Times New Roman" panose="02020603050405020304"/>
            </a:endParaRPr>
          </a:p>
          <a:p>
            <a:pPr marL="716280" indent="-703580">
              <a:lnSpc>
                <a:spcPct val="100000"/>
              </a:lnSpc>
              <a:spcBef>
                <a:spcPts val="275"/>
              </a:spcBef>
              <a:buClr>
                <a:srgbClr val="2D415B"/>
              </a:buClr>
              <a:buFont typeface="Times New Roman" panose="02020603050405020304"/>
              <a:buChar char="•"/>
              <a:tabLst>
                <a:tab pos="716915" algn="l"/>
              </a:tabLst>
            </a:pPr>
            <a:r>
              <a:rPr sz="5550" spc="530" dirty="0">
                <a:solidFill>
                  <a:srgbClr val="2D415B"/>
                </a:solidFill>
                <a:latin typeface="Times New Roman" panose="02020603050405020304"/>
                <a:cs typeface="Times New Roman" panose="02020603050405020304"/>
              </a:rPr>
              <a:t>R</a:t>
            </a:r>
            <a:r>
              <a:rPr sz="5550" spc="2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educed</a:t>
            </a:r>
            <a:r>
              <a:rPr sz="5550" spc="35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4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condylar</a:t>
            </a:r>
            <a:r>
              <a:rPr sz="5550" spc="10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movements</a:t>
            </a:r>
            <a:r>
              <a:rPr sz="5550" spc="61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11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5550" spc="8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4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550" spc="-6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f</a:t>
            </a:r>
            <a:r>
              <a:rPr sz="5550" spc="4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fe</a:t>
            </a:r>
            <a:r>
              <a:rPr sz="5550" spc="-11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c</a:t>
            </a:r>
            <a:r>
              <a:rPr sz="5550" spc="6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ted</a:t>
            </a:r>
            <a:r>
              <a:rPr sz="5550" spc="35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side</a:t>
            </a:r>
            <a:endParaRPr sz="5550" dirty="0">
              <a:latin typeface="Times New Roman" panose="02020603050405020304"/>
              <a:cs typeface="Times New Roman" panose="02020603050405020304"/>
            </a:endParaRPr>
          </a:p>
          <a:p>
            <a:pPr marL="734695" indent="-721995">
              <a:lnSpc>
                <a:spcPct val="100000"/>
              </a:lnSpc>
              <a:spcBef>
                <a:spcPts val="250"/>
              </a:spcBef>
              <a:buClr>
                <a:srgbClr val="2D415B"/>
              </a:buClr>
              <a:buFont typeface="Times New Roman" panose="02020603050405020304"/>
              <a:buChar char="•"/>
              <a:tabLst>
                <a:tab pos="735330" algn="l"/>
                <a:tab pos="2684145" algn="l"/>
              </a:tabLst>
            </a:pPr>
            <a:r>
              <a:rPr sz="5550" spc="385" dirty="0">
                <a:solidFill>
                  <a:srgbClr val="2D415B"/>
                </a:solidFill>
                <a:latin typeface="Times New Roman" panose="02020603050405020304"/>
                <a:cs typeface="Times New Roman" panose="02020603050405020304"/>
              </a:rPr>
              <a:t>C</a:t>
            </a:r>
            <a:r>
              <a:rPr sz="5550" spc="2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l</a:t>
            </a:r>
            <a:r>
              <a:rPr sz="5550" spc="4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550" spc="6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ss</a:t>
            </a:r>
            <a:r>
              <a:rPr sz="555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5200" spc="1095" dirty="0">
                <a:solidFill>
                  <a:srgbClr val="161315"/>
                </a:solidFill>
                <a:latin typeface="Arial" panose="020B0604020202020204"/>
                <a:cs typeface="Arial" panose="020B0604020202020204"/>
              </a:rPr>
              <a:t>I</a:t>
            </a:r>
            <a:r>
              <a:rPr lang="en-IN" sz="5200" spc="1095" dirty="0">
                <a:solidFill>
                  <a:srgbClr val="161315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550" spc="3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ma</a:t>
            </a:r>
            <a:r>
              <a:rPr sz="5550" spc="22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l</a:t>
            </a:r>
            <a:r>
              <a:rPr sz="5550" spc="4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occlusion</a:t>
            </a:r>
            <a:r>
              <a:rPr sz="5550" spc="31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8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5550" spc="4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7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550" spc="-4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f</a:t>
            </a:r>
            <a:r>
              <a:rPr sz="5550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fected</a:t>
            </a:r>
            <a:r>
              <a:rPr sz="5550" spc="42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-5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5550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ide</a:t>
            </a:r>
            <a:endParaRPr sz="5550" dirty="0">
              <a:latin typeface="Times New Roman" panose="02020603050405020304"/>
              <a:cs typeface="Times New Roman" panose="02020603050405020304"/>
            </a:endParaRPr>
          </a:p>
          <a:p>
            <a:pPr marL="716280" indent="-703580">
              <a:lnSpc>
                <a:spcPct val="100000"/>
              </a:lnSpc>
              <a:spcBef>
                <a:spcPts val="275"/>
              </a:spcBef>
              <a:buClr>
                <a:srgbClr val="2D415B"/>
              </a:buClr>
              <a:buFont typeface="Times New Roman" panose="02020603050405020304"/>
              <a:buChar char="•"/>
              <a:tabLst>
                <a:tab pos="716915" algn="l"/>
              </a:tabLst>
            </a:pPr>
            <a:r>
              <a:rPr sz="5550" spc="260" dirty="0">
                <a:solidFill>
                  <a:srgbClr val="2D415B"/>
                </a:solidFill>
                <a:latin typeface="Times New Roman" panose="02020603050405020304"/>
                <a:cs typeface="Times New Roman" panose="02020603050405020304"/>
              </a:rPr>
              <a:t>D</a:t>
            </a:r>
            <a:r>
              <a:rPr sz="5550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ecreased</a:t>
            </a:r>
            <a:r>
              <a:rPr sz="5550" spc="29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mouth</a:t>
            </a:r>
            <a:r>
              <a:rPr sz="5550" spc="40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-14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o</a:t>
            </a:r>
            <a:r>
              <a:rPr sz="5550" spc="5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pening</a:t>
            </a:r>
            <a:endParaRPr sz="5550" dirty="0">
              <a:latin typeface="Times New Roman" panose="02020603050405020304"/>
              <a:cs typeface="Times New Roman" panose="02020603050405020304"/>
            </a:endParaRPr>
          </a:p>
          <a:p>
            <a:pPr marL="728980" indent="-716280">
              <a:lnSpc>
                <a:spcPct val="100000"/>
              </a:lnSpc>
              <a:spcBef>
                <a:spcPts val="205"/>
              </a:spcBef>
              <a:buClr>
                <a:srgbClr val="2D415B"/>
              </a:buClr>
              <a:buFont typeface="Times New Roman" panose="02020603050405020304"/>
              <a:buChar char="•"/>
              <a:tabLst>
                <a:tab pos="728980" algn="l"/>
              </a:tabLst>
            </a:pPr>
            <a:r>
              <a:rPr sz="5550" spc="434" dirty="0">
                <a:solidFill>
                  <a:srgbClr val="2D415B"/>
                </a:solidFill>
                <a:latin typeface="Times New Roman" panose="02020603050405020304"/>
                <a:cs typeface="Times New Roman" panose="02020603050405020304"/>
              </a:rPr>
              <a:t>P</a:t>
            </a:r>
            <a:r>
              <a:rPr sz="5550" spc="4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osterior</a:t>
            </a:r>
            <a:r>
              <a:rPr sz="5550" spc="2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4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cro</a:t>
            </a:r>
            <a:r>
              <a:rPr sz="5550" spc="17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5550" spc="15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5550" spc="-29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bite</a:t>
            </a:r>
            <a:endParaRPr sz="5550" dirty="0">
              <a:latin typeface="Times New Roman" panose="02020603050405020304"/>
              <a:cs typeface="Times New Roman" panose="02020603050405020304"/>
            </a:endParaRPr>
          </a:p>
          <a:p>
            <a:pPr marL="722630" indent="-709930">
              <a:lnSpc>
                <a:spcPct val="100000"/>
              </a:lnSpc>
              <a:spcBef>
                <a:spcPts val="275"/>
              </a:spcBef>
              <a:buClr>
                <a:srgbClr val="2D415B"/>
              </a:buClr>
              <a:buFont typeface="Times New Roman" panose="02020603050405020304"/>
              <a:buChar char="•"/>
              <a:tabLst>
                <a:tab pos="723265" algn="l"/>
              </a:tabLst>
            </a:pPr>
            <a:r>
              <a:rPr sz="5550" spc="484" dirty="0">
                <a:solidFill>
                  <a:srgbClr val="2D415B"/>
                </a:solidFill>
                <a:latin typeface="Times New Roman" panose="02020603050405020304"/>
                <a:cs typeface="Times New Roman" panose="02020603050405020304"/>
              </a:rPr>
              <a:t>P</a:t>
            </a:r>
            <a:r>
              <a:rPr sz="5550" spc="7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oor</a:t>
            </a:r>
            <a:r>
              <a:rPr sz="5550" spc="13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oral </a:t>
            </a:r>
            <a:r>
              <a:rPr sz="5550" spc="2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hygiene</a:t>
            </a:r>
            <a:endParaRPr sz="555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6"/>
          <p:cNvSpPr txBox="1"/>
          <p:nvPr/>
        </p:nvSpPr>
        <p:spPr>
          <a:xfrm>
            <a:off x="1168400" y="3458724"/>
            <a:ext cx="14432280" cy="88485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22630" indent="-709930">
              <a:lnSpc>
                <a:spcPct val="100000"/>
              </a:lnSpc>
              <a:buClr>
                <a:srgbClr val="2D415B"/>
              </a:buClr>
              <a:buFont typeface="Times New Roman" panose="02020603050405020304"/>
              <a:buChar char="•"/>
              <a:tabLst>
                <a:tab pos="723265" algn="l"/>
              </a:tabLst>
            </a:pPr>
            <a:r>
              <a:rPr sz="5550" spc="484" dirty="0">
                <a:solidFill>
                  <a:srgbClr val="2D415B"/>
                </a:solidFill>
                <a:latin typeface="Times New Roman" panose="02020603050405020304"/>
                <a:cs typeface="Times New Roman" panose="02020603050405020304"/>
              </a:rPr>
              <a:t>F</a:t>
            </a:r>
            <a:r>
              <a:rPr sz="5550" spc="4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acial</a:t>
            </a:r>
            <a:r>
              <a:rPr sz="5550" spc="204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7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550" spc="-12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5550" spc="2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ymmetry</a:t>
            </a:r>
            <a:endParaRPr sz="5550" dirty="0">
              <a:latin typeface="Times New Roman" panose="02020603050405020304"/>
              <a:cs typeface="Times New Roman" panose="02020603050405020304"/>
            </a:endParaRPr>
          </a:p>
          <a:p>
            <a:pPr marL="710565" indent="-697865">
              <a:lnSpc>
                <a:spcPct val="100000"/>
              </a:lnSpc>
              <a:spcBef>
                <a:spcPts val="325"/>
              </a:spcBef>
              <a:buClr>
                <a:srgbClr val="2D415B"/>
              </a:buClr>
              <a:buFont typeface="Times New Roman" panose="02020603050405020304"/>
              <a:buChar char="•"/>
              <a:tabLst>
                <a:tab pos="711200" algn="l"/>
              </a:tabLst>
            </a:pPr>
            <a:r>
              <a:rPr sz="5550" spc="305" dirty="0">
                <a:solidFill>
                  <a:srgbClr val="2D415B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550" spc="-3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f</a:t>
            </a:r>
            <a:r>
              <a:rPr sz="5550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fected</a:t>
            </a:r>
            <a:r>
              <a:rPr sz="5550" spc="38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4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side</a:t>
            </a:r>
            <a:r>
              <a:rPr sz="5550" spc="7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4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550" spc="-13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p</a:t>
            </a:r>
            <a:r>
              <a:rPr sz="5550" spc="4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pears</a:t>
            </a:r>
            <a:r>
              <a:rPr sz="5550" spc="21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norm</a:t>
            </a:r>
            <a:r>
              <a:rPr sz="5550" spc="37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550" spc="9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l</a:t>
            </a:r>
            <a:endParaRPr sz="5550" dirty="0">
              <a:latin typeface="Times New Roman" panose="02020603050405020304"/>
              <a:cs typeface="Times New Roman" panose="02020603050405020304"/>
            </a:endParaRPr>
          </a:p>
          <a:p>
            <a:pPr marL="734695" indent="-721995">
              <a:lnSpc>
                <a:spcPct val="100000"/>
              </a:lnSpc>
              <a:spcBef>
                <a:spcPts val="200"/>
              </a:spcBef>
              <a:buClr>
                <a:srgbClr val="2D415B"/>
              </a:buClr>
              <a:buFont typeface="Times New Roman" panose="02020603050405020304"/>
              <a:buChar char="•"/>
              <a:tabLst>
                <a:tab pos="735330" algn="l"/>
              </a:tabLst>
            </a:pPr>
            <a:r>
              <a:rPr sz="5550" spc="215" dirty="0">
                <a:solidFill>
                  <a:srgbClr val="2D415B"/>
                </a:solidFill>
                <a:latin typeface="Times New Roman" panose="02020603050405020304"/>
                <a:cs typeface="Times New Roman" panose="02020603050405020304"/>
              </a:rPr>
              <a:t>O</a:t>
            </a:r>
            <a:r>
              <a:rPr sz="5550" spc="4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pposite</a:t>
            </a:r>
            <a:r>
              <a:rPr sz="5550" spc="47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4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side</a:t>
            </a:r>
            <a:r>
              <a:rPr sz="5550" spc="7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appears</a:t>
            </a:r>
            <a:r>
              <a:rPr sz="5550" spc="37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5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f</a:t>
            </a:r>
            <a:r>
              <a:rPr sz="5550" spc="-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l</a:t>
            </a:r>
            <a:r>
              <a:rPr sz="5550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at</a:t>
            </a:r>
            <a:endParaRPr sz="5550" dirty="0">
              <a:latin typeface="Times New Roman" panose="02020603050405020304"/>
              <a:cs typeface="Times New Roman" panose="02020603050405020304"/>
            </a:endParaRPr>
          </a:p>
          <a:p>
            <a:pPr marL="734695" indent="-721995">
              <a:lnSpc>
                <a:spcPct val="100000"/>
              </a:lnSpc>
              <a:spcBef>
                <a:spcPts val="275"/>
              </a:spcBef>
              <a:buClr>
                <a:srgbClr val="2D415B"/>
              </a:buClr>
              <a:buFont typeface="Times New Roman" panose="02020603050405020304"/>
              <a:buChar char="•"/>
              <a:tabLst>
                <a:tab pos="735330" algn="l"/>
              </a:tabLst>
            </a:pPr>
            <a:r>
              <a:rPr sz="5550" spc="250" dirty="0">
                <a:solidFill>
                  <a:srgbClr val="2D415B"/>
                </a:solidFill>
                <a:latin typeface="Times New Roman" panose="02020603050405020304"/>
                <a:cs typeface="Times New Roman" panose="02020603050405020304"/>
              </a:rPr>
              <a:t>C</a:t>
            </a:r>
            <a:r>
              <a:rPr sz="5550" spc="4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hin</a:t>
            </a:r>
            <a:r>
              <a:rPr sz="5550" spc="24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deviated</a:t>
            </a:r>
            <a:r>
              <a:rPr sz="5550" spc="26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6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5550" spc="19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ankylosed</a:t>
            </a:r>
            <a:r>
              <a:rPr sz="5550" spc="58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side</a:t>
            </a:r>
            <a:endParaRPr sz="5550" dirty="0">
              <a:latin typeface="Times New Roman" panose="02020603050405020304"/>
              <a:cs typeface="Times New Roman" panose="02020603050405020304"/>
            </a:endParaRPr>
          </a:p>
          <a:p>
            <a:pPr marL="716280" indent="-703580">
              <a:lnSpc>
                <a:spcPct val="100000"/>
              </a:lnSpc>
              <a:spcBef>
                <a:spcPts val="225"/>
              </a:spcBef>
              <a:buClr>
                <a:srgbClr val="2D415B"/>
              </a:buClr>
              <a:buFont typeface="Times New Roman" panose="02020603050405020304"/>
              <a:buChar char="•"/>
              <a:tabLst>
                <a:tab pos="716915" algn="l"/>
              </a:tabLst>
            </a:pPr>
            <a:r>
              <a:rPr sz="5550" spc="260" dirty="0">
                <a:solidFill>
                  <a:srgbClr val="2D415B"/>
                </a:solidFill>
                <a:latin typeface="Times New Roman" panose="02020603050405020304"/>
                <a:cs typeface="Times New Roman" panose="02020603050405020304"/>
              </a:rPr>
              <a:t>D</a:t>
            </a:r>
            <a:r>
              <a:rPr sz="5550" spc="5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e</a:t>
            </a:r>
            <a:r>
              <a:rPr sz="5550" spc="7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ep</a:t>
            </a:r>
            <a:r>
              <a:rPr sz="5550" spc="8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antegonial</a:t>
            </a:r>
            <a:r>
              <a:rPr sz="5550" spc="38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notch</a:t>
            </a:r>
            <a:r>
              <a:rPr sz="5550" spc="37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11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5550" spc="8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5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anky</a:t>
            </a:r>
            <a:r>
              <a:rPr sz="5550" spc="13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l</a:t>
            </a:r>
            <a:r>
              <a:rPr sz="5550" spc="5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osed</a:t>
            </a:r>
            <a:r>
              <a:rPr sz="5550" spc="18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side</a:t>
            </a:r>
            <a:endParaRPr sz="5550" dirty="0">
              <a:latin typeface="Times New Roman" panose="02020603050405020304"/>
              <a:cs typeface="Times New Roman" panose="02020603050405020304"/>
            </a:endParaRPr>
          </a:p>
          <a:p>
            <a:pPr marL="716280" indent="-703580">
              <a:lnSpc>
                <a:spcPct val="100000"/>
              </a:lnSpc>
              <a:spcBef>
                <a:spcPts val="275"/>
              </a:spcBef>
              <a:buClr>
                <a:srgbClr val="2D415B"/>
              </a:buClr>
              <a:buFont typeface="Times New Roman" panose="02020603050405020304"/>
              <a:buChar char="•"/>
              <a:tabLst>
                <a:tab pos="716915" algn="l"/>
              </a:tabLst>
            </a:pPr>
            <a:r>
              <a:rPr sz="5550" spc="530" dirty="0">
                <a:solidFill>
                  <a:srgbClr val="2D415B"/>
                </a:solidFill>
                <a:latin typeface="Times New Roman" panose="02020603050405020304"/>
                <a:cs typeface="Times New Roman" panose="02020603050405020304"/>
              </a:rPr>
              <a:t>R</a:t>
            </a:r>
            <a:r>
              <a:rPr sz="5550" spc="2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educed</a:t>
            </a:r>
            <a:r>
              <a:rPr sz="5550" spc="35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4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condylar</a:t>
            </a:r>
            <a:r>
              <a:rPr sz="5550" spc="10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movements</a:t>
            </a:r>
            <a:r>
              <a:rPr sz="5550" spc="61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11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5550" spc="8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4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550" spc="-6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f</a:t>
            </a:r>
            <a:r>
              <a:rPr sz="5550" spc="4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fe</a:t>
            </a:r>
            <a:r>
              <a:rPr sz="5550" spc="-11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c</a:t>
            </a:r>
            <a:r>
              <a:rPr sz="5550" spc="6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ted</a:t>
            </a:r>
            <a:r>
              <a:rPr sz="5550" spc="35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side</a:t>
            </a:r>
            <a:endParaRPr sz="5550" dirty="0">
              <a:latin typeface="Times New Roman" panose="02020603050405020304"/>
              <a:cs typeface="Times New Roman" panose="02020603050405020304"/>
            </a:endParaRPr>
          </a:p>
          <a:p>
            <a:pPr marL="734695" indent="-721995">
              <a:lnSpc>
                <a:spcPct val="100000"/>
              </a:lnSpc>
              <a:spcBef>
                <a:spcPts val="250"/>
              </a:spcBef>
              <a:buClr>
                <a:srgbClr val="2D415B"/>
              </a:buClr>
              <a:buFont typeface="Times New Roman" panose="02020603050405020304"/>
              <a:buChar char="•"/>
              <a:tabLst>
                <a:tab pos="735330" algn="l"/>
                <a:tab pos="2684145" algn="l"/>
              </a:tabLst>
            </a:pPr>
            <a:r>
              <a:rPr sz="5550" spc="385" dirty="0">
                <a:solidFill>
                  <a:srgbClr val="2D415B"/>
                </a:solidFill>
                <a:latin typeface="Times New Roman" panose="02020603050405020304"/>
                <a:cs typeface="Times New Roman" panose="02020603050405020304"/>
              </a:rPr>
              <a:t>C</a:t>
            </a:r>
            <a:r>
              <a:rPr sz="5550" spc="2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l</a:t>
            </a:r>
            <a:r>
              <a:rPr sz="5550" spc="4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550" spc="6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ss</a:t>
            </a:r>
            <a:r>
              <a:rPr sz="555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5200" spc="1095" dirty="0">
                <a:solidFill>
                  <a:srgbClr val="161315"/>
                </a:solidFill>
                <a:latin typeface="Arial" panose="020B0604020202020204"/>
                <a:cs typeface="Arial" panose="020B0604020202020204"/>
              </a:rPr>
              <a:t>I</a:t>
            </a:r>
            <a:r>
              <a:rPr lang="en-IN" sz="5200" spc="1095" dirty="0">
                <a:solidFill>
                  <a:srgbClr val="161315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550" spc="3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ma</a:t>
            </a:r>
            <a:r>
              <a:rPr sz="5550" spc="22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l</a:t>
            </a:r>
            <a:r>
              <a:rPr sz="5550" spc="4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occlusion</a:t>
            </a:r>
            <a:r>
              <a:rPr sz="5550" spc="31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8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5550" spc="4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7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550" spc="-4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f</a:t>
            </a:r>
            <a:r>
              <a:rPr sz="5550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fected</a:t>
            </a:r>
            <a:r>
              <a:rPr sz="5550" spc="42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-5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5550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ide</a:t>
            </a:r>
            <a:endParaRPr sz="5550" dirty="0">
              <a:latin typeface="Times New Roman" panose="02020603050405020304"/>
              <a:cs typeface="Times New Roman" panose="02020603050405020304"/>
            </a:endParaRPr>
          </a:p>
          <a:p>
            <a:pPr marL="716280" indent="-703580">
              <a:lnSpc>
                <a:spcPct val="100000"/>
              </a:lnSpc>
              <a:spcBef>
                <a:spcPts val="275"/>
              </a:spcBef>
              <a:buClr>
                <a:srgbClr val="2D415B"/>
              </a:buClr>
              <a:buFont typeface="Times New Roman" panose="02020603050405020304"/>
              <a:buChar char="•"/>
              <a:tabLst>
                <a:tab pos="716915" algn="l"/>
              </a:tabLst>
            </a:pPr>
            <a:r>
              <a:rPr sz="5550" spc="260" dirty="0">
                <a:solidFill>
                  <a:srgbClr val="2D415B"/>
                </a:solidFill>
                <a:latin typeface="Times New Roman" panose="02020603050405020304"/>
                <a:cs typeface="Times New Roman" panose="02020603050405020304"/>
              </a:rPr>
              <a:t>D</a:t>
            </a:r>
            <a:r>
              <a:rPr sz="5550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ecreased</a:t>
            </a:r>
            <a:r>
              <a:rPr sz="5550" spc="29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mouth</a:t>
            </a:r>
            <a:r>
              <a:rPr sz="5550" spc="40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-14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o</a:t>
            </a:r>
            <a:r>
              <a:rPr sz="5550" spc="5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pening</a:t>
            </a:r>
            <a:endParaRPr sz="5550" dirty="0">
              <a:latin typeface="Times New Roman" panose="02020603050405020304"/>
              <a:cs typeface="Times New Roman" panose="02020603050405020304"/>
            </a:endParaRPr>
          </a:p>
          <a:p>
            <a:pPr marL="728980" indent="-716280">
              <a:lnSpc>
                <a:spcPct val="100000"/>
              </a:lnSpc>
              <a:spcBef>
                <a:spcPts val="205"/>
              </a:spcBef>
              <a:buClr>
                <a:srgbClr val="2D415B"/>
              </a:buClr>
              <a:buFont typeface="Times New Roman" panose="02020603050405020304"/>
              <a:buChar char="•"/>
              <a:tabLst>
                <a:tab pos="728980" algn="l"/>
              </a:tabLst>
            </a:pPr>
            <a:r>
              <a:rPr sz="5550" spc="434" dirty="0">
                <a:solidFill>
                  <a:srgbClr val="2D415B"/>
                </a:solidFill>
                <a:latin typeface="Times New Roman" panose="02020603050405020304"/>
                <a:cs typeface="Times New Roman" panose="02020603050405020304"/>
              </a:rPr>
              <a:t>P</a:t>
            </a:r>
            <a:r>
              <a:rPr sz="5550" spc="4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osterior</a:t>
            </a:r>
            <a:r>
              <a:rPr sz="5550" spc="2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4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cro</a:t>
            </a:r>
            <a:r>
              <a:rPr sz="5550" spc="17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5550" spc="15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5550" spc="-29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bite</a:t>
            </a:r>
            <a:endParaRPr sz="5550" dirty="0">
              <a:latin typeface="Times New Roman" panose="02020603050405020304"/>
              <a:cs typeface="Times New Roman" panose="02020603050405020304"/>
            </a:endParaRPr>
          </a:p>
          <a:p>
            <a:pPr marL="722630" indent="-709930">
              <a:lnSpc>
                <a:spcPct val="100000"/>
              </a:lnSpc>
              <a:spcBef>
                <a:spcPts val="275"/>
              </a:spcBef>
              <a:buClr>
                <a:srgbClr val="2D415B"/>
              </a:buClr>
              <a:buFont typeface="Times New Roman" panose="02020603050405020304"/>
              <a:buChar char="•"/>
              <a:tabLst>
                <a:tab pos="723265" algn="l"/>
              </a:tabLst>
            </a:pPr>
            <a:r>
              <a:rPr sz="5550" spc="484" dirty="0">
                <a:solidFill>
                  <a:srgbClr val="2D415B"/>
                </a:solidFill>
                <a:latin typeface="Times New Roman" panose="02020603050405020304"/>
                <a:cs typeface="Times New Roman" panose="02020603050405020304"/>
              </a:rPr>
              <a:t>P</a:t>
            </a:r>
            <a:r>
              <a:rPr sz="5550" spc="7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oor</a:t>
            </a:r>
            <a:r>
              <a:rPr sz="5550" spc="13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oral </a:t>
            </a:r>
            <a:r>
              <a:rPr sz="5550" spc="2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hygiene</a:t>
            </a:r>
            <a:endParaRPr sz="5550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000" y="0"/>
            <a:ext cx="19507200" cy="146304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066800" y="12654855"/>
            <a:ext cx="830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>
              <a:lnSpc>
                <a:spcPct val="100000"/>
              </a:lnSpc>
              <a:buClr>
                <a:srgbClr val="2D415B"/>
              </a:buClr>
              <a:tabLst>
                <a:tab pos="723265" algn="l"/>
              </a:tabLst>
            </a:pPr>
            <a:r>
              <a:rPr lang="en-US" sz="2800" b="1" spc="484" dirty="0">
                <a:solidFill>
                  <a:srgbClr val="2D41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800" b="1" spc="40" dirty="0">
                <a:solidFill>
                  <a:srgbClr val="1613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acial</a:t>
            </a:r>
            <a:r>
              <a:rPr lang="en-US" sz="2800" b="1" spc="204" dirty="0">
                <a:solidFill>
                  <a:srgbClr val="1613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75" dirty="0">
                <a:solidFill>
                  <a:srgbClr val="1613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spc="-125" dirty="0">
                <a:solidFill>
                  <a:srgbClr val="1613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800" b="1" spc="25" dirty="0">
                <a:solidFill>
                  <a:srgbClr val="1613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ymmetry, </a:t>
            </a:r>
            <a:r>
              <a:rPr lang="en-US" sz="2800" b="1" spc="250" dirty="0">
                <a:solidFill>
                  <a:srgbClr val="2D41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b="1" spc="45" dirty="0">
                <a:solidFill>
                  <a:srgbClr val="1613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hin</a:t>
            </a:r>
            <a:r>
              <a:rPr lang="en-US" sz="2800" b="1" spc="240" dirty="0">
                <a:solidFill>
                  <a:srgbClr val="1613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20" dirty="0">
                <a:solidFill>
                  <a:srgbClr val="1613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deviated</a:t>
            </a:r>
            <a:r>
              <a:rPr lang="en-US" sz="2800" b="1" spc="265" dirty="0">
                <a:solidFill>
                  <a:srgbClr val="1613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60" dirty="0">
                <a:solidFill>
                  <a:srgbClr val="1613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sz="2800" b="1" spc="195" dirty="0">
                <a:solidFill>
                  <a:srgbClr val="1613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25" dirty="0">
                <a:solidFill>
                  <a:srgbClr val="1613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ankylosed</a:t>
            </a:r>
            <a:r>
              <a:rPr lang="en-US" sz="2800" b="1" spc="585" dirty="0">
                <a:solidFill>
                  <a:srgbClr val="1613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20" dirty="0">
                <a:solidFill>
                  <a:srgbClr val="1613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side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15800" y="11506200"/>
            <a:ext cx="548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  <a:buClr>
                <a:srgbClr val="2D415B"/>
              </a:buClr>
              <a:tabLst>
                <a:tab pos="716915" algn="l"/>
              </a:tabLst>
            </a:pPr>
            <a:r>
              <a:rPr lang="en-IN" sz="3200" b="1" spc="260" dirty="0">
                <a:solidFill>
                  <a:srgbClr val="2D415B"/>
                </a:solidFill>
                <a:latin typeface="Times New Roman" panose="02020603050405020304"/>
                <a:cs typeface="Times New Roman" panose="02020603050405020304"/>
              </a:rPr>
              <a:t>D</a:t>
            </a:r>
            <a:r>
              <a:rPr lang="en-IN" sz="3200" b="1" spc="2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ecreased</a:t>
            </a:r>
            <a:r>
              <a:rPr lang="en-IN" sz="3200" b="1" spc="29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IN" sz="3200" b="1" spc="25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mouth</a:t>
            </a:r>
            <a:r>
              <a:rPr lang="en-IN" sz="3200" b="1" spc="40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IN" sz="3200" b="1" spc="-14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o</a:t>
            </a:r>
            <a:r>
              <a:rPr lang="en-IN" sz="3200" b="1" spc="50" dirty="0">
                <a:solidFill>
                  <a:srgbClr val="161315"/>
                </a:solidFill>
                <a:latin typeface="Times New Roman" panose="02020603050405020304"/>
                <a:cs typeface="Times New Roman" panose="02020603050405020304"/>
              </a:rPr>
              <a:t>pening</a:t>
            </a:r>
            <a:endParaRPr lang="en-IN" sz="3200" b="1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54095" y="1435608"/>
            <a:ext cx="6443472" cy="82905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726168" y="1423416"/>
            <a:ext cx="4986528" cy="8412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4816328" y="1423416"/>
            <a:ext cx="527303" cy="8412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441167" y="1447800"/>
            <a:ext cx="341376" cy="8046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880080" y="1423416"/>
            <a:ext cx="539496" cy="8412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197355" y="3453259"/>
            <a:ext cx="11603990" cy="8622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16280" indent="-703580">
              <a:lnSpc>
                <a:spcPct val="100000"/>
              </a:lnSpc>
              <a:buClr>
                <a:srgbClr val="2D3F5D"/>
              </a:buClr>
              <a:buFont typeface="Times New Roman" panose="02020603050405020304"/>
              <a:buChar char="•"/>
              <a:tabLst>
                <a:tab pos="716915" algn="l"/>
              </a:tabLst>
            </a:pPr>
            <a:r>
              <a:rPr sz="6200" spc="190" dirty="0">
                <a:solidFill>
                  <a:srgbClr val="2D3F5D"/>
                </a:solidFill>
                <a:latin typeface="Times New Roman" panose="02020603050405020304"/>
                <a:cs typeface="Times New Roman" panose="02020603050405020304"/>
              </a:rPr>
              <a:t>B</a:t>
            </a:r>
            <a:r>
              <a:rPr sz="620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ird</a:t>
            </a:r>
            <a:r>
              <a:rPr sz="6200" spc="23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200" spc="2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face</a:t>
            </a:r>
            <a:endParaRPr sz="6200" dirty="0">
              <a:latin typeface="Times New Roman" panose="02020603050405020304"/>
              <a:cs typeface="Times New Roman" panose="02020603050405020304"/>
            </a:endParaRPr>
          </a:p>
          <a:p>
            <a:pPr marL="728980" indent="-716280">
              <a:lnSpc>
                <a:spcPct val="100000"/>
              </a:lnSpc>
              <a:spcBef>
                <a:spcPts val="265"/>
              </a:spcBef>
              <a:buClr>
                <a:srgbClr val="2D3F5D"/>
              </a:buClr>
              <a:buFont typeface="Times New Roman" panose="02020603050405020304"/>
              <a:buChar char="•"/>
              <a:tabLst>
                <a:tab pos="728980" algn="l"/>
              </a:tabLst>
            </a:pPr>
            <a:r>
              <a:rPr sz="6200" spc="305" dirty="0">
                <a:solidFill>
                  <a:srgbClr val="2D3F5D"/>
                </a:solidFill>
                <a:latin typeface="Times New Roman" panose="02020603050405020304"/>
                <a:cs typeface="Times New Roman" panose="02020603050405020304"/>
              </a:rPr>
              <a:t>T</a:t>
            </a:r>
            <a:r>
              <a:rPr sz="620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rismus</a:t>
            </a:r>
            <a:endParaRPr sz="6200" dirty="0">
              <a:latin typeface="Times New Roman" panose="02020603050405020304"/>
              <a:cs typeface="Times New Roman" panose="02020603050405020304"/>
            </a:endParaRPr>
          </a:p>
          <a:p>
            <a:pPr marL="728980" indent="-716280">
              <a:lnSpc>
                <a:spcPct val="100000"/>
              </a:lnSpc>
              <a:spcBef>
                <a:spcPts val="240"/>
              </a:spcBef>
              <a:buClr>
                <a:srgbClr val="2D3F5D"/>
              </a:buClr>
              <a:buFont typeface="Times New Roman" panose="02020603050405020304"/>
              <a:buChar char="•"/>
              <a:tabLst>
                <a:tab pos="728980" algn="l"/>
                <a:tab pos="2916555" algn="l"/>
              </a:tabLst>
            </a:pPr>
            <a:r>
              <a:rPr sz="6200" spc="434" dirty="0">
                <a:solidFill>
                  <a:srgbClr val="2D3F5D"/>
                </a:solidFill>
                <a:latin typeface="Times New Roman" panose="02020603050405020304"/>
                <a:cs typeface="Times New Roman" panose="02020603050405020304"/>
              </a:rPr>
              <a:t>C</a:t>
            </a:r>
            <a:r>
              <a:rPr sz="6200" spc="6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l</a:t>
            </a:r>
            <a:r>
              <a:rPr sz="6200" spc="10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6200" spc="4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ss</a:t>
            </a:r>
            <a:r>
              <a:rPr sz="620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5800" spc="1320" dirty="0">
                <a:solidFill>
                  <a:srgbClr val="161313"/>
                </a:solidFill>
                <a:latin typeface="Arial" panose="020B0604020202020204"/>
                <a:cs typeface="Arial" panose="020B0604020202020204"/>
              </a:rPr>
              <a:t>I</a:t>
            </a:r>
            <a:r>
              <a:rPr sz="620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malocclusion</a:t>
            </a:r>
            <a:endParaRPr sz="6200" dirty="0">
              <a:latin typeface="Times New Roman" panose="02020603050405020304"/>
              <a:cs typeface="Times New Roman" panose="02020603050405020304"/>
            </a:endParaRPr>
          </a:p>
          <a:p>
            <a:pPr marL="710565" indent="-697865">
              <a:lnSpc>
                <a:spcPct val="100000"/>
              </a:lnSpc>
              <a:spcBef>
                <a:spcPts val="240"/>
              </a:spcBef>
              <a:buClr>
                <a:srgbClr val="2D3F5D"/>
              </a:buClr>
              <a:buFont typeface="Times New Roman" panose="02020603050405020304"/>
              <a:buChar char="•"/>
              <a:tabLst>
                <a:tab pos="711200" algn="l"/>
              </a:tabLst>
            </a:pPr>
            <a:r>
              <a:rPr sz="6200" spc="315" dirty="0">
                <a:solidFill>
                  <a:srgbClr val="2D3F5D"/>
                </a:solidFill>
                <a:latin typeface="Times New Roman" panose="02020603050405020304"/>
                <a:cs typeface="Times New Roman" panose="02020603050405020304"/>
              </a:rPr>
              <a:t>D</a:t>
            </a:r>
            <a:r>
              <a:rPr sz="6200" spc="2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eep</a:t>
            </a:r>
            <a:r>
              <a:rPr sz="6200" spc="17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200" spc="2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anteg</a:t>
            </a:r>
            <a:r>
              <a:rPr sz="6200" spc="3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o</a:t>
            </a:r>
            <a:r>
              <a:rPr sz="6200" spc="2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nial</a:t>
            </a:r>
            <a:r>
              <a:rPr sz="6200" spc="26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20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notch</a:t>
            </a:r>
            <a:endParaRPr sz="6200" dirty="0">
              <a:latin typeface="Times New Roman" panose="02020603050405020304"/>
              <a:cs typeface="Times New Roman" panose="02020603050405020304"/>
            </a:endParaRPr>
          </a:p>
          <a:p>
            <a:pPr marL="722630" indent="-709930">
              <a:lnSpc>
                <a:spcPct val="100000"/>
              </a:lnSpc>
              <a:spcBef>
                <a:spcPts val="240"/>
              </a:spcBef>
              <a:buClr>
                <a:srgbClr val="2D3F5D"/>
              </a:buClr>
              <a:buFont typeface="Times New Roman" panose="02020603050405020304"/>
              <a:buChar char="•"/>
              <a:tabLst>
                <a:tab pos="723265" algn="l"/>
              </a:tabLst>
            </a:pPr>
            <a:r>
              <a:rPr sz="6200" spc="525" dirty="0">
                <a:solidFill>
                  <a:srgbClr val="2D3F5D"/>
                </a:solidFill>
                <a:latin typeface="Times New Roman" panose="02020603050405020304"/>
                <a:cs typeface="Times New Roman" panose="02020603050405020304"/>
              </a:rPr>
              <a:t>P</a:t>
            </a:r>
            <a:r>
              <a:rPr sz="6200" spc="2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oor</a:t>
            </a:r>
            <a:r>
              <a:rPr sz="6200" spc="229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200" spc="2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oral</a:t>
            </a:r>
            <a:r>
              <a:rPr sz="6200" spc="2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20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hygiene</a:t>
            </a:r>
            <a:endParaRPr sz="6200" dirty="0">
              <a:latin typeface="Times New Roman" panose="02020603050405020304"/>
              <a:cs typeface="Times New Roman" panose="02020603050405020304"/>
            </a:endParaRPr>
          </a:p>
          <a:p>
            <a:pPr marL="728980" indent="-716280">
              <a:lnSpc>
                <a:spcPct val="100000"/>
              </a:lnSpc>
              <a:spcBef>
                <a:spcPts val="240"/>
              </a:spcBef>
              <a:buClr>
                <a:srgbClr val="2D3F5D"/>
              </a:buClr>
              <a:buFont typeface="Times New Roman" panose="02020603050405020304"/>
              <a:buChar char="•"/>
              <a:tabLst>
                <a:tab pos="728980" algn="l"/>
              </a:tabLst>
            </a:pPr>
            <a:r>
              <a:rPr sz="6200" spc="290" dirty="0">
                <a:solidFill>
                  <a:srgbClr val="2D3F5D"/>
                </a:solidFill>
                <a:latin typeface="Times New Roman" panose="02020603050405020304"/>
                <a:cs typeface="Times New Roman" panose="02020603050405020304"/>
              </a:rPr>
              <a:t>C</a:t>
            </a:r>
            <a:r>
              <a:rPr sz="6200" spc="2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rowding</a:t>
            </a:r>
            <a:r>
              <a:rPr sz="6200" spc="44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200" spc="114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o</a:t>
            </a:r>
            <a:r>
              <a:rPr sz="6200" spc="8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f</a:t>
            </a:r>
            <a:r>
              <a:rPr sz="6200" spc="-15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200" spc="5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t</a:t>
            </a:r>
            <a:r>
              <a:rPr sz="6200" spc="23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e</a:t>
            </a:r>
            <a:r>
              <a:rPr sz="6200" spc="2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eth</a:t>
            </a:r>
            <a:endParaRPr sz="6200" dirty="0">
              <a:latin typeface="Times New Roman" panose="02020603050405020304"/>
              <a:cs typeface="Times New Roman" panose="02020603050405020304"/>
            </a:endParaRPr>
          </a:p>
          <a:p>
            <a:pPr marL="722630" indent="-709930">
              <a:lnSpc>
                <a:spcPct val="100000"/>
              </a:lnSpc>
              <a:spcBef>
                <a:spcPts val="260"/>
              </a:spcBef>
              <a:buClr>
                <a:srgbClr val="2D3F5D"/>
              </a:buClr>
              <a:buFont typeface="Times New Roman" panose="02020603050405020304"/>
              <a:buChar char="•"/>
              <a:tabLst>
                <a:tab pos="723265" algn="l"/>
              </a:tabLst>
            </a:pPr>
            <a:r>
              <a:rPr sz="6200" spc="340" dirty="0">
                <a:solidFill>
                  <a:srgbClr val="2D3F5D"/>
                </a:solidFill>
                <a:latin typeface="Times New Roman" panose="02020603050405020304"/>
                <a:cs typeface="Times New Roman" panose="02020603050405020304"/>
              </a:rPr>
              <a:t>P</a:t>
            </a:r>
            <a:r>
              <a:rPr sz="620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rotrusion</a:t>
            </a:r>
            <a:r>
              <a:rPr sz="6200" spc="73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200" spc="7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6200" spc="-17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200" spc="2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upper</a:t>
            </a:r>
            <a:r>
              <a:rPr sz="6200" spc="47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200" spc="-13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620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nterior</a:t>
            </a:r>
            <a:r>
              <a:rPr sz="6200" spc="51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200" spc="2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teeth</a:t>
            </a:r>
            <a:endParaRPr sz="6200" dirty="0">
              <a:latin typeface="Times New Roman" panose="02020603050405020304"/>
              <a:cs typeface="Times New Roman" panose="02020603050405020304"/>
            </a:endParaRPr>
          </a:p>
          <a:p>
            <a:pPr marL="704215" indent="-691515">
              <a:lnSpc>
                <a:spcPct val="100000"/>
              </a:lnSpc>
              <a:spcBef>
                <a:spcPts val="240"/>
              </a:spcBef>
              <a:buClr>
                <a:srgbClr val="2D3F5D"/>
              </a:buClr>
              <a:buFont typeface="Times New Roman" panose="02020603050405020304"/>
              <a:buChar char="•"/>
              <a:tabLst>
                <a:tab pos="704850" algn="l"/>
              </a:tabLst>
            </a:pPr>
            <a:r>
              <a:rPr sz="6200" spc="175" dirty="0">
                <a:solidFill>
                  <a:srgbClr val="2D3F5D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620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nterior</a:t>
            </a:r>
            <a:r>
              <a:rPr sz="6200" spc="59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200" spc="3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open</a:t>
            </a:r>
            <a:r>
              <a:rPr sz="6200" spc="1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20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bite</a:t>
            </a:r>
            <a:endParaRPr sz="6200" dirty="0">
              <a:latin typeface="Times New Roman" panose="02020603050405020304"/>
              <a:cs typeface="Times New Roman" panose="02020603050405020304"/>
            </a:endParaRPr>
          </a:p>
          <a:p>
            <a:pPr marL="710565" indent="-697865">
              <a:lnSpc>
                <a:spcPct val="100000"/>
              </a:lnSpc>
              <a:spcBef>
                <a:spcPts val="240"/>
              </a:spcBef>
              <a:buClr>
                <a:srgbClr val="2D3F5D"/>
              </a:buClr>
              <a:buFont typeface="Times New Roman" panose="02020603050405020304"/>
              <a:buChar char="•"/>
              <a:tabLst>
                <a:tab pos="711200" algn="l"/>
              </a:tabLst>
            </a:pPr>
            <a:r>
              <a:rPr sz="6200" spc="270" dirty="0">
                <a:solidFill>
                  <a:srgbClr val="2D3F5D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6200" spc="15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o</a:t>
            </a:r>
            <a:r>
              <a:rPr sz="6200" spc="-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200" spc="2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condylar</a:t>
            </a:r>
            <a:r>
              <a:rPr sz="6200" spc="22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20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movements</a:t>
            </a:r>
            <a:r>
              <a:rPr sz="6200" spc="66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20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palpable</a:t>
            </a:r>
            <a:endParaRPr sz="6200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9507200" cy="146304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1219200" y="12357983"/>
            <a:ext cx="8001000" cy="2272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>
              <a:lnSpc>
                <a:spcPct val="100000"/>
              </a:lnSpc>
              <a:buClr>
                <a:srgbClr val="2D3F5D"/>
              </a:buClr>
              <a:tabLst>
                <a:tab pos="716915" algn="l"/>
              </a:tabLst>
            </a:pPr>
            <a:r>
              <a:rPr lang="en-US" sz="2800" b="1" spc="190" dirty="0">
                <a:solidFill>
                  <a:srgbClr val="2D3F5D"/>
                </a:solidFill>
                <a:latin typeface="Times New Roman" panose="02020603050405020304"/>
                <a:cs typeface="Times New Roman" panose="02020603050405020304"/>
              </a:rPr>
              <a:t>B</a:t>
            </a:r>
            <a:r>
              <a:rPr lang="en-US" sz="2800" b="1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ird</a:t>
            </a:r>
            <a:r>
              <a:rPr lang="en-US" sz="2800" b="1" spc="23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800" b="1" spc="2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face</a:t>
            </a:r>
            <a:r>
              <a:rPr lang="en-US" sz="2800" b="1" dirty="0">
                <a:latin typeface="Times New Roman" panose="02020603050405020304"/>
                <a:cs typeface="Times New Roman" panose="02020603050405020304"/>
              </a:rPr>
              <a:t>,  </a:t>
            </a:r>
            <a:r>
              <a:rPr lang="en-US" sz="2800" b="1" spc="340" dirty="0">
                <a:solidFill>
                  <a:srgbClr val="2D3F5D"/>
                </a:solidFill>
                <a:latin typeface="Times New Roman" panose="02020603050405020304"/>
                <a:cs typeface="Times New Roman" panose="02020603050405020304"/>
              </a:rPr>
              <a:t>P</a:t>
            </a:r>
            <a:r>
              <a:rPr lang="en-US" sz="2800" b="1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rotrusion</a:t>
            </a:r>
            <a:r>
              <a:rPr lang="en-US" sz="2800" b="1" spc="73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800" b="1" spc="7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lang="en-US" sz="2800" b="1" spc="-17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800" b="1" spc="2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upper</a:t>
            </a:r>
            <a:r>
              <a:rPr lang="en-US" sz="2800" b="1" spc="47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800" b="1" spc="-13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lang="en-US" sz="2800" b="1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nterior</a:t>
            </a:r>
            <a:r>
              <a:rPr lang="en-US" sz="2800" b="1" spc="51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800" b="1" spc="2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teeth,</a:t>
            </a:r>
            <a:endParaRPr lang="en-US" sz="2800" b="1" spc="20" dirty="0">
              <a:solidFill>
                <a:srgbClr val="161313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buClr>
                <a:srgbClr val="2D3F5D"/>
              </a:buClr>
              <a:tabLst>
                <a:tab pos="716915" algn="l"/>
              </a:tabLst>
            </a:pPr>
            <a:r>
              <a:rPr lang="en-US" sz="2800" b="1" spc="2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Prominent anti gonial notch</a:t>
            </a:r>
            <a:endParaRPr lang="en-US" sz="2800" b="1" spc="20" dirty="0">
              <a:solidFill>
                <a:srgbClr val="161313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12700">
              <a:buClr>
                <a:srgbClr val="2D3F5D"/>
              </a:buClr>
              <a:tabLst>
                <a:tab pos="716915" algn="l"/>
              </a:tabLst>
            </a:pPr>
            <a:r>
              <a:rPr lang="en-IN" sz="2800" b="1" spc="270" dirty="0">
                <a:solidFill>
                  <a:srgbClr val="2D3F5D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lang="en-IN" sz="2800" b="1" spc="15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o</a:t>
            </a:r>
            <a:r>
              <a:rPr lang="en-IN" sz="2800" b="1" spc="-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IN" sz="2800" b="1" spc="25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condylar</a:t>
            </a:r>
            <a:r>
              <a:rPr lang="en-IN" sz="2800" b="1" spc="22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IN" sz="2800" b="1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movements</a:t>
            </a:r>
            <a:r>
              <a:rPr lang="en-IN" sz="2800" b="1" spc="660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IN" sz="2800" b="1" dirty="0">
                <a:solidFill>
                  <a:srgbClr val="161313"/>
                </a:solidFill>
                <a:latin typeface="Times New Roman" panose="02020603050405020304"/>
                <a:cs typeface="Times New Roman" panose="02020603050405020304"/>
              </a:rPr>
              <a:t>palpable, Trismus</a:t>
            </a:r>
            <a:endParaRPr lang="en-IN" sz="2800" b="1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buClr>
                <a:srgbClr val="2D3F5D"/>
              </a:buClr>
              <a:tabLst>
                <a:tab pos="716915" algn="l"/>
              </a:tabLst>
            </a:pPr>
            <a:endParaRPr lang="en-US" sz="2800" b="1" spc="20" dirty="0">
              <a:solidFill>
                <a:srgbClr val="161313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buClr>
                <a:srgbClr val="2D3F5D"/>
              </a:buClr>
              <a:tabLst>
                <a:tab pos="716915" algn="l"/>
              </a:tabLst>
            </a:pPr>
            <a:endParaRPr lang="en-US" sz="2800" b="1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19471" y="1435608"/>
            <a:ext cx="2776728" cy="82905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805928" y="1423416"/>
            <a:ext cx="6760464" cy="8412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485900" y="2802689"/>
            <a:ext cx="15302230" cy="1339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91820" marR="5080" indent="-579120">
              <a:lnSpc>
                <a:spcPts val="5590"/>
              </a:lnSpc>
              <a:buClr>
                <a:srgbClr val="1C1A1A"/>
              </a:buClr>
              <a:buFont typeface="Times New Roman" panose="02020603050405020304"/>
              <a:buChar char="•"/>
              <a:tabLst>
                <a:tab pos="579755" algn="l"/>
              </a:tabLst>
            </a:pPr>
            <a:r>
              <a:rPr sz="4950" spc="17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R</a:t>
            </a:r>
            <a:r>
              <a:rPr sz="4950" spc="2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adiographic</a:t>
            </a:r>
            <a:r>
              <a:rPr sz="4950" spc="34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950" spc="2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finding-</a:t>
            </a:r>
            <a:r>
              <a:rPr sz="4950" spc="26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950" spc="4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4950" spc="13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950" spc="1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i</a:t>
            </a:r>
            <a:r>
              <a:rPr sz="4950" spc="-17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m</a:t>
            </a:r>
            <a:r>
              <a:rPr sz="4950" spc="2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portant</a:t>
            </a:r>
            <a:r>
              <a:rPr sz="4950" spc="45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950" spc="3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4950" spc="5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950" spc="1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arriving</a:t>
            </a:r>
            <a:r>
              <a:rPr sz="4950" spc="26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950" spc="3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at </a:t>
            </a:r>
            <a:r>
              <a:rPr sz="4950" spc="8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4950" spc="3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950" spc="15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final</a:t>
            </a:r>
            <a:r>
              <a:rPr sz="4950" spc="20" dirty="0">
                <a:solidFill>
                  <a:srgbClr val="1C1A1A"/>
                </a:solidFill>
                <a:latin typeface="Times New Roman" panose="02020603050405020304"/>
                <a:cs typeface="Times New Roman" panose="02020603050405020304"/>
              </a:rPr>
              <a:t> diagnosis</a:t>
            </a:r>
            <a:endParaRPr sz="495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idx="1"/>
          </p:nvPr>
        </p:nvSpPr>
        <p:spPr>
          <a:xfrm>
            <a:off x="1295400" y="4333587"/>
            <a:ext cx="16817340" cy="103361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9070" marR="304800" indent="-627380">
              <a:lnSpc>
                <a:spcPts val="4610"/>
              </a:lnSpc>
              <a:buClr>
                <a:srgbClr val="1C1A1A"/>
              </a:buClr>
              <a:buFont typeface="Times New Roman" panose="02020603050405020304"/>
              <a:buChar char="-"/>
              <a:tabLst>
                <a:tab pos="1456055" algn="l"/>
              </a:tabLst>
            </a:pPr>
            <a:r>
              <a:rPr sz="4250" b="1" spc="160" dirty="0"/>
              <a:t>Orthopantomograph</a:t>
            </a:r>
            <a:r>
              <a:rPr sz="4250" spc="-330" dirty="0"/>
              <a:t> </a:t>
            </a:r>
            <a:r>
              <a:rPr sz="4250" spc="10" dirty="0"/>
              <a:t>-</a:t>
            </a:r>
            <a:r>
              <a:rPr sz="4250" spc="-310" dirty="0"/>
              <a:t> </a:t>
            </a:r>
            <a:r>
              <a:rPr spc="30" dirty="0"/>
              <a:t>will</a:t>
            </a:r>
            <a:r>
              <a:rPr spc="240" dirty="0"/>
              <a:t> </a:t>
            </a:r>
            <a:r>
              <a:rPr spc="85" dirty="0"/>
              <a:t>show</a:t>
            </a:r>
            <a:r>
              <a:rPr spc="-95" dirty="0"/>
              <a:t> </a:t>
            </a:r>
            <a:r>
              <a:rPr spc="35" dirty="0"/>
              <a:t>both</a:t>
            </a:r>
            <a:r>
              <a:rPr spc="130" dirty="0"/>
              <a:t> </a:t>
            </a:r>
            <a:r>
              <a:rPr spc="30" dirty="0"/>
              <a:t>the</a:t>
            </a:r>
            <a:r>
              <a:rPr spc="-325" dirty="0"/>
              <a:t> </a:t>
            </a:r>
            <a:r>
              <a:rPr spc="45" dirty="0"/>
              <a:t>joints</a:t>
            </a:r>
            <a:r>
              <a:rPr spc="330" dirty="0"/>
              <a:t> </a:t>
            </a:r>
            <a:r>
              <a:rPr spc="30" dirty="0"/>
              <a:t>picture</a:t>
            </a:r>
            <a:r>
              <a:rPr spc="220" dirty="0"/>
              <a:t> </a:t>
            </a:r>
            <a:r>
              <a:rPr spc="40" dirty="0"/>
              <a:t>which</a:t>
            </a:r>
            <a:r>
              <a:rPr spc="204" dirty="0"/>
              <a:t> </a:t>
            </a:r>
            <a:r>
              <a:rPr spc="55" dirty="0"/>
              <a:t>can</a:t>
            </a:r>
            <a:r>
              <a:rPr spc="-75" dirty="0"/>
              <a:t> </a:t>
            </a:r>
            <a:r>
              <a:rPr spc="35" dirty="0"/>
              <a:t>be compared</a:t>
            </a:r>
            <a:r>
              <a:rPr spc="220" dirty="0"/>
              <a:t> </a:t>
            </a:r>
            <a:r>
              <a:rPr spc="60" dirty="0"/>
              <a:t>in</a:t>
            </a:r>
            <a:r>
              <a:rPr spc="-150" dirty="0"/>
              <a:t> </a:t>
            </a:r>
            <a:r>
              <a:rPr spc="30" dirty="0"/>
              <a:t>unilateral</a:t>
            </a:r>
            <a:r>
              <a:rPr spc="310" dirty="0"/>
              <a:t> </a:t>
            </a:r>
            <a:r>
              <a:rPr spc="30" dirty="0"/>
              <a:t>cases.</a:t>
            </a:r>
            <a:endParaRPr sz="4250" dirty="0"/>
          </a:p>
          <a:p>
            <a:pPr marL="1449070" marR="1281430" indent="-627380">
              <a:lnSpc>
                <a:spcPts val="4630"/>
              </a:lnSpc>
              <a:spcBef>
                <a:spcPts val="965"/>
              </a:spcBef>
              <a:buClr>
                <a:srgbClr val="1C1A1A"/>
              </a:buClr>
              <a:buFont typeface="Times New Roman" panose="02020603050405020304"/>
              <a:buChar char="-"/>
              <a:tabLst>
                <a:tab pos="1437640" algn="l"/>
              </a:tabLst>
            </a:pPr>
            <a:r>
              <a:rPr sz="4250" b="1" spc="185" dirty="0"/>
              <a:t>Lateral</a:t>
            </a:r>
            <a:r>
              <a:rPr sz="4250" b="1" spc="195" dirty="0"/>
              <a:t> </a:t>
            </a:r>
            <a:r>
              <a:rPr sz="4250" b="1" spc="85" dirty="0"/>
              <a:t>ob</a:t>
            </a:r>
            <a:r>
              <a:rPr sz="4250" b="1" spc="-40" dirty="0"/>
              <a:t>l</a:t>
            </a:r>
            <a:r>
              <a:rPr sz="4250" b="1" spc="55" dirty="0"/>
              <a:t>i</a:t>
            </a:r>
            <a:r>
              <a:rPr sz="4250" b="1" spc="225" dirty="0"/>
              <a:t>q</a:t>
            </a:r>
            <a:r>
              <a:rPr sz="4250" b="1" spc="60" dirty="0"/>
              <a:t>ue</a:t>
            </a:r>
            <a:r>
              <a:rPr sz="4250" b="1" dirty="0"/>
              <a:t> </a:t>
            </a:r>
            <a:r>
              <a:rPr sz="4250" b="1" spc="30" dirty="0"/>
              <a:t>v</a:t>
            </a:r>
            <a:r>
              <a:rPr sz="4250" b="1" spc="55" dirty="0"/>
              <a:t>i</a:t>
            </a:r>
            <a:r>
              <a:rPr sz="4250" b="1" spc="-25" dirty="0"/>
              <a:t>ew-</a:t>
            </a:r>
            <a:r>
              <a:rPr sz="4250" b="1" spc="-85" dirty="0"/>
              <a:t> </a:t>
            </a:r>
            <a:r>
              <a:rPr spc="30" dirty="0"/>
              <a:t>will</a:t>
            </a:r>
            <a:r>
              <a:rPr spc="165" dirty="0"/>
              <a:t> </a:t>
            </a:r>
            <a:r>
              <a:rPr spc="35" dirty="0"/>
              <a:t>give</a:t>
            </a:r>
            <a:r>
              <a:rPr spc="135" dirty="0"/>
              <a:t> </a:t>
            </a:r>
            <a:r>
              <a:rPr spc="-110" dirty="0"/>
              <a:t>a</a:t>
            </a:r>
            <a:r>
              <a:rPr spc="50" dirty="0"/>
              <a:t>nteropo</a:t>
            </a:r>
            <a:r>
              <a:rPr spc="150" dirty="0"/>
              <a:t>s</a:t>
            </a:r>
            <a:r>
              <a:rPr spc="25" dirty="0"/>
              <a:t>teri</a:t>
            </a:r>
            <a:r>
              <a:rPr spc="80" dirty="0"/>
              <a:t>o</a:t>
            </a:r>
            <a:r>
              <a:rPr spc="95" dirty="0"/>
              <a:t>r</a:t>
            </a:r>
            <a:r>
              <a:rPr spc="55" dirty="0"/>
              <a:t> </a:t>
            </a:r>
            <a:r>
              <a:rPr spc="15" dirty="0"/>
              <a:t>dimensi</a:t>
            </a:r>
            <a:r>
              <a:rPr spc="175" dirty="0"/>
              <a:t>o</a:t>
            </a:r>
            <a:r>
              <a:rPr spc="100" dirty="0"/>
              <a:t>n</a:t>
            </a:r>
            <a:r>
              <a:rPr spc="130" dirty="0"/>
              <a:t> </a:t>
            </a:r>
            <a:r>
              <a:rPr spc="50" dirty="0"/>
              <a:t>of</a:t>
            </a:r>
            <a:r>
              <a:rPr spc="-35" dirty="0"/>
              <a:t> </a:t>
            </a:r>
            <a:r>
              <a:rPr spc="30" dirty="0"/>
              <a:t>the condylar</a:t>
            </a:r>
            <a:r>
              <a:rPr spc="120" dirty="0"/>
              <a:t> </a:t>
            </a:r>
            <a:r>
              <a:rPr spc="140" dirty="0"/>
              <a:t>m</a:t>
            </a:r>
            <a:r>
              <a:rPr spc="105" dirty="0"/>
              <a:t>a</a:t>
            </a:r>
            <a:r>
              <a:rPr spc="55" dirty="0"/>
              <a:t>s</a:t>
            </a:r>
            <a:r>
              <a:rPr spc="90" dirty="0"/>
              <a:t>s.</a:t>
            </a:r>
            <a:r>
              <a:rPr spc="-135" dirty="0"/>
              <a:t> </a:t>
            </a:r>
            <a:r>
              <a:rPr spc="35" dirty="0"/>
              <a:t>Elongation</a:t>
            </a:r>
            <a:r>
              <a:rPr spc="260" dirty="0"/>
              <a:t> </a:t>
            </a:r>
            <a:r>
              <a:rPr spc="50" dirty="0"/>
              <a:t>of</a:t>
            </a:r>
            <a:r>
              <a:rPr spc="110" dirty="0"/>
              <a:t> </a:t>
            </a:r>
            <a:r>
              <a:rPr spc="35" dirty="0"/>
              <a:t>coronoid</a:t>
            </a:r>
            <a:r>
              <a:rPr spc="-25" dirty="0"/>
              <a:t> </a:t>
            </a:r>
            <a:r>
              <a:rPr spc="50" dirty="0"/>
              <a:t>proc</a:t>
            </a:r>
            <a:r>
              <a:rPr spc="330" dirty="0"/>
              <a:t>e</a:t>
            </a:r>
            <a:r>
              <a:rPr spc="80" dirty="0"/>
              <a:t>s</a:t>
            </a:r>
            <a:r>
              <a:rPr spc="110" dirty="0"/>
              <a:t>s</a:t>
            </a:r>
            <a:r>
              <a:rPr spc="-165" dirty="0"/>
              <a:t> </a:t>
            </a:r>
            <a:r>
              <a:rPr spc="75" dirty="0"/>
              <a:t>can</a:t>
            </a:r>
            <a:r>
              <a:rPr spc="-80" dirty="0"/>
              <a:t> </a:t>
            </a:r>
            <a:r>
              <a:rPr spc="35" dirty="0"/>
              <a:t>be</a:t>
            </a:r>
            <a:r>
              <a:rPr spc="270" dirty="0"/>
              <a:t> </a:t>
            </a:r>
            <a:r>
              <a:rPr spc="15" dirty="0"/>
              <a:t>seen.</a:t>
            </a:r>
            <a:endParaRPr sz="4250" dirty="0"/>
          </a:p>
          <a:p>
            <a:pPr marL="1461770" marR="1616075" indent="-640080">
              <a:lnSpc>
                <a:spcPts val="4610"/>
              </a:lnSpc>
              <a:spcBef>
                <a:spcPts val="1000"/>
              </a:spcBef>
              <a:buClr>
                <a:srgbClr val="1C1A1A"/>
              </a:buClr>
              <a:buFont typeface="Times New Roman" panose="02020603050405020304"/>
              <a:buChar char="-"/>
              <a:tabLst>
                <a:tab pos="1456055" algn="l"/>
              </a:tabLst>
            </a:pPr>
            <a:r>
              <a:rPr sz="4250" b="1" spc="114" dirty="0"/>
              <a:t>Cephalometr</a:t>
            </a:r>
            <a:r>
              <a:rPr sz="4250" b="1" spc="525" dirty="0"/>
              <a:t>i</a:t>
            </a:r>
            <a:r>
              <a:rPr sz="4250" b="1" dirty="0"/>
              <a:t>c</a:t>
            </a:r>
            <a:r>
              <a:rPr sz="4250" b="1" spc="-85" dirty="0"/>
              <a:t> </a:t>
            </a:r>
            <a:r>
              <a:rPr sz="4250" b="1" spc="180" dirty="0"/>
              <a:t>r</a:t>
            </a:r>
            <a:r>
              <a:rPr sz="4250" b="1" spc="560" dirty="0"/>
              <a:t>a</a:t>
            </a:r>
            <a:r>
              <a:rPr sz="4250" b="1" spc="145" dirty="0"/>
              <a:t>d</a:t>
            </a:r>
            <a:r>
              <a:rPr sz="4250" b="1" spc="65" dirty="0"/>
              <a:t>i</a:t>
            </a:r>
            <a:r>
              <a:rPr sz="4250" b="1" spc="130" dirty="0"/>
              <a:t>ogr</a:t>
            </a:r>
            <a:r>
              <a:rPr sz="4250" b="1" spc="210" dirty="0"/>
              <a:t>a</a:t>
            </a:r>
            <a:r>
              <a:rPr sz="4250" b="1" spc="90" dirty="0"/>
              <a:t>ph-</a:t>
            </a:r>
            <a:r>
              <a:rPr sz="4250" b="1" spc="185" dirty="0"/>
              <a:t> </a:t>
            </a:r>
            <a:r>
              <a:rPr spc="65" dirty="0"/>
              <a:t>is</a:t>
            </a:r>
            <a:r>
              <a:rPr spc="-155" dirty="0"/>
              <a:t> </a:t>
            </a:r>
            <a:r>
              <a:rPr spc="65" dirty="0"/>
              <a:t>t</a:t>
            </a:r>
            <a:r>
              <a:rPr spc="15" dirty="0"/>
              <a:t>a</a:t>
            </a:r>
            <a:r>
              <a:rPr spc="35" dirty="0"/>
              <a:t>ken</a:t>
            </a:r>
            <a:r>
              <a:rPr spc="80" dirty="0"/>
              <a:t> </a:t>
            </a:r>
            <a:r>
              <a:rPr spc="75" dirty="0"/>
              <a:t>to</a:t>
            </a:r>
            <a:r>
              <a:rPr spc="110" dirty="0"/>
              <a:t> </a:t>
            </a:r>
            <a:r>
              <a:rPr spc="35" dirty="0"/>
              <a:t>evalu</a:t>
            </a:r>
            <a:r>
              <a:rPr spc="45" dirty="0"/>
              <a:t>a</a:t>
            </a:r>
            <a:r>
              <a:rPr spc="55" dirty="0"/>
              <a:t>te</a:t>
            </a:r>
            <a:r>
              <a:rPr dirty="0"/>
              <a:t> </a:t>
            </a:r>
            <a:r>
              <a:rPr spc="30" dirty="0"/>
              <a:t>the</a:t>
            </a:r>
            <a:r>
              <a:rPr spc="204" dirty="0"/>
              <a:t> </a:t>
            </a:r>
            <a:r>
              <a:rPr spc="70" dirty="0"/>
              <a:t>a</a:t>
            </a:r>
            <a:r>
              <a:rPr spc="50" dirty="0"/>
              <a:t>s</a:t>
            </a:r>
            <a:r>
              <a:rPr spc="30" dirty="0"/>
              <a:t>sociated skeletal</a:t>
            </a:r>
            <a:r>
              <a:rPr spc="114" dirty="0"/>
              <a:t> </a:t>
            </a:r>
            <a:r>
              <a:rPr spc="30" dirty="0"/>
              <a:t>defor</a:t>
            </a:r>
            <a:r>
              <a:rPr spc="160" dirty="0"/>
              <a:t>m</a:t>
            </a:r>
            <a:r>
              <a:rPr spc="10" dirty="0"/>
              <a:t>ities</a:t>
            </a:r>
            <a:endParaRPr sz="4250" dirty="0"/>
          </a:p>
          <a:p>
            <a:pPr marL="1437005" marR="311150" indent="-615315">
              <a:lnSpc>
                <a:spcPts val="4630"/>
              </a:lnSpc>
              <a:spcBef>
                <a:spcPts val="1035"/>
              </a:spcBef>
              <a:buClr>
                <a:srgbClr val="1C1A1A"/>
              </a:buClr>
              <a:buFont typeface="Times New Roman" panose="02020603050405020304"/>
              <a:buChar char="-"/>
              <a:tabLst>
                <a:tab pos="1449705" algn="l"/>
              </a:tabLst>
            </a:pPr>
            <a:r>
              <a:rPr sz="4250" b="1" spc="270" dirty="0"/>
              <a:t>P</a:t>
            </a:r>
            <a:r>
              <a:rPr sz="4250" b="1" spc="85" dirty="0"/>
              <a:t>ostero</a:t>
            </a:r>
            <a:r>
              <a:rPr sz="4250" b="1" spc="365" dirty="0"/>
              <a:t>a</a:t>
            </a:r>
            <a:r>
              <a:rPr sz="4250" b="1" spc="165" dirty="0"/>
              <a:t>nter</a:t>
            </a:r>
            <a:r>
              <a:rPr sz="4250" b="1" spc="170" dirty="0"/>
              <a:t>i</a:t>
            </a:r>
            <a:r>
              <a:rPr sz="4250" b="1" spc="190" dirty="0"/>
              <a:t>or</a:t>
            </a:r>
            <a:r>
              <a:rPr sz="4250" b="1" spc="-5" dirty="0"/>
              <a:t> </a:t>
            </a:r>
            <a:r>
              <a:rPr sz="4250" b="1" spc="215" dirty="0"/>
              <a:t>rad</a:t>
            </a:r>
            <a:r>
              <a:rPr sz="4250" b="1" spc="280" dirty="0"/>
              <a:t>i</a:t>
            </a:r>
            <a:r>
              <a:rPr sz="4250" b="1" spc="110" dirty="0"/>
              <a:t>ogr</a:t>
            </a:r>
            <a:r>
              <a:rPr sz="4250" b="1" spc="240" dirty="0"/>
              <a:t>a</a:t>
            </a:r>
            <a:r>
              <a:rPr sz="4250" b="1" spc="360" dirty="0"/>
              <a:t>p</a:t>
            </a:r>
            <a:r>
              <a:rPr sz="4250" b="1" spc="120" dirty="0"/>
              <a:t>h-</a:t>
            </a:r>
            <a:r>
              <a:rPr sz="4250" b="1" spc="-195" dirty="0"/>
              <a:t> </a:t>
            </a:r>
            <a:r>
              <a:rPr spc="30" dirty="0"/>
              <a:t>will</a:t>
            </a:r>
            <a:r>
              <a:rPr spc="120" dirty="0"/>
              <a:t> </a:t>
            </a:r>
            <a:r>
              <a:rPr spc="30" dirty="0"/>
              <a:t>reveal</a:t>
            </a:r>
            <a:r>
              <a:rPr spc="95" dirty="0"/>
              <a:t> </a:t>
            </a:r>
            <a:r>
              <a:rPr spc="50" dirty="0"/>
              <a:t>the</a:t>
            </a:r>
            <a:r>
              <a:rPr spc="35" dirty="0"/>
              <a:t> </a:t>
            </a:r>
            <a:r>
              <a:rPr spc="95" dirty="0"/>
              <a:t>m</a:t>
            </a:r>
            <a:r>
              <a:rPr spc="125" dirty="0"/>
              <a:t>e</a:t>
            </a:r>
            <a:r>
              <a:rPr spc="35" dirty="0"/>
              <a:t>dio</a:t>
            </a:r>
            <a:r>
              <a:rPr spc="155" dirty="0"/>
              <a:t> </a:t>
            </a:r>
            <a:r>
              <a:rPr spc="30" dirty="0"/>
              <a:t>l</a:t>
            </a:r>
            <a:r>
              <a:rPr spc="-95" dirty="0"/>
              <a:t>a</a:t>
            </a:r>
            <a:r>
              <a:rPr spc="40" dirty="0"/>
              <a:t>teral</a:t>
            </a:r>
            <a:r>
              <a:rPr spc="150" dirty="0"/>
              <a:t> </a:t>
            </a:r>
            <a:r>
              <a:rPr spc="30" dirty="0"/>
              <a:t>extent</a:t>
            </a:r>
            <a:r>
              <a:rPr spc="114" dirty="0"/>
              <a:t> </a:t>
            </a:r>
            <a:r>
              <a:rPr spc="65" dirty="0"/>
              <a:t>of</a:t>
            </a:r>
            <a:r>
              <a:rPr spc="40" dirty="0"/>
              <a:t> </a:t>
            </a:r>
            <a:r>
              <a:rPr spc="50" dirty="0"/>
              <a:t>the</a:t>
            </a:r>
            <a:r>
              <a:rPr spc="10" dirty="0"/>
              <a:t> </a:t>
            </a:r>
            <a:r>
              <a:rPr spc="225" dirty="0"/>
              <a:t>b</a:t>
            </a:r>
            <a:r>
              <a:rPr spc="80" dirty="0"/>
              <a:t>ony</a:t>
            </a:r>
            <a:r>
              <a:rPr spc="-30" dirty="0"/>
              <a:t> </a:t>
            </a:r>
            <a:r>
              <a:rPr spc="15" dirty="0"/>
              <a:t>mass.</a:t>
            </a:r>
            <a:r>
              <a:rPr spc="225" dirty="0"/>
              <a:t> </a:t>
            </a:r>
            <a:r>
              <a:rPr spc="50" dirty="0"/>
              <a:t>It</a:t>
            </a:r>
            <a:r>
              <a:rPr spc="-75" dirty="0"/>
              <a:t> </a:t>
            </a:r>
            <a:r>
              <a:rPr spc="45" dirty="0"/>
              <a:t>will</a:t>
            </a:r>
            <a:r>
              <a:rPr spc="125" dirty="0"/>
              <a:t> </a:t>
            </a:r>
            <a:r>
              <a:rPr spc="45" dirty="0"/>
              <a:t>also</a:t>
            </a:r>
            <a:r>
              <a:rPr spc="-15" dirty="0"/>
              <a:t> </a:t>
            </a:r>
            <a:r>
              <a:rPr spc="15" dirty="0"/>
              <a:t>highlight</a:t>
            </a:r>
            <a:r>
              <a:rPr spc="275" dirty="0"/>
              <a:t> </a:t>
            </a:r>
            <a:r>
              <a:rPr spc="50" dirty="0"/>
              <a:t>the</a:t>
            </a:r>
            <a:r>
              <a:rPr spc="155" dirty="0"/>
              <a:t> </a:t>
            </a:r>
            <a:r>
              <a:rPr spc="20" dirty="0"/>
              <a:t>asymm</a:t>
            </a:r>
            <a:r>
              <a:rPr spc="80" dirty="0"/>
              <a:t>e</a:t>
            </a:r>
            <a:r>
              <a:rPr spc="30" dirty="0"/>
              <a:t>try</a:t>
            </a:r>
            <a:r>
              <a:rPr spc="235" dirty="0"/>
              <a:t> </a:t>
            </a:r>
            <a:r>
              <a:rPr spc="30" dirty="0"/>
              <a:t>in</a:t>
            </a:r>
            <a:r>
              <a:rPr spc="-85" dirty="0"/>
              <a:t> </a:t>
            </a:r>
            <a:r>
              <a:rPr spc="45" dirty="0"/>
              <a:t>unil</a:t>
            </a:r>
            <a:r>
              <a:rPr spc="125" dirty="0"/>
              <a:t>a</a:t>
            </a:r>
            <a:r>
              <a:rPr spc="40" dirty="0"/>
              <a:t>teral</a:t>
            </a:r>
            <a:r>
              <a:rPr spc="75" dirty="0"/>
              <a:t> </a:t>
            </a:r>
            <a:r>
              <a:rPr spc="50" dirty="0"/>
              <a:t>ca</a:t>
            </a:r>
            <a:r>
              <a:rPr spc="75" dirty="0"/>
              <a:t>s</a:t>
            </a:r>
            <a:r>
              <a:rPr spc="50" dirty="0"/>
              <a:t>es</a:t>
            </a:r>
            <a:endParaRPr sz="4250" dirty="0"/>
          </a:p>
          <a:p>
            <a:pPr marL="1455420" marR="100965" indent="-633730">
              <a:lnSpc>
                <a:spcPts val="4610"/>
              </a:lnSpc>
              <a:spcBef>
                <a:spcPts val="975"/>
              </a:spcBef>
              <a:buClr>
                <a:srgbClr val="1C1A1A"/>
              </a:buClr>
              <a:buFont typeface="Times New Roman" panose="02020603050405020304"/>
              <a:buChar char="-"/>
              <a:tabLst>
                <a:tab pos="1456055" algn="l"/>
              </a:tabLst>
            </a:pPr>
            <a:r>
              <a:rPr sz="4250" b="1" spc="190" dirty="0"/>
              <a:t>CT</a:t>
            </a:r>
            <a:r>
              <a:rPr sz="4250" b="1" spc="15" dirty="0"/>
              <a:t> </a:t>
            </a:r>
            <a:r>
              <a:rPr sz="4250" b="1" spc="50" dirty="0"/>
              <a:t>sc</a:t>
            </a:r>
            <a:r>
              <a:rPr sz="4250" b="1" spc="105" dirty="0"/>
              <a:t>a</a:t>
            </a:r>
            <a:r>
              <a:rPr sz="4250" b="1" spc="85" dirty="0"/>
              <a:t>n-</a:t>
            </a:r>
            <a:r>
              <a:rPr sz="4250" b="1" spc="-55" dirty="0"/>
              <a:t> </a:t>
            </a:r>
            <a:r>
              <a:rPr spc="35" dirty="0"/>
              <a:t>very</a:t>
            </a:r>
            <a:r>
              <a:rPr spc="114" dirty="0"/>
              <a:t> </a:t>
            </a:r>
            <a:r>
              <a:rPr spc="15" dirty="0"/>
              <a:t>helpful</a:t>
            </a:r>
            <a:r>
              <a:rPr spc="315" dirty="0"/>
              <a:t> </a:t>
            </a:r>
            <a:r>
              <a:rPr spc="35" dirty="0"/>
              <a:t>guide</a:t>
            </a:r>
            <a:r>
              <a:rPr spc="160" dirty="0"/>
              <a:t> </a:t>
            </a:r>
            <a:r>
              <a:rPr spc="45" dirty="0"/>
              <a:t>for</a:t>
            </a:r>
            <a:r>
              <a:rPr spc="145" dirty="0"/>
              <a:t> </a:t>
            </a:r>
            <a:r>
              <a:rPr spc="-204" dirty="0"/>
              <a:t>s</a:t>
            </a:r>
            <a:r>
              <a:rPr spc="30" dirty="0"/>
              <a:t>urger</a:t>
            </a:r>
            <a:r>
              <a:rPr spc="125" dirty="0"/>
              <a:t>y</a:t>
            </a:r>
            <a:r>
              <a:rPr spc="345" dirty="0"/>
              <a:t>.</a:t>
            </a:r>
            <a:r>
              <a:rPr spc="-530" dirty="0"/>
              <a:t> </a:t>
            </a:r>
            <a:r>
              <a:rPr spc="15" dirty="0"/>
              <a:t>Relation</a:t>
            </a:r>
            <a:r>
              <a:rPr spc="330" dirty="0"/>
              <a:t> </a:t>
            </a:r>
            <a:r>
              <a:rPr spc="45" dirty="0"/>
              <a:t>to</a:t>
            </a:r>
            <a:r>
              <a:rPr spc="5" dirty="0"/>
              <a:t> </a:t>
            </a:r>
            <a:r>
              <a:rPr spc="30" dirty="0"/>
              <a:t>the</a:t>
            </a:r>
            <a:r>
              <a:rPr spc="85" dirty="0"/>
              <a:t> </a:t>
            </a:r>
            <a:r>
              <a:rPr spc="160" dirty="0"/>
              <a:t>m</a:t>
            </a:r>
            <a:r>
              <a:rPr spc="30" dirty="0"/>
              <a:t>edial</a:t>
            </a:r>
            <a:r>
              <a:rPr spc="140" dirty="0"/>
              <a:t> </a:t>
            </a:r>
            <a:r>
              <a:rPr spc="30" dirty="0"/>
              <a:t>cranial</a:t>
            </a:r>
            <a:r>
              <a:rPr spc="20" dirty="0"/>
              <a:t> </a:t>
            </a:r>
            <a:r>
              <a:rPr spc="65" dirty="0"/>
              <a:t>fos</a:t>
            </a:r>
            <a:r>
              <a:rPr spc="100" dirty="0"/>
              <a:t>s</a:t>
            </a:r>
            <a:r>
              <a:rPr spc="55" dirty="0"/>
              <a:t>a,</a:t>
            </a:r>
            <a:r>
              <a:rPr spc="-170" dirty="0"/>
              <a:t> </a:t>
            </a:r>
            <a:r>
              <a:rPr spc="50" dirty="0"/>
              <a:t>the</a:t>
            </a:r>
            <a:r>
              <a:rPr spc="130" dirty="0"/>
              <a:t> </a:t>
            </a:r>
            <a:r>
              <a:rPr spc="30" dirty="0"/>
              <a:t>antero</a:t>
            </a:r>
            <a:r>
              <a:rPr spc="200" dirty="0"/>
              <a:t>p</a:t>
            </a:r>
            <a:r>
              <a:rPr spc="30" dirty="0"/>
              <a:t>osterior</a:t>
            </a:r>
            <a:r>
              <a:rPr spc="-20" dirty="0"/>
              <a:t> </a:t>
            </a:r>
            <a:r>
              <a:rPr spc="30" dirty="0"/>
              <a:t>width,</a:t>
            </a:r>
            <a:r>
              <a:rPr spc="160" dirty="0"/>
              <a:t> </a:t>
            </a:r>
            <a:r>
              <a:rPr spc="110" dirty="0"/>
              <a:t>m</a:t>
            </a:r>
            <a:r>
              <a:rPr spc="30" dirty="0"/>
              <a:t>ediolateral</a:t>
            </a:r>
            <a:r>
              <a:rPr spc="285" dirty="0"/>
              <a:t> </a:t>
            </a:r>
            <a:r>
              <a:rPr spc="35" dirty="0"/>
              <a:t>depth</a:t>
            </a:r>
            <a:r>
              <a:rPr spc="135" dirty="0"/>
              <a:t> </a:t>
            </a:r>
            <a:r>
              <a:rPr spc="55" dirty="0"/>
              <a:t>can</a:t>
            </a:r>
            <a:r>
              <a:rPr spc="-120" dirty="0"/>
              <a:t> </a:t>
            </a:r>
            <a:r>
              <a:rPr spc="35" dirty="0"/>
              <a:t>be</a:t>
            </a:r>
            <a:r>
              <a:rPr spc="245" dirty="0"/>
              <a:t> </a:t>
            </a:r>
            <a:r>
              <a:rPr spc="15" dirty="0"/>
              <a:t>assessed.</a:t>
            </a:r>
            <a:endParaRPr sz="4250" dirty="0"/>
          </a:p>
          <a:p>
            <a:pPr marL="1452245" indent="-15240">
              <a:lnSpc>
                <a:spcPts val="4360"/>
              </a:lnSpc>
            </a:pPr>
            <a:r>
              <a:rPr spc="90" dirty="0"/>
              <a:t>Any</a:t>
            </a:r>
            <a:r>
              <a:rPr spc="30" dirty="0"/>
              <a:t> </a:t>
            </a:r>
            <a:r>
              <a:rPr spc="35" dirty="0"/>
              <a:t>presence</a:t>
            </a:r>
            <a:r>
              <a:rPr spc="320" dirty="0"/>
              <a:t> </a:t>
            </a:r>
            <a:r>
              <a:rPr spc="65" dirty="0"/>
              <a:t>of</a:t>
            </a:r>
            <a:r>
              <a:rPr spc="30" dirty="0"/>
              <a:t> fractured</a:t>
            </a:r>
            <a:r>
              <a:rPr spc="190" dirty="0"/>
              <a:t> </a:t>
            </a:r>
            <a:r>
              <a:rPr spc="60" dirty="0"/>
              <a:t>condy</a:t>
            </a:r>
            <a:r>
              <a:rPr spc="95" dirty="0"/>
              <a:t>l</a:t>
            </a:r>
            <a:r>
              <a:rPr spc="30" dirty="0"/>
              <a:t>ar</a:t>
            </a:r>
            <a:r>
              <a:rPr spc="-80" dirty="0"/>
              <a:t> </a:t>
            </a:r>
            <a:r>
              <a:rPr spc="35" dirty="0"/>
              <a:t>head</a:t>
            </a:r>
            <a:r>
              <a:rPr spc="250" dirty="0"/>
              <a:t> </a:t>
            </a:r>
            <a:r>
              <a:rPr spc="60" dirty="0"/>
              <a:t>on</a:t>
            </a:r>
            <a:r>
              <a:rPr spc="-20" dirty="0"/>
              <a:t> </a:t>
            </a:r>
            <a:r>
              <a:rPr spc="50" dirty="0"/>
              <a:t>the</a:t>
            </a:r>
            <a:r>
              <a:rPr spc="35" dirty="0"/>
              <a:t> medial</a:t>
            </a:r>
            <a:r>
              <a:rPr spc="245" dirty="0"/>
              <a:t> </a:t>
            </a:r>
            <a:r>
              <a:rPr spc="30" dirty="0"/>
              <a:t>aspect</a:t>
            </a:r>
            <a:r>
              <a:rPr spc="150" dirty="0"/>
              <a:t> </a:t>
            </a:r>
            <a:r>
              <a:rPr spc="100" dirty="0"/>
              <a:t>of</a:t>
            </a:r>
            <a:r>
              <a:rPr spc="-135" dirty="0"/>
              <a:t> </a:t>
            </a:r>
            <a:r>
              <a:rPr spc="30" dirty="0"/>
              <a:t>ra</a:t>
            </a:r>
            <a:r>
              <a:rPr spc="25" dirty="0"/>
              <a:t>m</a:t>
            </a:r>
            <a:r>
              <a:rPr spc="50" dirty="0"/>
              <a:t>us</a:t>
            </a:r>
            <a:endParaRPr spc="50" dirty="0"/>
          </a:p>
          <a:p>
            <a:pPr marL="1452245">
              <a:lnSpc>
                <a:spcPts val="4755"/>
              </a:lnSpc>
            </a:pPr>
            <a:r>
              <a:rPr spc="35" dirty="0"/>
              <a:t>can</a:t>
            </a:r>
            <a:r>
              <a:rPr spc="10" dirty="0"/>
              <a:t> </a:t>
            </a:r>
            <a:r>
              <a:rPr spc="35" dirty="0"/>
              <a:t>be</a:t>
            </a:r>
            <a:r>
              <a:rPr spc="220" dirty="0"/>
              <a:t> </a:t>
            </a:r>
            <a:r>
              <a:rPr spc="-25" dirty="0"/>
              <a:t>l</a:t>
            </a:r>
            <a:r>
              <a:rPr spc="35" dirty="0"/>
              <a:t>ocated</a:t>
            </a:r>
            <a:endParaRPr spc="3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0" y="778934"/>
            <a:ext cx="6629400" cy="1659466"/>
          </a:xfrm>
        </p:spPr>
        <p:txBody>
          <a:bodyPr/>
          <a:lstStyle/>
          <a:p>
            <a:r>
              <a:rPr lang="en-IN" dirty="0" err="1"/>
              <a:t>Orthopantogram</a:t>
            </a:r>
            <a:endParaRPr lang="en-IN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571" y="2861733"/>
            <a:ext cx="18528058" cy="1134872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6292" y="394545"/>
            <a:ext cx="7712507" cy="2331721"/>
          </a:xfrm>
        </p:spPr>
        <p:txBody>
          <a:bodyPr/>
          <a:lstStyle/>
          <a:p>
            <a:r>
              <a:rPr lang="en-IN" dirty="0"/>
              <a:t>Lateral oblique view</a:t>
            </a: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38400" y="2726267"/>
            <a:ext cx="12268200" cy="1112519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Lateral cephalometric</a:t>
            </a: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0" y="3606802"/>
            <a:ext cx="11966953" cy="974524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39952" y="1298447"/>
            <a:ext cx="1466087" cy="832103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980944" y="1298447"/>
            <a:ext cx="539495" cy="8321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614928" y="1298447"/>
            <a:ext cx="2377440" cy="8321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375904" y="1216152"/>
            <a:ext cx="10552176" cy="59557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60607" y="7595616"/>
            <a:ext cx="7915656" cy="61539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969752" y="13904976"/>
            <a:ext cx="551688" cy="6370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2164568" y="13904976"/>
            <a:ext cx="405383" cy="2468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2701016" y="13904976"/>
            <a:ext cx="1097279" cy="2468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3929360" y="13904976"/>
            <a:ext cx="1136903" cy="33528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5169895" y="13904976"/>
            <a:ext cx="624840" cy="24688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5937991" y="13904976"/>
            <a:ext cx="1258823" cy="32004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7681447" y="13904976"/>
            <a:ext cx="414528" cy="24688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8217895" y="13904976"/>
            <a:ext cx="633984" cy="33528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191260" y="3471425"/>
            <a:ext cx="6346190" cy="3519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04215" marR="5080" indent="-691515">
              <a:lnSpc>
                <a:spcPct val="83000"/>
              </a:lnSpc>
              <a:buClr>
                <a:srgbClr val="161313"/>
              </a:buClr>
              <a:buFont typeface="Times New Roman" panose="02020603050405020304"/>
              <a:buChar char="•"/>
              <a:tabLst>
                <a:tab pos="728980" algn="l"/>
              </a:tabLst>
            </a:pPr>
            <a:r>
              <a:rPr sz="5550" spc="45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5550" spc="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35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5550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80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5550" spc="195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5550" spc="40" dirty="0">
                <a:latin typeface="Times New Roman" panose="02020603050405020304"/>
                <a:cs typeface="Times New Roman" panose="02020603050405020304"/>
              </a:rPr>
              <a:t>lpful</a:t>
            </a:r>
            <a:r>
              <a:rPr sz="5550" spc="20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65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555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15" dirty="0"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555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45" dirty="0">
                <a:latin typeface="Times New Roman" panose="02020603050405020304"/>
                <a:cs typeface="Times New Roman" panose="02020603050405020304"/>
              </a:rPr>
              <a:t>gives</a:t>
            </a:r>
            <a:r>
              <a:rPr sz="5550" spc="1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75" dirty="0">
                <a:latin typeface="Times New Roman" panose="02020603050405020304"/>
                <a:cs typeface="Times New Roman" panose="02020603050405020304"/>
              </a:rPr>
              <a:t>an</a:t>
            </a:r>
            <a:r>
              <a:rPr sz="555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0" dirty="0">
                <a:latin typeface="Times New Roman" panose="02020603050405020304"/>
                <a:cs typeface="Times New Roman" panose="02020603050405020304"/>
              </a:rPr>
              <a:t>accurate</a:t>
            </a:r>
            <a:r>
              <a:rPr sz="555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40" dirty="0">
                <a:latin typeface="Times New Roman" panose="02020603050405020304"/>
                <a:cs typeface="Times New Roman" panose="02020603050405020304"/>
              </a:rPr>
              <a:t>picture</a:t>
            </a:r>
            <a:r>
              <a:rPr sz="5550" spc="4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65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555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45" dirty="0">
                <a:latin typeface="Times New Roman" panose="02020603050405020304"/>
                <a:cs typeface="Times New Roman" panose="02020603050405020304"/>
              </a:rPr>
              <a:t>the</a:t>
            </a:r>
            <a:endParaRPr sz="5550" dirty="0">
              <a:latin typeface="Times New Roman" panose="02020603050405020304"/>
              <a:cs typeface="Times New Roman" panose="02020603050405020304"/>
            </a:endParaRPr>
          </a:p>
          <a:p>
            <a:pPr marL="734695" marR="229870" indent="-12700">
              <a:lnSpc>
                <a:spcPts val="5500"/>
              </a:lnSpc>
              <a:spcBef>
                <a:spcPts val="35"/>
              </a:spcBef>
            </a:pPr>
            <a:r>
              <a:rPr sz="5700" spc="405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5700" spc="95" dirty="0">
                <a:latin typeface="Times New Roman" panose="02020603050405020304"/>
                <a:cs typeface="Times New Roman" panose="02020603050405020304"/>
              </a:rPr>
              <a:t>roximity</a:t>
            </a:r>
            <a:r>
              <a:rPr sz="5700" spc="4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700" spc="-75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5700" spc="1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700" spc="345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5700" spc="484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5700" spc="-55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57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700" spc="32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700" spc="36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5700" spc="55" dirty="0">
                <a:latin typeface="Times New Roman" panose="02020603050405020304"/>
                <a:cs typeface="Times New Roman" panose="02020603050405020304"/>
              </a:rPr>
              <a:t>ky</a:t>
            </a:r>
            <a:r>
              <a:rPr sz="5700" spc="140" dirty="0">
                <a:latin typeface="Times New Roman" panose="02020603050405020304"/>
                <a:cs typeface="Times New Roman" panose="02020603050405020304"/>
              </a:rPr>
              <a:t>l</a:t>
            </a:r>
            <a:r>
              <a:rPr sz="5700" spc="85" dirty="0">
                <a:latin typeface="Times New Roman" panose="02020603050405020304"/>
                <a:cs typeface="Times New Roman" panose="02020603050405020304"/>
              </a:rPr>
              <a:t>otic</a:t>
            </a:r>
            <a:r>
              <a:rPr sz="57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700" spc="370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5700" spc="65" dirty="0">
                <a:latin typeface="Times New Roman" panose="02020603050405020304"/>
                <a:cs typeface="Times New Roman" panose="02020603050405020304"/>
              </a:rPr>
              <a:t>ass</a:t>
            </a:r>
            <a:r>
              <a:rPr sz="57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700" spc="85" dirty="0">
                <a:latin typeface="Times New Roman" panose="02020603050405020304"/>
                <a:cs typeface="Times New Roman" panose="02020603050405020304"/>
              </a:rPr>
              <a:t>to</a:t>
            </a:r>
            <a:endParaRPr sz="57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91260" y="6970440"/>
            <a:ext cx="7550784" cy="5813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10565" marR="315595" indent="5715" algn="just">
              <a:lnSpc>
                <a:spcPct val="83000"/>
              </a:lnSpc>
            </a:pPr>
            <a:r>
              <a:rPr sz="5700" spc="75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5700" spc="229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5700" spc="285" dirty="0">
                <a:latin typeface="Times New Roman" panose="02020603050405020304"/>
                <a:cs typeface="Times New Roman" panose="02020603050405020304"/>
              </a:rPr>
              <a:t>po</a:t>
            </a:r>
            <a:r>
              <a:rPr sz="5700" spc="56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5700" spc="170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5700" spc="55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700" spc="26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5700" spc="300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5700" spc="1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700" spc="175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5700" spc="135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5700" spc="63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5700" spc="409" dirty="0">
                <a:latin typeface="Times New Roman" panose="02020603050405020304"/>
                <a:cs typeface="Times New Roman" panose="02020603050405020304"/>
              </a:rPr>
              <a:t>u</a:t>
            </a:r>
            <a:r>
              <a:rPr sz="5700" spc="125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5700" spc="140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5700" spc="390" dirty="0">
                <a:latin typeface="Times New Roman" panose="02020603050405020304"/>
                <a:cs typeface="Times New Roman" panose="02020603050405020304"/>
              </a:rPr>
              <a:t>u</a:t>
            </a:r>
            <a:r>
              <a:rPr sz="5700" spc="85" dirty="0">
                <a:latin typeface="Times New Roman" panose="02020603050405020304"/>
                <a:cs typeface="Times New Roman" panose="02020603050405020304"/>
              </a:rPr>
              <a:t>res</a:t>
            </a:r>
            <a:r>
              <a:rPr sz="5700" spc="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4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5550" spc="3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45" dirty="0">
                <a:latin typeface="Times New Roman" panose="02020603050405020304"/>
                <a:cs typeface="Times New Roman" panose="02020603050405020304"/>
              </a:rPr>
              <a:t>cannot</a:t>
            </a:r>
            <a:r>
              <a:rPr sz="555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5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5550" spc="3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45" dirty="0">
                <a:latin typeface="Times New Roman" panose="02020603050405020304"/>
                <a:cs typeface="Times New Roman" panose="02020603050405020304"/>
              </a:rPr>
              <a:t>seen</a:t>
            </a:r>
            <a:r>
              <a:rPr sz="555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55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5550" spc="35" dirty="0">
                <a:latin typeface="Times New Roman" panose="02020603050405020304"/>
                <a:cs typeface="Times New Roman" panose="02020603050405020304"/>
              </a:rPr>
              <a:t> a</a:t>
            </a:r>
            <a:r>
              <a:rPr sz="5550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0" dirty="0">
                <a:latin typeface="Times New Roman" panose="02020603050405020304"/>
                <a:cs typeface="Times New Roman" panose="02020603050405020304"/>
              </a:rPr>
              <a:t>radiograph.</a:t>
            </a:r>
            <a:endParaRPr sz="5550" dirty="0">
              <a:latin typeface="Times New Roman" panose="02020603050405020304"/>
              <a:cs typeface="Times New Roman" panose="02020603050405020304"/>
            </a:endParaRPr>
          </a:p>
          <a:p>
            <a:pPr marL="728980" marR="1151255" indent="-716280" algn="ctr">
              <a:lnSpc>
                <a:spcPts val="6025"/>
              </a:lnSpc>
              <a:spcBef>
                <a:spcPts val="250"/>
              </a:spcBef>
              <a:buClr>
                <a:srgbClr val="161313"/>
              </a:buClr>
              <a:buFont typeface="Times New Roman" panose="02020603050405020304"/>
              <a:buChar char="•"/>
              <a:tabLst>
                <a:tab pos="728980" algn="l"/>
              </a:tabLst>
            </a:pPr>
            <a:r>
              <a:rPr sz="5550" spc="25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555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0" dirty="0">
                <a:latin typeface="Times New Roman" panose="02020603050405020304"/>
                <a:cs typeface="Times New Roman" panose="02020603050405020304"/>
              </a:rPr>
              <a:t>proximity</a:t>
            </a:r>
            <a:r>
              <a:rPr sz="5550" spc="5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0" dirty="0">
                <a:latin typeface="Times New Roman" panose="02020603050405020304"/>
                <a:cs typeface="Times New Roman" panose="02020603050405020304"/>
              </a:rPr>
              <a:t>with</a:t>
            </a:r>
            <a:endParaRPr sz="5550" dirty="0">
              <a:latin typeface="Times New Roman" panose="02020603050405020304"/>
              <a:cs typeface="Times New Roman" panose="02020603050405020304"/>
            </a:endParaRPr>
          </a:p>
          <a:p>
            <a:pPr marL="716280">
              <a:lnSpc>
                <a:spcPts val="5545"/>
              </a:lnSpc>
            </a:pPr>
            <a:r>
              <a:rPr sz="5700" spc="235" dirty="0">
                <a:latin typeface="Times New Roman" panose="02020603050405020304"/>
                <a:cs typeface="Times New Roman" panose="02020603050405020304"/>
              </a:rPr>
              <a:t>inte</a:t>
            </a:r>
            <a:r>
              <a:rPr sz="5700" spc="47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5700" spc="434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5700" spc="185" dirty="0">
                <a:latin typeface="Times New Roman" panose="02020603050405020304"/>
                <a:cs typeface="Times New Roman" panose="02020603050405020304"/>
              </a:rPr>
              <a:t>al</a:t>
            </a:r>
            <a:r>
              <a:rPr sz="57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700" spc="100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5700" spc="24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700" spc="190" dirty="0">
                <a:latin typeface="Times New Roman" panose="02020603050405020304"/>
                <a:cs typeface="Times New Roman" panose="02020603050405020304"/>
              </a:rPr>
              <a:t>rot</a:t>
            </a:r>
            <a:r>
              <a:rPr sz="5700" spc="320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5700" spc="140" dirty="0">
                <a:latin typeface="Times New Roman" panose="02020603050405020304"/>
                <a:cs typeface="Times New Roman" panose="02020603050405020304"/>
              </a:rPr>
              <a:t>d</a:t>
            </a:r>
            <a:endParaRPr sz="5700" dirty="0">
              <a:latin typeface="Times New Roman" panose="02020603050405020304"/>
              <a:cs typeface="Times New Roman" panose="02020603050405020304"/>
            </a:endParaRPr>
          </a:p>
          <a:p>
            <a:pPr marL="704215" marR="5080" indent="30480">
              <a:lnSpc>
                <a:spcPct val="83000"/>
              </a:lnSpc>
              <a:spcBef>
                <a:spcPts val="495"/>
              </a:spcBef>
            </a:pPr>
            <a:r>
              <a:rPr sz="5700" spc="32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5700" spc="54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5700" spc="245" dirty="0">
                <a:latin typeface="Times New Roman" panose="02020603050405020304"/>
                <a:cs typeface="Times New Roman" panose="02020603050405020304"/>
              </a:rPr>
              <a:t>te</a:t>
            </a:r>
            <a:r>
              <a:rPr sz="5700" spc="42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5700" spc="-3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57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0" dirty="0">
                <a:latin typeface="Times New Roman" panose="02020603050405020304"/>
                <a:cs typeface="Times New Roman" panose="02020603050405020304"/>
              </a:rPr>
              <a:t>medially</a:t>
            </a:r>
            <a:r>
              <a:rPr sz="5550" spc="5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55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555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20" dirty="0">
                <a:latin typeface="Times New Roman" panose="02020603050405020304"/>
                <a:cs typeface="Times New Roman" panose="02020603050405020304"/>
              </a:rPr>
              <a:t>very</a:t>
            </a:r>
            <a:r>
              <a:rPr sz="555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40" dirty="0">
                <a:latin typeface="Times New Roman" panose="02020603050405020304"/>
                <a:cs typeface="Times New Roman" panose="02020603050405020304"/>
              </a:rPr>
              <a:t>essential</a:t>
            </a:r>
            <a:r>
              <a:rPr sz="5550" spc="2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4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5550" spc="2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50" spc="-195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5550" spc="110" dirty="0">
                <a:latin typeface="Times New Roman" panose="02020603050405020304"/>
                <a:cs typeface="Times New Roman" panose="02020603050405020304"/>
              </a:rPr>
              <a:t>u</a:t>
            </a:r>
            <a:r>
              <a:rPr sz="5550" spc="20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5550" spc="20" dirty="0">
                <a:latin typeface="Times New Roman" panose="02020603050405020304"/>
                <a:cs typeface="Times New Roman" panose="02020603050405020304"/>
              </a:rPr>
              <a:t>gical purpose.</a:t>
            </a:r>
            <a:endParaRPr sz="5550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77644" y="802938"/>
            <a:ext cx="16005556" cy="24211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  <a:tabLst>
                <a:tab pos="1990725" algn="l"/>
                <a:tab pos="5840095" algn="l"/>
              </a:tabLst>
            </a:pPr>
            <a:r>
              <a:rPr sz="7200" spc="63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SE</a:t>
            </a:r>
            <a:r>
              <a:rPr lang="en-IN" sz="7200" spc="63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Q</a:t>
            </a:r>
            <a:r>
              <a:rPr sz="7200" spc="75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UELAE	</a:t>
            </a:r>
            <a:r>
              <a:rPr sz="7200" spc="78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7200" spc="-21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IN" sz="7200" spc="-21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UNTREATED</a:t>
            </a:r>
            <a:endParaRPr sz="7200" dirty="0">
              <a:latin typeface="Times New Roman" panose="02020603050405020304"/>
              <a:cs typeface="Times New Roman" panose="02020603050405020304"/>
            </a:endParaRPr>
          </a:p>
          <a:p>
            <a:pPr marL="4712335">
              <a:lnSpc>
                <a:spcPct val="100000"/>
              </a:lnSpc>
              <a:spcBef>
                <a:spcPts val="1605"/>
              </a:spcBef>
            </a:pPr>
            <a:r>
              <a:rPr sz="7200" spc="88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AN</a:t>
            </a:r>
            <a:r>
              <a:rPr sz="7200" spc="108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K</a:t>
            </a:r>
            <a:r>
              <a:rPr sz="7200" spc="63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YLOSIS</a:t>
            </a:r>
            <a:endParaRPr sz="72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97355" y="3656489"/>
            <a:ext cx="16499840" cy="8810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28980" indent="-716280">
              <a:lnSpc>
                <a:spcPct val="100000"/>
              </a:lnSpc>
              <a:buClr>
                <a:srgbClr val="151111"/>
              </a:buClr>
              <a:buFont typeface="Times New Roman" panose="02020603050405020304"/>
              <a:buChar char="•"/>
              <a:tabLst>
                <a:tab pos="711200" algn="l"/>
              </a:tabLst>
            </a:pPr>
            <a:r>
              <a:rPr sz="6150" spc="5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Facial</a:t>
            </a:r>
            <a:r>
              <a:rPr sz="6150" spc="434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150" spc="5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deform</a:t>
            </a:r>
            <a:r>
              <a:rPr sz="6150" spc="13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i</a:t>
            </a:r>
            <a:r>
              <a:rPr sz="6150" spc="4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ty</a:t>
            </a:r>
            <a:endParaRPr sz="6150">
              <a:latin typeface="Times New Roman" panose="02020603050405020304"/>
              <a:cs typeface="Times New Roman" panose="02020603050405020304"/>
            </a:endParaRPr>
          </a:p>
          <a:p>
            <a:pPr marL="728980" marR="5080" indent="-716280">
              <a:lnSpc>
                <a:spcPct val="104000"/>
              </a:lnSpc>
              <a:spcBef>
                <a:spcPts val="1585"/>
              </a:spcBef>
              <a:buClr>
                <a:srgbClr val="151111"/>
              </a:buClr>
              <a:buFont typeface="Times New Roman" panose="02020603050405020304"/>
              <a:buChar char="•"/>
              <a:tabLst>
                <a:tab pos="747395" algn="l"/>
              </a:tabLst>
            </a:pPr>
            <a:r>
              <a:rPr sz="6150" spc="-23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6150" spc="5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pe</a:t>
            </a:r>
            <a:r>
              <a:rPr sz="6150" spc="34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e</a:t>
            </a:r>
            <a:r>
              <a:rPr sz="6150" spc="-6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c</a:t>
            </a:r>
            <a:r>
              <a:rPr sz="6150" spc="15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h</a:t>
            </a:r>
            <a:r>
              <a:rPr sz="6150" spc="22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150" spc="4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di</a:t>
            </a:r>
            <a:r>
              <a:rPr sz="6150" spc="5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f</a:t>
            </a:r>
            <a:r>
              <a:rPr sz="6150" spc="4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ficulty</a:t>
            </a:r>
            <a:r>
              <a:rPr sz="6150" spc="30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150" spc="9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d</a:t>
            </a:r>
            <a:r>
              <a:rPr sz="6150" spc="13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u</a:t>
            </a:r>
            <a:r>
              <a:rPr sz="6150" spc="19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e</a:t>
            </a:r>
            <a:r>
              <a:rPr sz="6150" spc="-114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150" spc="4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6150" spc="18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150" spc="5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decreased</a:t>
            </a:r>
            <a:r>
              <a:rPr sz="6150" spc="35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150" spc="3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mouth</a:t>
            </a:r>
            <a:r>
              <a:rPr sz="6150" spc="1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150" spc="5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opening,</a:t>
            </a:r>
            <a:r>
              <a:rPr sz="6150" spc="16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150" spc="7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ma</a:t>
            </a:r>
            <a:r>
              <a:rPr sz="6150" spc="24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l</a:t>
            </a:r>
            <a:r>
              <a:rPr sz="6150" spc="2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occluded</a:t>
            </a:r>
            <a:r>
              <a:rPr sz="6150" spc="49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150" spc="6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te</a:t>
            </a:r>
            <a:r>
              <a:rPr sz="6150" spc="10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e</a:t>
            </a:r>
            <a:r>
              <a:rPr sz="6150" spc="4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th</a:t>
            </a:r>
            <a:r>
              <a:rPr sz="6150" spc="35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150" spc="2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6150" spc="4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150" spc="5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tongue</a:t>
            </a:r>
            <a:r>
              <a:rPr sz="6150" spc="19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150" spc="9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po</a:t>
            </a:r>
            <a:r>
              <a:rPr sz="6150" spc="38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6150" spc="2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ition.</a:t>
            </a:r>
            <a:endParaRPr sz="6150">
              <a:latin typeface="Times New Roman" panose="02020603050405020304"/>
              <a:cs typeface="Times New Roman" panose="02020603050405020304"/>
            </a:endParaRPr>
          </a:p>
          <a:p>
            <a:pPr marL="692150" indent="-679450">
              <a:lnSpc>
                <a:spcPct val="100000"/>
              </a:lnSpc>
              <a:spcBef>
                <a:spcPts val="1835"/>
              </a:spcBef>
              <a:buClr>
                <a:srgbClr val="151111"/>
              </a:buClr>
              <a:buFont typeface="Times New Roman" panose="02020603050405020304"/>
              <a:buChar char="•"/>
              <a:tabLst>
                <a:tab pos="692785" algn="l"/>
              </a:tabLst>
            </a:pPr>
            <a:r>
              <a:rPr sz="6150" spc="2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Nutrit</a:t>
            </a:r>
            <a:r>
              <a:rPr sz="6150" spc="60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i</a:t>
            </a:r>
            <a:r>
              <a:rPr sz="6150" spc="5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onal</a:t>
            </a:r>
            <a:r>
              <a:rPr sz="6150" spc="28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150" spc="4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defic</a:t>
            </a:r>
            <a:r>
              <a:rPr sz="6150" spc="19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i</a:t>
            </a:r>
            <a:r>
              <a:rPr sz="6150" spc="10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e</a:t>
            </a:r>
            <a:r>
              <a:rPr sz="6150" spc="7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n</a:t>
            </a:r>
            <a:r>
              <a:rPr sz="6150" spc="8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cy</a:t>
            </a:r>
            <a:endParaRPr sz="6150">
              <a:latin typeface="Times New Roman" panose="02020603050405020304"/>
              <a:cs typeface="Times New Roman" panose="02020603050405020304"/>
            </a:endParaRPr>
          </a:p>
          <a:p>
            <a:pPr marL="710565" indent="-697865">
              <a:lnSpc>
                <a:spcPct val="100000"/>
              </a:lnSpc>
              <a:spcBef>
                <a:spcPts val="1835"/>
              </a:spcBef>
              <a:buClr>
                <a:srgbClr val="151111"/>
              </a:buClr>
              <a:buFont typeface="Times New Roman" panose="02020603050405020304"/>
              <a:buChar char="•"/>
              <a:tabLst>
                <a:tab pos="711200" algn="l"/>
              </a:tabLst>
            </a:pPr>
            <a:r>
              <a:rPr sz="6150" spc="5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Respiratory</a:t>
            </a:r>
            <a:r>
              <a:rPr sz="6150" spc="59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150" spc="2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distress</a:t>
            </a:r>
            <a:endParaRPr sz="6150">
              <a:latin typeface="Times New Roman" panose="02020603050405020304"/>
              <a:cs typeface="Times New Roman" panose="02020603050405020304"/>
            </a:endParaRPr>
          </a:p>
          <a:p>
            <a:pPr marL="710565" indent="-697865">
              <a:lnSpc>
                <a:spcPct val="100000"/>
              </a:lnSpc>
              <a:spcBef>
                <a:spcPts val="1835"/>
              </a:spcBef>
              <a:buClr>
                <a:srgbClr val="151111"/>
              </a:buClr>
              <a:buFont typeface="Times New Roman" panose="02020603050405020304"/>
              <a:buChar char="•"/>
              <a:tabLst>
                <a:tab pos="711200" algn="l"/>
              </a:tabLst>
            </a:pPr>
            <a:r>
              <a:rPr sz="6150" spc="2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Malnutrition</a:t>
            </a:r>
            <a:endParaRPr sz="6150">
              <a:latin typeface="Times New Roman" panose="02020603050405020304"/>
              <a:cs typeface="Times New Roman" panose="02020603050405020304"/>
            </a:endParaRPr>
          </a:p>
          <a:p>
            <a:pPr marL="716280" indent="-703580">
              <a:lnSpc>
                <a:spcPct val="100000"/>
              </a:lnSpc>
              <a:spcBef>
                <a:spcPts val="1835"/>
              </a:spcBef>
              <a:buClr>
                <a:srgbClr val="151111"/>
              </a:buClr>
              <a:buFont typeface="Times New Roman" panose="02020603050405020304"/>
              <a:buChar char="•"/>
              <a:tabLst>
                <a:tab pos="716915" algn="l"/>
              </a:tabLst>
            </a:pPr>
            <a:r>
              <a:rPr sz="6150" spc="2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Malocclusion</a:t>
            </a:r>
            <a:endParaRPr sz="6150">
              <a:latin typeface="Times New Roman" panose="02020603050405020304"/>
              <a:cs typeface="Times New Roman" panose="02020603050405020304"/>
            </a:endParaRPr>
          </a:p>
          <a:p>
            <a:pPr marL="710565" indent="-697865">
              <a:lnSpc>
                <a:spcPct val="100000"/>
              </a:lnSpc>
              <a:spcBef>
                <a:spcPts val="1880"/>
              </a:spcBef>
              <a:buClr>
                <a:srgbClr val="151111"/>
              </a:buClr>
              <a:buFont typeface="Times New Roman" panose="02020603050405020304"/>
              <a:buChar char="•"/>
              <a:tabLst>
                <a:tab pos="711200" algn="l"/>
              </a:tabLst>
            </a:pPr>
            <a:r>
              <a:rPr sz="6150" spc="8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Poor</a:t>
            </a:r>
            <a:r>
              <a:rPr sz="6150" spc="29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150" spc="4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oral</a:t>
            </a:r>
            <a:r>
              <a:rPr sz="6150" spc="9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150" spc="2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hygiene</a:t>
            </a:r>
            <a:endParaRPr sz="615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166875" y="4906888"/>
            <a:ext cx="11091545" cy="4793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500" spc="75" dirty="0">
                <a:latin typeface="Times New Roman" panose="02020603050405020304"/>
                <a:cs typeface="Times New Roman" panose="02020603050405020304"/>
              </a:rPr>
              <a:t>BASICAL</a:t>
            </a:r>
            <a:r>
              <a:rPr sz="6500" spc="55" dirty="0">
                <a:latin typeface="Times New Roman" panose="02020603050405020304"/>
                <a:cs typeface="Times New Roman" panose="02020603050405020304"/>
              </a:rPr>
              <a:t>L</a:t>
            </a:r>
            <a:r>
              <a:rPr sz="6500" spc="185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65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50" spc="365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6650" spc="405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6650" spc="335" dirty="0">
                <a:latin typeface="Times New Roman" panose="02020603050405020304"/>
                <a:cs typeface="Times New Roman" panose="02020603050405020304"/>
              </a:rPr>
              <a:t>REE</a:t>
            </a:r>
            <a:r>
              <a:rPr sz="6650" spc="409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500" spc="130" dirty="0">
                <a:latin typeface="Times New Roman" panose="02020603050405020304"/>
                <a:cs typeface="Times New Roman" panose="02020603050405020304"/>
              </a:rPr>
              <a:t>TYP</a:t>
            </a:r>
            <a:r>
              <a:rPr sz="6500" spc="60" dirty="0">
                <a:latin typeface="Times New Roman" panose="02020603050405020304"/>
                <a:cs typeface="Times New Roman" panose="02020603050405020304"/>
              </a:rPr>
              <a:t>ES:</a:t>
            </a:r>
            <a:endParaRPr sz="6500" dirty="0">
              <a:latin typeface="Times New Roman" panose="02020603050405020304"/>
              <a:cs typeface="Times New Roman" panose="02020603050405020304"/>
            </a:endParaRPr>
          </a:p>
          <a:p>
            <a:pPr marL="759460" indent="-710565">
              <a:lnSpc>
                <a:spcPct val="100000"/>
              </a:lnSpc>
              <a:spcBef>
                <a:spcPts val="2010"/>
              </a:spcBef>
              <a:buClr>
                <a:srgbClr val="2D415D"/>
              </a:buClr>
              <a:buFont typeface="Times New Roman" panose="02020603050405020304"/>
              <a:buChar char="•"/>
              <a:tabLst>
                <a:tab pos="759460" algn="l"/>
              </a:tabLst>
            </a:pPr>
            <a:r>
              <a:rPr sz="6500" spc="595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6500" spc="90" dirty="0">
                <a:latin typeface="Times New Roman" panose="02020603050405020304"/>
                <a:cs typeface="Times New Roman" panose="02020603050405020304"/>
              </a:rPr>
              <a:t>ondylectomy</a:t>
            </a:r>
            <a:endParaRPr sz="6500" dirty="0">
              <a:latin typeface="Times New Roman" panose="02020603050405020304"/>
              <a:cs typeface="Times New Roman" panose="02020603050405020304"/>
            </a:endParaRPr>
          </a:p>
          <a:p>
            <a:pPr marL="759460" indent="-710565">
              <a:lnSpc>
                <a:spcPct val="100000"/>
              </a:lnSpc>
              <a:spcBef>
                <a:spcPts val="2015"/>
              </a:spcBef>
              <a:buClr>
                <a:srgbClr val="2D415D"/>
              </a:buClr>
              <a:buFont typeface="Times New Roman" panose="02020603050405020304"/>
              <a:buChar char="•"/>
              <a:tabLst>
                <a:tab pos="759460" algn="l"/>
              </a:tabLst>
            </a:pPr>
            <a:r>
              <a:rPr sz="6500" spc="630" dirty="0">
                <a:latin typeface="Times New Roman" panose="02020603050405020304"/>
                <a:cs typeface="Times New Roman" panose="02020603050405020304"/>
              </a:rPr>
              <a:t>G</a:t>
            </a:r>
            <a:r>
              <a:rPr sz="6500" spc="120" dirty="0">
                <a:latin typeface="Times New Roman" panose="02020603050405020304"/>
                <a:cs typeface="Times New Roman" panose="02020603050405020304"/>
              </a:rPr>
              <a:t>ap</a:t>
            </a:r>
            <a:r>
              <a:rPr sz="6500" spc="-4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500" spc="80" dirty="0">
                <a:latin typeface="Times New Roman" panose="02020603050405020304"/>
                <a:cs typeface="Times New Roman" panose="02020603050405020304"/>
              </a:rPr>
              <a:t>Arthropl</a:t>
            </a:r>
            <a:r>
              <a:rPr sz="6500" spc="65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6500" spc="100" dirty="0">
                <a:latin typeface="Times New Roman" panose="02020603050405020304"/>
                <a:cs typeface="Times New Roman" panose="02020603050405020304"/>
              </a:rPr>
              <a:t>sty</a:t>
            </a:r>
            <a:endParaRPr sz="6500" dirty="0">
              <a:latin typeface="Times New Roman" panose="02020603050405020304"/>
              <a:cs typeface="Times New Roman" panose="02020603050405020304"/>
            </a:endParaRPr>
          </a:p>
          <a:p>
            <a:pPr marL="746760" indent="-697865">
              <a:lnSpc>
                <a:spcPct val="100000"/>
              </a:lnSpc>
              <a:spcBef>
                <a:spcPts val="2015"/>
              </a:spcBef>
              <a:buClr>
                <a:srgbClr val="2D415D"/>
              </a:buClr>
              <a:buFont typeface="Times New Roman" panose="02020603050405020304"/>
              <a:buChar char="•"/>
              <a:tabLst>
                <a:tab pos="747395" algn="l"/>
              </a:tabLst>
            </a:pPr>
            <a:r>
              <a:rPr sz="6150" spc="195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6150" spc="3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6150" spc="20" dirty="0">
                <a:latin typeface="Times New Roman" panose="02020603050405020304"/>
                <a:cs typeface="Times New Roman" panose="02020603050405020304"/>
              </a:rPr>
              <a:t>te</a:t>
            </a:r>
            <a:r>
              <a:rPr sz="6150" spc="-14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6150" spc="-170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6150" spc="130" dirty="0">
                <a:latin typeface="Times New Roman" panose="02020603050405020304"/>
                <a:cs typeface="Times New Roman" panose="02020603050405020304"/>
              </a:rPr>
              <a:t>ositi</a:t>
            </a:r>
            <a:r>
              <a:rPr sz="6150" spc="225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6150" spc="15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6150" spc="20" dirty="0">
                <a:latin typeface="Times New Roman" panose="02020603050405020304"/>
                <a:cs typeface="Times New Roman" panose="02020603050405020304"/>
              </a:rPr>
              <a:t>al</a:t>
            </a:r>
            <a:r>
              <a:rPr sz="6150" spc="-3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500" spc="50" dirty="0">
                <a:latin typeface="Times New Roman" panose="02020603050405020304"/>
                <a:cs typeface="Times New Roman" panose="02020603050405020304"/>
              </a:rPr>
              <a:t>Arthroplasty</a:t>
            </a:r>
            <a:endParaRPr sz="65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1166876" y="802938"/>
            <a:ext cx="16434690" cy="2215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IN" sz="7200" spc="72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MANAGEMENT OF TMJ ANKYLOSIS</a:t>
            </a:r>
            <a:endParaRPr sz="7200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2813" y="812590"/>
            <a:ext cx="16641572" cy="2523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996180" marR="5080" indent="-4983480">
              <a:lnSpc>
                <a:spcPct val="119000"/>
              </a:lnSpc>
            </a:pPr>
            <a:r>
              <a:rPr sz="7200" u="sng" spc="600" dirty="0">
                <a:solidFill>
                  <a:schemeClr val="tx1"/>
                </a:solidFill>
              </a:rPr>
              <a:t>P</a:t>
            </a:r>
            <a:r>
              <a:rPr sz="7200" u="sng" spc="640" dirty="0">
                <a:solidFill>
                  <a:schemeClr val="tx1"/>
                </a:solidFill>
              </a:rPr>
              <a:t>REOPER</a:t>
            </a:r>
            <a:r>
              <a:rPr lang="en-IN" sz="7200" u="sng" spc="-509" dirty="0">
                <a:solidFill>
                  <a:schemeClr val="tx1"/>
                </a:solidFill>
              </a:rPr>
              <a:t>A</a:t>
            </a:r>
            <a:r>
              <a:rPr sz="7200" u="sng" spc="540" dirty="0">
                <a:solidFill>
                  <a:schemeClr val="tx1"/>
                </a:solidFill>
              </a:rPr>
              <a:t>TI</a:t>
            </a:r>
            <a:r>
              <a:rPr sz="7200" u="sng" spc="840" dirty="0">
                <a:solidFill>
                  <a:schemeClr val="tx1"/>
                </a:solidFill>
              </a:rPr>
              <a:t>V</a:t>
            </a:r>
            <a:r>
              <a:rPr sz="7200" u="sng" spc="745" dirty="0">
                <a:solidFill>
                  <a:schemeClr val="tx1"/>
                </a:solidFill>
              </a:rPr>
              <a:t>E</a:t>
            </a:r>
            <a:r>
              <a:rPr sz="7200" u="sng" spc="505" dirty="0">
                <a:solidFill>
                  <a:schemeClr val="tx1"/>
                </a:solidFill>
              </a:rPr>
              <a:t> </a:t>
            </a:r>
            <a:r>
              <a:rPr sz="7200" u="sng" spc="655" dirty="0">
                <a:solidFill>
                  <a:schemeClr val="tx1"/>
                </a:solidFill>
              </a:rPr>
              <a:t>E</a:t>
            </a:r>
            <a:r>
              <a:rPr sz="7200" u="sng" spc="-170" dirty="0">
                <a:solidFill>
                  <a:schemeClr val="tx1"/>
                </a:solidFill>
              </a:rPr>
              <a:t>V</a:t>
            </a:r>
            <a:r>
              <a:rPr sz="7200" u="sng" spc="785" dirty="0">
                <a:solidFill>
                  <a:schemeClr val="tx1"/>
                </a:solidFill>
              </a:rPr>
              <a:t>ALU</a:t>
            </a:r>
            <a:r>
              <a:rPr sz="7200" u="sng" spc="390" dirty="0">
                <a:solidFill>
                  <a:schemeClr val="tx1"/>
                </a:solidFill>
              </a:rPr>
              <a:t>A</a:t>
            </a:r>
            <a:r>
              <a:rPr sz="7200" u="sng" spc="685" dirty="0">
                <a:solidFill>
                  <a:schemeClr val="tx1"/>
                </a:solidFill>
              </a:rPr>
              <a:t>TION</a:t>
            </a:r>
            <a:r>
              <a:rPr sz="7200" u="sng" spc="720" dirty="0">
                <a:solidFill>
                  <a:schemeClr val="tx1"/>
                </a:solidFill>
              </a:rPr>
              <a:t> </a:t>
            </a:r>
            <a:r>
              <a:rPr sz="7200" u="sng" spc="735" dirty="0">
                <a:solidFill>
                  <a:schemeClr val="tx1"/>
                </a:solidFill>
              </a:rPr>
              <a:t>OF</a:t>
            </a:r>
            <a:r>
              <a:rPr sz="7200" u="sng" spc="630" dirty="0">
                <a:solidFill>
                  <a:schemeClr val="tx1"/>
                </a:solidFill>
              </a:rPr>
              <a:t> THE</a:t>
            </a:r>
            <a:r>
              <a:rPr sz="7200" u="sng" spc="390" dirty="0">
                <a:solidFill>
                  <a:schemeClr val="tx1"/>
                </a:solidFill>
              </a:rPr>
              <a:t> </a:t>
            </a:r>
            <a:r>
              <a:rPr sz="7200" u="sng" spc="-120" dirty="0">
                <a:solidFill>
                  <a:schemeClr val="tx1"/>
                </a:solidFill>
              </a:rPr>
              <a:t>P</a:t>
            </a:r>
            <a:r>
              <a:rPr sz="7200" u="sng" spc="220" dirty="0">
                <a:solidFill>
                  <a:schemeClr val="tx1"/>
                </a:solidFill>
              </a:rPr>
              <a:t>A</a:t>
            </a:r>
            <a:r>
              <a:rPr sz="7200" u="sng" spc="620" dirty="0">
                <a:solidFill>
                  <a:schemeClr val="tx1"/>
                </a:solidFill>
              </a:rPr>
              <a:t>TIENT</a:t>
            </a:r>
            <a:endParaRPr sz="7200" u="sng" dirty="0">
              <a:solidFill>
                <a:schemeClr val="tx1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61779" y="5181600"/>
            <a:ext cx="16777970" cy="699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22630" marR="5080" indent="-709930">
              <a:lnSpc>
                <a:spcPct val="103000"/>
              </a:lnSpc>
              <a:buClr>
                <a:srgbClr val="151113"/>
              </a:buClr>
              <a:buFont typeface="Arial" panose="020B0604020202020204"/>
              <a:buChar char="•"/>
              <a:tabLst>
                <a:tab pos="698500" algn="l"/>
              </a:tabLst>
            </a:pPr>
            <a:r>
              <a:rPr sz="6000" spc="420" dirty="0">
                <a:latin typeface="Arial" panose="020B0604020202020204"/>
                <a:cs typeface="Arial" panose="020B0604020202020204"/>
              </a:rPr>
              <a:t>A</a:t>
            </a:r>
            <a:r>
              <a:rPr sz="6000" spc="20" dirty="0">
                <a:latin typeface="Arial" panose="020B0604020202020204"/>
                <a:cs typeface="Arial" panose="020B0604020202020204"/>
              </a:rPr>
              <a:t> </a:t>
            </a:r>
            <a:r>
              <a:rPr sz="6000" spc="250" dirty="0">
                <a:latin typeface="Times New Roman" panose="02020603050405020304"/>
                <a:cs typeface="Times New Roman" panose="02020603050405020304"/>
              </a:rPr>
              <a:t>deta</a:t>
            </a:r>
            <a:r>
              <a:rPr sz="6000" spc="110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6000" spc="145" dirty="0">
                <a:latin typeface="Times New Roman" panose="02020603050405020304"/>
                <a:cs typeface="Times New Roman" panose="02020603050405020304"/>
              </a:rPr>
              <a:t>l</a:t>
            </a:r>
            <a:r>
              <a:rPr sz="6000" spc="30" dirty="0">
                <a:latin typeface="Times New Roman" panose="02020603050405020304"/>
                <a:cs typeface="Times New Roman" panose="02020603050405020304"/>
              </a:rPr>
              <a:t>ed</a:t>
            </a:r>
            <a:r>
              <a:rPr sz="6000" spc="2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0" spc="105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6000" spc="370" dirty="0">
                <a:latin typeface="Times New Roman" panose="02020603050405020304"/>
                <a:cs typeface="Times New Roman" panose="02020603050405020304"/>
              </a:rPr>
              <a:t>u</a:t>
            </a:r>
            <a:r>
              <a:rPr sz="6000" spc="77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6000" spc="-135" dirty="0">
                <a:latin typeface="Times New Roman" panose="02020603050405020304"/>
                <a:cs typeface="Times New Roman" panose="02020603050405020304"/>
              </a:rPr>
              <a:t>g</a:t>
            </a:r>
            <a:r>
              <a:rPr sz="6000" spc="125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6000" spc="155" dirty="0">
                <a:latin typeface="Times New Roman" panose="02020603050405020304"/>
                <a:cs typeface="Times New Roman" panose="02020603050405020304"/>
              </a:rPr>
              <a:t>cal</a:t>
            </a:r>
            <a:r>
              <a:rPr sz="6000" spc="-1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0" spc="530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6000" spc="105" dirty="0">
                <a:latin typeface="Times New Roman" panose="02020603050405020304"/>
                <a:cs typeface="Times New Roman" panose="02020603050405020304"/>
              </a:rPr>
              <a:t>rof</a:t>
            </a:r>
            <a:r>
              <a:rPr sz="6000" spc="215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6000" spc="170" dirty="0">
                <a:latin typeface="Times New Roman" panose="02020603050405020304"/>
                <a:cs typeface="Times New Roman" panose="02020603050405020304"/>
              </a:rPr>
              <a:t>l</a:t>
            </a:r>
            <a:r>
              <a:rPr sz="6000" spc="30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6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0" spc="55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6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0" spc="5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6000" spc="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0" spc="25" dirty="0">
                <a:latin typeface="Times New Roman" panose="02020603050405020304"/>
                <a:cs typeface="Times New Roman" panose="02020603050405020304"/>
              </a:rPr>
              <a:t>patient</a:t>
            </a:r>
            <a:r>
              <a:rPr sz="6000" spc="3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0" spc="25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6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0" spc="60" dirty="0">
                <a:latin typeface="Times New Roman" panose="02020603050405020304"/>
                <a:cs typeface="Times New Roman" panose="02020603050405020304"/>
              </a:rPr>
              <a:t>anky</a:t>
            </a:r>
            <a:r>
              <a:rPr sz="6000" spc="135" dirty="0">
                <a:latin typeface="Times New Roman" panose="02020603050405020304"/>
                <a:cs typeface="Times New Roman" panose="02020603050405020304"/>
              </a:rPr>
              <a:t>l</a:t>
            </a:r>
            <a:r>
              <a:rPr sz="6000" spc="20" dirty="0">
                <a:latin typeface="Times New Roman" panose="02020603050405020304"/>
                <a:cs typeface="Times New Roman" panose="02020603050405020304"/>
              </a:rPr>
              <a:t>osis.</a:t>
            </a:r>
            <a:endParaRPr sz="6000" dirty="0">
              <a:latin typeface="Times New Roman" panose="02020603050405020304"/>
              <a:cs typeface="Times New Roman" panose="02020603050405020304"/>
            </a:endParaRPr>
          </a:p>
          <a:p>
            <a:pPr marL="722630" marR="144780" indent="-709930">
              <a:lnSpc>
                <a:spcPct val="103000"/>
              </a:lnSpc>
              <a:spcBef>
                <a:spcPts val="1500"/>
              </a:spcBef>
              <a:buClr>
                <a:srgbClr val="2F415D"/>
              </a:buClr>
              <a:buFont typeface="Times New Roman" panose="02020603050405020304"/>
              <a:buChar char="•"/>
              <a:tabLst>
                <a:tab pos="716915" algn="l"/>
                <a:tab pos="6196965" algn="l"/>
              </a:tabLst>
            </a:pPr>
            <a:r>
              <a:rPr sz="6000" spc="270" dirty="0">
                <a:latin typeface="Times New Roman" panose="02020603050405020304"/>
                <a:cs typeface="Times New Roman" panose="02020603050405020304"/>
              </a:rPr>
              <a:t>Pre</a:t>
            </a:r>
            <a:r>
              <a:rPr sz="6000" spc="74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6000" spc="484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6000" spc="195" dirty="0"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6000" spc="325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6000" spc="455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6000" spc="170" dirty="0">
                <a:latin typeface="Times New Roman" panose="02020603050405020304"/>
                <a:cs typeface="Times New Roman" panose="02020603050405020304"/>
              </a:rPr>
              <a:t>et</a:t>
            </a:r>
            <a:r>
              <a:rPr sz="6000" spc="35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6000" spc="90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6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6000" spc="80" dirty="0">
                <a:latin typeface="Times New Roman" panose="02020603050405020304"/>
                <a:cs typeface="Times New Roman" panose="02020603050405020304"/>
              </a:rPr>
              <a:t>eval</a:t>
            </a:r>
            <a:r>
              <a:rPr sz="6000" spc="610" dirty="0">
                <a:latin typeface="Times New Roman" panose="02020603050405020304"/>
                <a:cs typeface="Times New Roman" panose="02020603050405020304"/>
              </a:rPr>
              <a:t>u</a:t>
            </a:r>
            <a:r>
              <a:rPr sz="6000" spc="19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6000" spc="225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6000" spc="315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6000" spc="-20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6000" spc="3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6000" spc="1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0" spc="25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6000" spc="5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0" spc="25" dirty="0">
                <a:latin typeface="Times New Roman" panose="02020603050405020304"/>
                <a:cs typeface="Times New Roman" panose="02020603050405020304"/>
              </a:rPr>
              <a:t>specif</a:t>
            </a:r>
            <a:r>
              <a:rPr sz="6000" spc="204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6000" spc="85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60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0" spc="25" dirty="0">
                <a:latin typeface="Times New Roman" panose="02020603050405020304"/>
                <a:cs typeface="Times New Roman" panose="02020603050405020304"/>
              </a:rPr>
              <a:t>importance</a:t>
            </a:r>
            <a:r>
              <a:rPr sz="6000" spc="3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0" spc="7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6000" spc="2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0" spc="60" dirty="0">
                <a:latin typeface="Times New Roman" panose="02020603050405020304"/>
                <a:cs typeface="Times New Roman" panose="02020603050405020304"/>
              </a:rPr>
              <a:t>ad</a:t>
            </a:r>
            <a:r>
              <a:rPr sz="6000" spc="85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6000" spc="60" dirty="0">
                <a:latin typeface="Times New Roman" panose="02020603050405020304"/>
                <a:cs typeface="Times New Roman" panose="02020603050405020304"/>
              </a:rPr>
              <a:t>quacy</a:t>
            </a:r>
            <a:r>
              <a:rPr sz="6000" spc="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0" spc="8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6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0" spc="30" dirty="0">
                <a:latin typeface="Times New Roman" panose="02020603050405020304"/>
                <a:cs typeface="Times New Roman" panose="02020603050405020304"/>
              </a:rPr>
              <a:t>mouth</a:t>
            </a:r>
            <a:r>
              <a:rPr sz="6000" spc="4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0" spc="30" dirty="0">
                <a:latin typeface="Times New Roman" panose="02020603050405020304"/>
                <a:cs typeface="Times New Roman" panose="02020603050405020304"/>
              </a:rPr>
              <a:t>opening</a:t>
            </a:r>
            <a:r>
              <a:rPr sz="6000" spc="4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0" spc="75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6000" spc="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0" spc="25" dirty="0">
                <a:latin typeface="Times New Roman" panose="02020603050405020304"/>
                <a:cs typeface="Times New Roman" panose="02020603050405020304"/>
              </a:rPr>
              <a:t>intubation.</a:t>
            </a:r>
            <a:endParaRPr sz="6000" dirty="0">
              <a:latin typeface="Times New Roman" panose="02020603050405020304"/>
              <a:cs typeface="Times New Roman" panose="02020603050405020304"/>
            </a:endParaRPr>
          </a:p>
          <a:p>
            <a:pPr marL="704215" marR="1777365" indent="-691515">
              <a:lnSpc>
                <a:spcPct val="103000"/>
              </a:lnSpc>
              <a:spcBef>
                <a:spcPts val="1560"/>
              </a:spcBef>
              <a:buClr>
                <a:srgbClr val="2F415D"/>
              </a:buClr>
              <a:buFont typeface="Times New Roman" panose="02020603050405020304"/>
              <a:buChar char="•"/>
              <a:tabLst>
                <a:tab pos="723265" algn="l"/>
              </a:tabLst>
            </a:pPr>
            <a:r>
              <a:rPr sz="6000" spc="-175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6000" spc="30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6000" spc="240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6000" spc="100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6000" spc="465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6000" spc="869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6000" spc="215" dirty="0">
                <a:latin typeface="Times New Roman" panose="02020603050405020304"/>
                <a:cs typeface="Times New Roman" panose="02020603050405020304"/>
              </a:rPr>
              <a:t>al</a:t>
            </a:r>
            <a:r>
              <a:rPr sz="60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0" spc="13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6000" spc="390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6000" spc="90" dirty="0">
                <a:latin typeface="Times New Roman" panose="02020603050405020304"/>
                <a:cs typeface="Times New Roman" panose="02020603050405020304"/>
              </a:rPr>
              <a:t>ave</a:t>
            </a:r>
            <a:r>
              <a:rPr sz="6000" spc="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0" spc="75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6000" spc="-2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0" spc="25" dirty="0">
                <a:latin typeface="Times New Roman" panose="02020603050405020304"/>
                <a:cs typeface="Times New Roman" panose="02020603050405020304"/>
              </a:rPr>
              <a:t>procedure</a:t>
            </a:r>
            <a:r>
              <a:rPr sz="6000" spc="7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0" spc="25" dirty="0">
                <a:latin typeface="Times New Roman" panose="02020603050405020304"/>
                <a:cs typeface="Times New Roman" panose="02020603050405020304"/>
              </a:rPr>
              <a:t>involving temporal</a:t>
            </a:r>
            <a:r>
              <a:rPr sz="6000" spc="4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0" spc="25" dirty="0">
                <a:latin typeface="Times New Roman" panose="02020603050405020304"/>
                <a:cs typeface="Times New Roman" panose="02020603050405020304"/>
              </a:rPr>
              <a:t>muscle/</a:t>
            </a:r>
            <a:r>
              <a:rPr sz="6000" spc="5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0" spc="50" dirty="0">
                <a:latin typeface="Times New Roman" panose="02020603050405020304"/>
                <a:cs typeface="Times New Roman" panose="02020603050405020304"/>
              </a:rPr>
              <a:t>fascia</a:t>
            </a:r>
            <a:r>
              <a:rPr sz="6000" spc="2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0" spc="20" dirty="0">
                <a:latin typeface="Times New Roman" panose="02020603050405020304"/>
                <a:cs typeface="Times New Roman" panose="02020603050405020304"/>
              </a:rPr>
              <a:t>grafts.</a:t>
            </a:r>
            <a:endParaRPr sz="6000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400" y="815638"/>
            <a:ext cx="17907000" cy="21032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30810" algn="ctr">
              <a:lnSpc>
                <a:spcPct val="119000"/>
              </a:lnSpc>
              <a:tabLst>
                <a:tab pos="6702425" algn="l"/>
                <a:tab pos="7219950" algn="l"/>
              </a:tabLst>
            </a:pPr>
            <a:r>
              <a:rPr sz="6000" b="1" spc="68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ANASTHETIA</a:t>
            </a:r>
            <a:r>
              <a:rPr lang="en-IN" sz="6000" b="1" spc="68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0" b="1" spc="68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F</a:t>
            </a:r>
            <a:r>
              <a:rPr sz="6000" b="1" spc="101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O</a:t>
            </a:r>
            <a:r>
              <a:rPr sz="6000" b="1" spc="81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R</a:t>
            </a:r>
            <a:r>
              <a:rPr sz="6000" b="1" spc="-16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0" b="1" spc="83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AN</a:t>
            </a:r>
            <a:r>
              <a:rPr sz="6000" b="1" spc="28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0" b="1" spc="88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AN</a:t>
            </a:r>
            <a:r>
              <a:rPr sz="6000" b="1" spc="104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K</a:t>
            </a:r>
            <a:r>
              <a:rPr sz="6000" b="1" spc="78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YLO</a:t>
            </a:r>
            <a:r>
              <a:rPr sz="6000" b="1" spc="969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6000" b="1" spc="60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IS</a:t>
            </a:r>
            <a:r>
              <a:rPr lang="en-IN" sz="6000" b="1" spc="605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0" b="1" spc="-165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P</a:t>
            </a:r>
            <a:r>
              <a:rPr sz="6000" b="1" spc="175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6000" b="1" spc="655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TIEN</a:t>
            </a:r>
            <a:r>
              <a:rPr sz="6000" b="1" spc="994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T</a:t>
            </a:r>
            <a:r>
              <a:rPr sz="6000" b="1" spc="440" dirty="0">
                <a:solidFill>
                  <a:srgbClr val="151111"/>
                </a:solidFill>
                <a:latin typeface="Times New Roman" panose="02020603050405020304"/>
                <a:cs typeface="Times New Roman" panose="02020603050405020304"/>
              </a:rPr>
              <a:t>:</a:t>
            </a:r>
            <a:endParaRPr sz="6000" b="1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0601" y="3678066"/>
            <a:ext cx="15802228" cy="20261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890"/>
              </a:lnSpc>
              <a:tabLst>
                <a:tab pos="3136265" algn="l"/>
              </a:tabLst>
            </a:pPr>
            <a:r>
              <a:rPr lang="en-IN" sz="6600" spc="-185" dirty="0">
                <a:solidFill>
                  <a:srgbClr val="2B2A28"/>
                </a:solidFill>
                <a:latin typeface="Times New Roman" panose="02020603050405020304"/>
                <a:cs typeface="Times New Roman" panose="02020603050405020304"/>
              </a:rPr>
              <a:t>ALTERN</a:t>
            </a:r>
            <a:r>
              <a:rPr sz="6600" spc="-185" dirty="0">
                <a:solidFill>
                  <a:srgbClr val="2B2A28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6600" spc="560" dirty="0">
                <a:solidFill>
                  <a:srgbClr val="2B2A28"/>
                </a:solidFill>
                <a:latin typeface="Times New Roman" panose="02020603050405020304"/>
                <a:cs typeface="Times New Roman" panose="02020603050405020304"/>
              </a:rPr>
              <a:t>T</a:t>
            </a:r>
            <a:r>
              <a:rPr sz="6600" spc="175" dirty="0">
                <a:solidFill>
                  <a:srgbClr val="2B2A28"/>
                </a:solidFill>
                <a:latin typeface="Times New Roman" panose="02020603050405020304"/>
                <a:cs typeface="Times New Roman" panose="02020603050405020304"/>
              </a:rPr>
              <a:t>IVE</a:t>
            </a:r>
            <a:r>
              <a:rPr sz="6600" dirty="0">
                <a:solidFill>
                  <a:srgbClr val="2B2A28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6600" spc="409" dirty="0">
                <a:solidFill>
                  <a:srgbClr val="2B2A28"/>
                </a:solidFill>
                <a:latin typeface="Times New Roman" panose="02020603050405020304"/>
                <a:cs typeface="Times New Roman" panose="02020603050405020304"/>
              </a:rPr>
              <a:t>M</a:t>
            </a:r>
            <a:r>
              <a:rPr sz="6600" spc="705" dirty="0">
                <a:solidFill>
                  <a:srgbClr val="2B2A28"/>
                </a:solidFill>
                <a:latin typeface="Times New Roman" panose="02020603050405020304"/>
                <a:cs typeface="Times New Roman" panose="02020603050405020304"/>
              </a:rPr>
              <a:t>E</a:t>
            </a:r>
            <a:r>
              <a:rPr sz="6600" spc="450" dirty="0">
                <a:solidFill>
                  <a:srgbClr val="2B2A28"/>
                </a:solidFill>
                <a:latin typeface="Times New Roman" panose="02020603050405020304"/>
                <a:cs typeface="Times New Roman" panose="02020603050405020304"/>
              </a:rPr>
              <a:t>THO</a:t>
            </a:r>
            <a:r>
              <a:rPr sz="6600" spc="415" dirty="0">
                <a:solidFill>
                  <a:srgbClr val="2B2A28"/>
                </a:solidFill>
                <a:latin typeface="Times New Roman" panose="02020603050405020304"/>
                <a:cs typeface="Times New Roman" panose="02020603050405020304"/>
              </a:rPr>
              <a:t>D</a:t>
            </a:r>
            <a:r>
              <a:rPr sz="6600" spc="1105" dirty="0">
                <a:solidFill>
                  <a:srgbClr val="2B2A28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6600" spc="220" dirty="0">
                <a:solidFill>
                  <a:srgbClr val="2B2A28"/>
                </a:solidFill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6600" spc="595" dirty="0">
                <a:solidFill>
                  <a:srgbClr val="2B2A28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95" dirty="0">
                <a:solidFill>
                  <a:srgbClr val="2B2A28"/>
                </a:solidFill>
                <a:latin typeface="Times New Roman" panose="02020603050405020304"/>
                <a:cs typeface="Times New Roman" panose="02020603050405020304"/>
              </a:rPr>
              <a:t>U</a:t>
            </a:r>
            <a:r>
              <a:rPr sz="6600" spc="175" dirty="0">
                <a:solidFill>
                  <a:srgbClr val="2B2A28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6600" spc="220" dirty="0">
                <a:solidFill>
                  <a:srgbClr val="2B2A28"/>
                </a:solidFill>
                <a:latin typeface="Times New Roman" panose="02020603050405020304"/>
                <a:cs typeface="Times New Roman" panose="02020603050405020304"/>
              </a:rPr>
              <a:t>ED</a:t>
            </a:r>
            <a:r>
              <a:rPr lang="en-IN" sz="6600" spc="220" dirty="0">
                <a:solidFill>
                  <a:srgbClr val="2B2A28"/>
                </a:solidFill>
                <a:latin typeface="Times New Roman" panose="02020603050405020304"/>
                <a:cs typeface="Times New Roman" panose="02020603050405020304"/>
              </a:rPr>
              <a:t> SUCH AS:</a:t>
            </a:r>
            <a:endParaRPr sz="66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03452" y="4704734"/>
            <a:ext cx="16962755" cy="80868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34695">
              <a:lnSpc>
                <a:spcPct val="100000"/>
              </a:lnSpc>
            </a:pPr>
            <a:endParaRPr sz="6600" dirty="0">
              <a:latin typeface="Times New Roman" panose="02020603050405020304"/>
              <a:cs typeface="Times New Roman" panose="02020603050405020304"/>
            </a:endParaRPr>
          </a:p>
          <a:p>
            <a:pPr marL="692150" indent="-679450">
              <a:lnSpc>
                <a:spcPct val="100000"/>
              </a:lnSpc>
              <a:spcBef>
                <a:spcPts val="1920"/>
              </a:spcBef>
              <a:buClr>
                <a:srgbClr val="2F425D"/>
              </a:buClr>
              <a:buFont typeface="Times New Roman" panose="02020603050405020304"/>
              <a:buChar char="•"/>
              <a:tabLst>
                <a:tab pos="711200" algn="l"/>
              </a:tabLst>
            </a:pPr>
            <a:r>
              <a:rPr sz="6600" spc="165" dirty="0">
                <a:latin typeface="Times New Roman" panose="02020603050405020304"/>
                <a:cs typeface="Times New Roman" panose="02020603050405020304"/>
              </a:rPr>
              <a:t>B</a:t>
            </a:r>
            <a:r>
              <a:rPr sz="6600" spc="45" dirty="0">
                <a:latin typeface="Times New Roman" panose="02020603050405020304"/>
                <a:cs typeface="Times New Roman" panose="02020603050405020304"/>
              </a:rPr>
              <a:t>l</a:t>
            </a:r>
            <a:r>
              <a:rPr sz="6600" spc="125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6600" spc="45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6600" spc="295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6600" spc="1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25" dirty="0">
                <a:latin typeface="Times New Roman" panose="02020603050405020304"/>
                <a:cs typeface="Times New Roman" panose="02020603050405020304"/>
              </a:rPr>
              <a:t>nasal/</a:t>
            </a:r>
            <a:r>
              <a:rPr sz="6600" spc="4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265" dirty="0">
                <a:latin typeface="Times New Roman" panose="02020603050405020304"/>
                <a:cs typeface="Times New Roman" panose="02020603050405020304"/>
              </a:rPr>
              <a:t>aw</a:t>
            </a:r>
            <a:r>
              <a:rPr sz="6600" spc="5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6600" spc="155" dirty="0">
                <a:latin typeface="Times New Roman" panose="02020603050405020304"/>
                <a:cs typeface="Times New Roman" panose="02020603050405020304"/>
              </a:rPr>
              <a:t>ke</a:t>
            </a:r>
            <a:r>
              <a:rPr sz="66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25" dirty="0">
                <a:latin typeface="Times New Roman" panose="02020603050405020304"/>
                <a:cs typeface="Times New Roman" panose="02020603050405020304"/>
              </a:rPr>
              <a:t>nasal</a:t>
            </a:r>
            <a:r>
              <a:rPr sz="6600" spc="4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25" dirty="0">
                <a:latin typeface="Times New Roman" panose="02020603050405020304"/>
                <a:cs typeface="Times New Roman" panose="02020603050405020304"/>
              </a:rPr>
              <a:t>intubation</a:t>
            </a:r>
            <a:endParaRPr sz="6600" dirty="0">
              <a:latin typeface="Times New Roman" panose="02020603050405020304"/>
              <a:cs typeface="Times New Roman" panose="02020603050405020304"/>
            </a:endParaRPr>
          </a:p>
          <a:p>
            <a:pPr marL="698500" indent="-685800">
              <a:lnSpc>
                <a:spcPct val="100000"/>
              </a:lnSpc>
              <a:spcBef>
                <a:spcPts val="1870"/>
              </a:spcBef>
              <a:buClr>
                <a:srgbClr val="2F425D"/>
              </a:buClr>
              <a:buFont typeface="Times New Roman" panose="02020603050405020304"/>
              <a:buChar char="•"/>
              <a:tabLst>
                <a:tab pos="698500" algn="l"/>
              </a:tabLst>
            </a:pPr>
            <a:r>
              <a:rPr sz="6600" spc="65" dirty="0">
                <a:latin typeface="Times New Roman" panose="02020603050405020304"/>
                <a:cs typeface="Times New Roman" panose="02020603050405020304"/>
              </a:rPr>
              <a:t>Use</a:t>
            </a:r>
            <a:r>
              <a:rPr sz="6600" spc="3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8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66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195" dirty="0">
                <a:latin typeface="Times New Roman" panose="02020603050405020304"/>
                <a:cs typeface="Times New Roman" panose="02020603050405020304"/>
              </a:rPr>
              <a:t>fiber</a:t>
            </a:r>
            <a:r>
              <a:rPr sz="6600" spc="300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6600" spc="305" dirty="0">
                <a:latin typeface="Times New Roman" panose="02020603050405020304"/>
                <a:cs typeface="Times New Roman" panose="02020603050405020304"/>
              </a:rPr>
              <a:t>pt</a:t>
            </a:r>
            <a:r>
              <a:rPr sz="6600" spc="495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6600" spc="85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66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25" dirty="0">
                <a:latin typeface="Times New Roman" panose="02020603050405020304"/>
                <a:cs typeface="Times New Roman" panose="02020603050405020304"/>
              </a:rPr>
              <a:t>intubation</a:t>
            </a:r>
            <a:endParaRPr sz="6600" dirty="0">
              <a:latin typeface="Times New Roman" panose="02020603050405020304"/>
              <a:cs typeface="Times New Roman" panose="02020603050405020304"/>
            </a:endParaRPr>
          </a:p>
          <a:p>
            <a:pPr marL="704215" indent="-691515">
              <a:lnSpc>
                <a:spcPct val="100000"/>
              </a:lnSpc>
              <a:spcBef>
                <a:spcPts val="1920"/>
              </a:spcBef>
              <a:buClr>
                <a:srgbClr val="2F425D"/>
              </a:buClr>
              <a:buFont typeface="Times New Roman" panose="02020603050405020304"/>
              <a:buChar char="•"/>
              <a:tabLst>
                <a:tab pos="704850" algn="l"/>
                <a:tab pos="5379720" algn="l"/>
              </a:tabLst>
            </a:pPr>
            <a:r>
              <a:rPr sz="6600" spc="365" dirty="0">
                <a:latin typeface="Times New Roman" panose="02020603050405020304"/>
                <a:cs typeface="Times New Roman" panose="02020603050405020304"/>
              </a:rPr>
              <a:t>Re</a:t>
            </a:r>
            <a:r>
              <a:rPr sz="6600" spc="490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6600" spc="190" dirty="0">
                <a:latin typeface="Times New Roman" panose="02020603050405020304"/>
                <a:cs typeface="Times New Roman" panose="02020603050405020304"/>
              </a:rPr>
              <a:t>ro</a:t>
            </a:r>
            <a:r>
              <a:rPr sz="6600" spc="580" dirty="0">
                <a:latin typeface="Times New Roman" panose="02020603050405020304"/>
                <a:cs typeface="Times New Roman" panose="02020603050405020304"/>
              </a:rPr>
              <a:t>g</a:t>
            </a:r>
            <a:r>
              <a:rPr sz="6600" spc="869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6600" spc="45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6600" spc="540" dirty="0">
                <a:latin typeface="Times New Roman" panose="02020603050405020304"/>
                <a:cs typeface="Times New Roman" panose="02020603050405020304"/>
              </a:rPr>
              <a:t>d</a:t>
            </a:r>
            <a:r>
              <a:rPr sz="6600" spc="55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66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6600" spc="25" dirty="0">
                <a:latin typeface="Times New Roman" panose="02020603050405020304"/>
                <a:cs typeface="Times New Roman" panose="02020603050405020304"/>
              </a:rPr>
              <a:t>intubation</a:t>
            </a:r>
            <a:endParaRPr sz="6600" dirty="0">
              <a:latin typeface="Times New Roman" panose="02020603050405020304"/>
              <a:cs typeface="Times New Roman" panose="02020603050405020304"/>
            </a:endParaRPr>
          </a:p>
          <a:p>
            <a:pPr marL="692150" marR="5080" indent="-679450">
              <a:lnSpc>
                <a:spcPct val="103000"/>
              </a:lnSpc>
              <a:spcBef>
                <a:spcPts val="1680"/>
              </a:spcBef>
              <a:buClr>
                <a:srgbClr val="2F425D"/>
              </a:buClr>
              <a:buFont typeface="Times New Roman" panose="02020603050405020304"/>
              <a:buChar char="•"/>
              <a:tabLst>
                <a:tab pos="716915" algn="l"/>
              </a:tabLst>
            </a:pPr>
            <a:r>
              <a:rPr sz="6600" spc="8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6600" spc="1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25" dirty="0">
                <a:latin typeface="Times New Roman" panose="02020603050405020304"/>
                <a:cs typeface="Times New Roman" panose="02020603050405020304"/>
              </a:rPr>
              <a:t>case</a:t>
            </a:r>
            <a:r>
              <a:rPr sz="66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30" dirty="0">
                <a:latin typeface="Times New Roman" panose="02020603050405020304"/>
                <a:cs typeface="Times New Roman" panose="02020603050405020304"/>
              </a:rPr>
              <a:t>where</a:t>
            </a:r>
            <a:r>
              <a:rPr sz="6600" spc="5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2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66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25" dirty="0">
                <a:latin typeface="Times New Roman" panose="02020603050405020304"/>
                <a:cs typeface="Times New Roman" panose="02020603050405020304"/>
              </a:rPr>
              <a:t>these</a:t>
            </a:r>
            <a:r>
              <a:rPr sz="6600" spc="3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30" dirty="0">
                <a:latin typeface="Times New Roman" panose="02020603050405020304"/>
                <a:cs typeface="Times New Roman" panose="02020603050405020304"/>
              </a:rPr>
              <a:t>methods</a:t>
            </a:r>
            <a:r>
              <a:rPr sz="6600" spc="5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5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66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dirty="0">
                <a:latin typeface="Times New Roman" panose="02020603050405020304"/>
                <a:cs typeface="Times New Roman" panose="02020603050405020304"/>
              </a:rPr>
              <a:t>not </a:t>
            </a:r>
            <a:r>
              <a:rPr sz="6600" spc="25" dirty="0">
                <a:latin typeface="Times New Roman" panose="02020603050405020304"/>
                <a:cs typeface="Times New Roman" panose="02020603050405020304"/>
              </a:rPr>
              <a:t>possible,</a:t>
            </a:r>
            <a:r>
              <a:rPr sz="6600" spc="7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5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66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180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6600" spc="480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6600" spc="360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6600" spc="165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6600" spc="575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6600" spc="869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6600" spc="260" dirty="0">
                <a:latin typeface="Times New Roman" panose="02020603050405020304"/>
                <a:cs typeface="Times New Roman" panose="02020603050405020304"/>
              </a:rPr>
              <a:t>al</a:t>
            </a:r>
            <a:r>
              <a:rPr sz="6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-80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6600" spc="215" dirty="0">
                <a:latin typeface="Times New Roman" panose="02020603050405020304"/>
                <a:cs typeface="Times New Roman" panose="02020603050405020304"/>
              </a:rPr>
              <a:t>l</a:t>
            </a:r>
            <a:r>
              <a:rPr sz="6600" spc="150" dirty="0">
                <a:latin typeface="Times New Roman" panose="02020603050405020304"/>
                <a:cs typeface="Times New Roman" panose="02020603050405020304"/>
              </a:rPr>
              <a:t>ect</a:t>
            </a:r>
            <a:r>
              <a:rPr sz="6600" spc="-5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6600" spc="60" dirty="0">
                <a:latin typeface="Times New Roman" panose="02020603050405020304"/>
                <a:cs typeface="Times New Roman" panose="02020603050405020304"/>
              </a:rPr>
              <a:t>ve</a:t>
            </a:r>
            <a:r>
              <a:rPr sz="6600" spc="1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475" dirty="0">
                <a:latin typeface="Times New Roman" panose="02020603050405020304"/>
                <a:cs typeface="Times New Roman" panose="02020603050405020304"/>
              </a:rPr>
              <a:t>t</a:t>
            </a:r>
            <a:r>
              <a:rPr sz="6600" spc="915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6600" spc="475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6600" spc="15" dirty="0">
                <a:latin typeface="Times New Roman" panose="02020603050405020304"/>
                <a:cs typeface="Times New Roman" panose="02020603050405020304"/>
              </a:rPr>
              <a:t>c</a:t>
            </a:r>
            <a:r>
              <a:rPr sz="6600" spc="110" dirty="0">
                <a:latin typeface="Times New Roman" panose="02020603050405020304"/>
                <a:cs typeface="Times New Roman" panose="02020603050405020304"/>
              </a:rPr>
              <a:t>heost</a:t>
            </a:r>
            <a:r>
              <a:rPr sz="6600" spc="695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6600" spc="310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6600" spc="30" dirty="0">
                <a:latin typeface="Times New Roman" panose="02020603050405020304"/>
                <a:cs typeface="Times New Roman" panose="02020603050405020304"/>
              </a:rPr>
              <a:t>y</a:t>
            </a:r>
            <a:r>
              <a:rPr sz="6600" spc="2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00" spc="2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6600" spc="25" dirty="0">
                <a:latin typeface="Times New Roman" panose="02020603050405020304"/>
                <a:cs typeface="Times New Roman" panose="02020603050405020304"/>
              </a:rPr>
              <a:t> planned.</a:t>
            </a:r>
            <a:endParaRPr sz="6600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08632" y="1423416"/>
            <a:ext cx="7040880" cy="841247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140952" y="1423416"/>
            <a:ext cx="539496" cy="8412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046207" y="1423416"/>
            <a:ext cx="1499616" cy="8412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1881104" y="1435608"/>
            <a:ext cx="2258567" cy="8290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4478000" y="1435608"/>
            <a:ext cx="2962655" cy="8168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166875" y="3663304"/>
            <a:ext cx="9388475" cy="7319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8870" indent="-1057910">
              <a:lnSpc>
                <a:spcPct val="100000"/>
              </a:lnSpc>
              <a:buClr>
                <a:srgbClr val="2F3F5B"/>
              </a:buClr>
              <a:buFont typeface="Times New Roman" panose="02020603050405020304"/>
              <a:buAutoNum type="arabicPeriod"/>
              <a:tabLst>
                <a:tab pos="1119505" algn="l"/>
              </a:tabLst>
            </a:pPr>
            <a:r>
              <a:rPr sz="6650" spc="380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6650" spc="2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6650" spc="204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6650" dirty="0">
                <a:latin typeface="Times New Roman" panose="02020603050405020304"/>
                <a:cs typeface="Times New Roman" panose="02020603050405020304"/>
              </a:rPr>
              <a:t>auricular</a:t>
            </a:r>
            <a:r>
              <a:rPr sz="6650" spc="4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50" dirty="0">
                <a:latin typeface="Times New Roman" panose="02020603050405020304"/>
                <a:cs typeface="Times New Roman" panose="02020603050405020304"/>
              </a:rPr>
              <a:t>incision</a:t>
            </a:r>
            <a:endParaRPr sz="6650" dirty="0">
              <a:latin typeface="Times New Roman" panose="02020603050405020304"/>
              <a:cs typeface="Times New Roman" panose="02020603050405020304"/>
            </a:endParaRPr>
          </a:p>
          <a:p>
            <a:pPr marL="1118870" indent="-1100455">
              <a:lnSpc>
                <a:spcPct val="100000"/>
              </a:lnSpc>
              <a:spcBef>
                <a:spcPts val="1785"/>
              </a:spcBef>
              <a:buClr>
                <a:srgbClr val="2F3F5B"/>
              </a:buClr>
              <a:buFont typeface="Times New Roman" panose="02020603050405020304"/>
              <a:buAutoNum type="arabicPeriod"/>
              <a:tabLst>
                <a:tab pos="1119505" algn="l"/>
              </a:tabLst>
            </a:pPr>
            <a:r>
              <a:rPr sz="6650" spc="525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6650" dirty="0">
                <a:latin typeface="Times New Roman" panose="02020603050405020304"/>
                <a:cs typeface="Times New Roman" panose="02020603050405020304"/>
              </a:rPr>
              <a:t>ostauricular</a:t>
            </a:r>
            <a:r>
              <a:rPr sz="6650" spc="6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50" dirty="0">
                <a:latin typeface="Times New Roman" panose="02020603050405020304"/>
                <a:cs typeface="Times New Roman" panose="02020603050405020304"/>
              </a:rPr>
              <a:t>incis</a:t>
            </a:r>
            <a:r>
              <a:rPr sz="6650" spc="254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6650" spc="30" dirty="0">
                <a:latin typeface="Times New Roman" panose="02020603050405020304"/>
                <a:cs typeface="Times New Roman" panose="02020603050405020304"/>
              </a:rPr>
              <a:t>on</a:t>
            </a:r>
            <a:endParaRPr sz="6650" dirty="0">
              <a:latin typeface="Times New Roman" panose="02020603050405020304"/>
              <a:cs typeface="Times New Roman" panose="02020603050405020304"/>
            </a:endParaRPr>
          </a:p>
          <a:p>
            <a:pPr marL="1112520" indent="-1099820">
              <a:lnSpc>
                <a:spcPct val="100000"/>
              </a:lnSpc>
              <a:spcBef>
                <a:spcPts val="1885"/>
              </a:spcBef>
              <a:buClr>
                <a:srgbClr val="2F3F5B"/>
              </a:buClr>
              <a:buFont typeface="Times New Roman" panose="02020603050405020304"/>
              <a:buAutoNum type="arabicPeriod"/>
              <a:tabLst>
                <a:tab pos="1113155" algn="l"/>
              </a:tabLst>
            </a:pPr>
            <a:r>
              <a:rPr sz="6650" spc="665" dirty="0">
                <a:latin typeface="Times New Roman" panose="02020603050405020304"/>
                <a:cs typeface="Times New Roman" panose="02020603050405020304"/>
              </a:rPr>
              <a:t>H</a:t>
            </a:r>
            <a:r>
              <a:rPr sz="6650" dirty="0">
                <a:latin typeface="Times New Roman" panose="02020603050405020304"/>
                <a:cs typeface="Times New Roman" panose="02020603050405020304"/>
              </a:rPr>
              <a:t>emicoronal</a:t>
            </a:r>
            <a:endParaRPr sz="6650" dirty="0">
              <a:latin typeface="Times New Roman" panose="02020603050405020304"/>
              <a:cs typeface="Times New Roman" panose="02020603050405020304"/>
            </a:endParaRPr>
          </a:p>
          <a:p>
            <a:pPr marL="1143000" indent="-1124585">
              <a:lnSpc>
                <a:spcPct val="100000"/>
              </a:lnSpc>
              <a:spcBef>
                <a:spcPts val="1835"/>
              </a:spcBef>
              <a:buClr>
                <a:srgbClr val="2F3F5B"/>
              </a:buClr>
              <a:buFont typeface="Times New Roman" panose="02020603050405020304"/>
              <a:buAutoNum type="arabicPeriod"/>
              <a:tabLst>
                <a:tab pos="1143635" algn="l"/>
                <a:tab pos="6638925" algn="l"/>
              </a:tabLst>
            </a:pPr>
            <a:r>
              <a:rPr sz="6650" spc="-25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6650" dirty="0">
                <a:latin typeface="Times New Roman" panose="02020603050405020304"/>
                <a:cs typeface="Times New Roman" panose="02020603050405020304"/>
              </a:rPr>
              <a:t>ubmandibular	</a:t>
            </a:r>
            <a:r>
              <a:rPr sz="6650" spc="25" dirty="0">
                <a:latin typeface="Times New Roman" panose="02020603050405020304"/>
                <a:cs typeface="Times New Roman" panose="02020603050405020304"/>
              </a:rPr>
              <a:t>incis</a:t>
            </a:r>
            <a:r>
              <a:rPr sz="6650" spc="175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6650" spc="30" dirty="0">
                <a:latin typeface="Times New Roman" panose="02020603050405020304"/>
                <a:cs typeface="Times New Roman" panose="02020603050405020304"/>
              </a:rPr>
              <a:t>on</a:t>
            </a:r>
            <a:endParaRPr sz="6650" dirty="0">
              <a:latin typeface="Times New Roman" panose="02020603050405020304"/>
              <a:cs typeface="Times New Roman" panose="02020603050405020304"/>
            </a:endParaRPr>
          </a:p>
          <a:p>
            <a:pPr marL="1118870" indent="-1088390">
              <a:lnSpc>
                <a:spcPct val="100000"/>
              </a:lnSpc>
              <a:spcBef>
                <a:spcPts val="1835"/>
              </a:spcBef>
              <a:buClr>
                <a:srgbClr val="2F3F5B"/>
              </a:buClr>
              <a:buSzPct val="99000"/>
              <a:buFont typeface="Times New Roman" panose="02020603050405020304"/>
              <a:buAutoNum type="arabicPeriod" startAt="5"/>
              <a:tabLst>
                <a:tab pos="1119505" algn="l"/>
              </a:tabLst>
            </a:pPr>
            <a:r>
              <a:rPr sz="6650" spc="525" dirty="0">
                <a:latin typeface="Times New Roman" panose="02020603050405020304"/>
                <a:cs typeface="Times New Roman" panose="02020603050405020304"/>
              </a:rPr>
              <a:t>P</a:t>
            </a:r>
            <a:r>
              <a:rPr sz="6650" dirty="0">
                <a:latin typeface="Times New Roman" panose="02020603050405020304"/>
                <a:cs typeface="Times New Roman" panose="02020603050405020304"/>
              </a:rPr>
              <a:t>ost</a:t>
            </a:r>
            <a:r>
              <a:rPr sz="665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50" dirty="0">
                <a:latin typeface="Times New Roman" panose="02020603050405020304"/>
                <a:cs typeface="Times New Roman" panose="02020603050405020304"/>
              </a:rPr>
              <a:t>ramal</a:t>
            </a:r>
            <a:endParaRPr sz="6650" dirty="0">
              <a:latin typeface="Times New Roman" panose="02020603050405020304"/>
              <a:cs typeface="Times New Roman" panose="02020603050405020304"/>
            </a:endParaRPr>
          </a:p>
          <a:p>
            <a:pPr marL="1112520" indent="-1082040">
              <a:lnSpc>
                <a:spcPct val="100000"/>
              </a:lnSpc>
              <a:spcBef>
                <a:spcPts val="1880"/>
              </a:spcBef>
              <a:buClr>
                <a:srgbClr val="2F3F5B"/>
              </a:buClr>
              <a:buSzPct val="99000"/>
              <a:buFont typeface="Times New Roman" panose="02020603050405020304"/>
              <a:buAutoNum type="arabicPeriod" startAt="5"/>
              <a:tabLst>
                <a:tab pos="1113155" algn="l"/>
              </a:tabLst>
            </a:pPr>
            <a:r>
              <a:rPr sz="6650" spc="415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6650" dirty="0">
                <a:latin typeface="Times New Roman" panose="02020603050405020304"/>
                <a:cs typeface="Times New Roman" panose="02020603050405020304"/>
              </a:rPr>
              <a:t>ndau</a:t>
            </a:r>
            <a:r>
              <a:rPr sz="6650" spc="430" dirty="0">
                <a:latin typeface="Times New Roman" panose="02020603050405020304"/>
                <a:cs typeface="Times New Roman" panose="02020603050405020304"/>
              </a:rPr>
              <a:t>r</a:t>
            </a:r>
            <a:r>
              <a:rPr sz="6650" spc="45" dirty="0">
                <a:latin typeface="Times New Roman" panose="02020603050405020304"/>
                <a:cs typeface="Times New Roman" panose="02020603050405020304"/>
              </a:rPr>
              <a:t>al</a:t>
            </a:r>
            <a:r>
              <a:rPr sz="665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650" spc="35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6650" spc="70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6650" dirty="0">
                <a:latin typeface="Times New Roman" panose="02020603050405020304"/>
                <a:cs typeface="Times New Roman" panose="02020603050405020304"/>
              </a:rPr>
              <a:t>cision</a:t>
            </a:r>
            <a:endParaRPr sz="6650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9507200" cy="146304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3816" y="1725167"/>
            <a:ext cx="8537448" cy="5937504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13816" y="7830311"/>
            <a:ext cx="8513064" cy="58369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643871" y="1725167"/>
            <a:ext cx="8601455" cy="59375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643871" y="7830311"/>
            <a:ext cx="8601455" cy="57607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765792" y="13597128"/>
            <a:ext cx="8422005" cy="0"/>
          </a:xfrm>
          <a:custGeom>
            <a:avLst/>
            <a:gdLst/>
            <a:ahLst/>
            <a:cxnLst/>
            <a:rect l="l" t="t" r="r" b="b"/>
            <a:pathLst>
              <a:path w="8422005">
                <a:moveTo>
                  <a:pt x="0" y="0"/>
                </a:moveTo>
                <a:lnTo>
                  <a:pt x="8421623" y="0"/>
                </a:lnTo>
              </a:path>
            </a:pathLst>
          </a:custGeom>
          <a:ln w="6096">
            <a:solidFill>
              <a:srgbClr val="DB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756359" y="522163"/>
            <a:ext cx="14018865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89250">
              <a:lnSpc>
                <a:spcPct val="100000"/>
              </a:lnSpc>
            </a:pPr>
            <a:r>
              <a:rPr sz="5000" b="1" spc="24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</a:t>
            </a:r>
            <a:r>
              <a:rPr sz="5000" b="1" spc="-7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000" b="1" spc="12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AURICULAR</a:t>
            </a:r>
            <a:r>
              <a:rPr sz="5000" b="1" spc="47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000" b="1" spc="21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</a:t>
            </a:r>
            <a:r>
              <a:rPr sz="5000" b="1" spc="415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5000" b="1" spc="210" dirty="0">
                <a:solidFill>
                  <a:srgbClr val="11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ACH</a:t>
            </a:r>
            <a:endParaRPr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778934"/>
            <a:ext cx="16946880" cy="1126066"/>
          </a:xfrm>
        </p:spPr>
        <p:txBody>
          <a:bodyPr/>
          <a:lstStyle/>
          <a:p>
            <a:r>
              <a:rPr lang="en-IN" dirty="0"/>
              <a:t>Pre auricular approach dissection</a:t>
            </a:r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8235" y="3124200"/>
            <a:ext cx="19090729" cy="101346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400" y="1143000"/>
            <a:ext cx="19227800" cy="10879666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1371600"/>
            <a:ext cx="19050000" cy="132588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6803" y="1295400"/>
            <a:ext cx="18033593" cy="11049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2</a:t>
            </a:r>
            <a:r>
              <a:rPr lang="en-IN" baseline="30000" dirty="0"/>
              <a:t>nd</a:t>
            </a:r>
            <a:r>
              <a:rPr lang="en-IN" dirty="0"/>
              <a:t> incision through the lower joint space 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2330" y="3810000"/>
            <a:ext cx="17278350" cy="85344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778934"/>
            <a:ext cx="17023080" cy="1811866"/>
          </a:xfrm>
        </p:spPr>
        <p:txBody>
          <a:bodyPr/>
          <a:lstStyle/>
          <a:p>
            <a:r>
              <a:rPr lang="en-IN" dirty="0"/>
              <a:t>Closure of the capsule</a:t>
            </a:r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16200"/>
            <a:ext cx="16383000" cy="6985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7912" y="10515600"/>
            <a:ext cx="7191375" cy="378142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9507200" cy="146304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2813" y="812590"/>
            <a:ext cx="16641572" cy="1107996"/>
          </a:xfrm>
        </p:spPr>
        <p:txBody>
          <a:bodyPr>
            <a:normAutofit fontScale="90000"/>
          </a:bodyPr>
          <a:lstStyle/>
          <a:p>
            <a:pPr algn="ctr"/>
            <a:r>
              <a:rPr lang="en-IN" sz="7200" b="1" dirty="0"/>
              <a:t>CONDYLECTOMY</a:t>
            </a:r>
            <a:endParaRPr lang="en-IN" sz="7200" b="1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609601" y="4860052"/>
            <a:ext cx="17579720" cy="7478970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5400" dirty="0"/>
              <a:t>Done in cases of ankylosis where anatomic features of TMJ are not completely changed. As in case of fibrous or partial ankylosis.</a:t>
            </a:r>
            <a:endParaRPr lang="en-IN" sz="54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5400" dirty="0"/>
              <a:t>An incision is placed and the condylar region is exposed.</a:t>
            </a:r>
            <a:endParaRPr lang="en-IN" sz="54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5400" dirty="0"/>
              <a:t>A horizontal cut is made at the region of the neck of the condyle.</a:t>
            </a:r>
            <a:endParaRPr lang="en-IN" sz="54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5400" dirty="0"/>
              <a:t>The head of the condyle is sectioned at the level of the neck and carefully separated.</a:t>
            </a:r>
            <a:endParaRPr lang="en-IN" sz="54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IN" sz="54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1317879" y="4860053"/>
            <a:ext cx="16871441" cy="4154984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5400" dirty="0"/>
              <a:t>Since the superior attachment is not firm, it maybe detached, and the entire head of the condyle is separated and removed.</a:t>
            </a:r>
            <a:endParaRPr lang="en-IN" sz="54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5400" dirty="0"/>
              <a:t>The stump of the condyle at the neck is smoothened and thus a new joint is created there.</a:t>
            </a:r>
            <a:endParaRPr lang="en-IN" sz="54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93" y="1452878"/>
            <a:ext cx="18738207" cy="12567921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9507200" cy="146304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2813" y="1905000"/>
            <a:ext cx="16641572" cy="1015663"/>
          </a:xfrm>
        </p:spPr>
        <p:txBody>
          <a:bodyPr/>
          <a:lstStyle/>
          <a:p>
            <a:pPr algn="ctr"/>
            <a:r>
              <a:rPr lang="en-IN" sz="6600" b="1" dirty="0"/>
              <a:t>COMPLICATIONS</a:t>
            </a:r>
            <a:endParaRPr lang="en-IN" sz="6600" b="1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1317879" y="4860053"/>
            <a:ext cx="16871441" cy="4985980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5400" dirty="0"/>
              <a:t>Loss of vertical height of the ramus.</a:t>
            </a:r>
            <a:endParaRPr lang="en-IN" sz="54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5400" dirty="0"/>
              <a:t>In the case of bilateral </a:t>
            </a:r>
            <a:r>
              <a:rPr lang="en-IN" sz="5400" dirty="0" err="1"/>
              <a:t>condylectomy</a:t>
            </a:r>
            <a:r>
              <a:rPr lang="en-IN" sz="5400" dirty="0"/>
              <a:t>, it may create an anterior open bite.</a:t>
            </a:r>
            <a:endParaRPr lang="en-IN" sz="54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5400" dirty="0"/>
              <a:t>In unilateral cases, there may be deviation of the jaw on opening.</a:t>
            </a:r>
            <a:endParaRPr lang="en-IN" sz="5400" dirty="0"/>
          </a:p>
          <a:p>
            <a:endParaRPr lang="en-IN" sz="54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2813" y="1676400"/>
            <a:ext cx="16641572" cy="892552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dirty="0"/>
              <a:t>GAP ARTHROPLASTY</a:t>
            </a:r>
            <a:endParaRPr lang="en-IN" b="1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1317878" y="3813036"/>
            <a:ext cx="16871441" cy="9140964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5400" dirty="0"/>
              <a:t>Gap arthroplasty involves creation of an anatomical gap in the ankylosed segment to form an artificial joint space.</a:t>
            </a:r>
            <a:endParaRPr lang="en-IN" sz="54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5400" dirty="0"/>
              <a:t>Commonly done in cases of complete ankylosis.</a:t>
            </a:r>
            <a:endParaRPr lang="en-IN" sz="54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5400" dirty="0"/>
              <a:t>A gap in the bone is created to separatee the ramus from the ankylosed mass in the glenoid fossa.</a:t>
            </a:r>
            <a:endParaRPr lang="en-IN" sz="54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5400" dirty="0"/>
              <a:t>2 Horizontal bony cuts are made in the most superior aspect of the ramus and the wedge of the bone between these 2 cuts is removed.</a:t>
            </a:r>
            <a:endParaRPr lang="en-IN" sz="54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5400" dirty="0"/>
              <a:t>Care should be taken while removing the bone from the medial aspect as it is close to the maxillary artery and carotid canal.</a:t>
            </a:r>
            <a:endParaRPr lang="en-IN" sz="54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3200" y="228600"/>
            <a:ext cx="16560800" cy="124206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95322" y="778934"/>
            <a:ext cx="17716555" cy="13342343"/>
          </a:xfr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9507200" cy="146304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2813" y="1752600"/>
            <a:ext cx="16641572" cy="89255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COMPLICATIONS</a:t>
            </a:r>
            <a:endParaRPr lang="en-IN" b="1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1317879" y="4860053"/>
            <a:ext cx="16871441" cy="4985980"/>
          </a:xfrm>
        </p:spPr>
        <p:txBody>
          <a:bodyPr>
            <a:normAutofit lnSpcReduction="10000"/>
          </a:bodyPr>
          <a:lstStyle/>
          <a:p>
            <a:r>
              <a:rPr lang="en-US" sz="5400" dirty="0"/>
              <a:t>• It is difficult to remove the actual extent of the ankylotic mass as it is not properly assessed medially.</a:t>
            </a:r>
            <a:endParaRPr lang="en-US" sz="5400" dirty="0"/>
          </a:p>
          <a:p>
            <a:r>
              <a:rPr lang="en-US" sz="5400" dirty="0"/>
              <a:t>• Chances of creating excessive gap and reducing vertical height of ramus.</a:t>
            </a:r>
            <a:endParaRPr lang="en-US" sz="5400" dirty="0"/>
          </a:p>
          <a:p>
            <a:r>
              <a:rPr lang="en-US" sz="5400" dirty="0"/>
              <a:t>• Anterior open bite due to excessive bone removal.</a:t>
            </a:r>
            <a:endParaRPr lang="en-US" sz="54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5400" dirty="0" err="1"/>
              <a:t>Reankylosis</a:t>
            </a:r>
            <a:r>
              <a:rPr lang="en-US" sz="5400" dirty="0"/>
              <a:t> due to bony contact between the cut ends.</a:t>
            </a:r>
            <a:endParaRPr lang="en-IN" sz="54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7879" y="2291377"/>
            <a:ext cx="16641572" cy="89255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INTERPOSITIONAL ARTHROPLASTY</a:t>
            </a:r>
            <a:endParaRPr lang="en-IN" b="1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1317879" y="4860053"/>
            <a:ext cx="16871441" cy="7478970"/>
          </a:xfrm>
        </p:spPr>
        <p:txBody>
          <a:bodyPr>
            <a:normAutofit lnSpcReduction="10000"/>
          </a:bodyPr>
          <a:lstStyle/>
          <a:p>
            <a:r>
              <a:rPr lang="en-US" sz="5400" dirty="0"/>
              <a:t>• When gap arthroplasty is done to release ankylosis, there are chances of contact between the bone ends to form a </a:t>
            </a:r>
            <a:r>
              <a:rPr lang="en-US" sz="5400" dirty="0" err="1"/>
              <a:t>reankylosis</a:t>
            </a:r>
            <a:r>
              <a:rPr lang="en-US" sz="5400" dirty="0"/>
              <a:t>.</a:t>
            </a:r>
            <a:endParaRPr lang="en-US" sz="5400" dirty="0"/>
          </a:p>
          <a:p>
            <a:r>
              <a:rPr lang="en-US" sz="5400" dirty="0"/>
              <a:t>• So an </a:t>
            </a:r>
            <a:r>
              <a:rPr lang="en-US" sz="5400" dirty="0" err="1"/>
              <a:t>interpositional</a:t>
            </a:r>
            <a:r>
              <a:rPr lang="en-US" sz="5400" dirty="0"/>
              <a:t> material is to be placed in between them to avoid contact and minimize chances of </a:t>
            </a:r>
            <a:r>
              <a:rPr lang="en-US" sz="5400" dirty="0" err="1"/>
              <a:t>reankylosis</a:t>
            </a:r>
            <a:r>
              <a:rPr lang="en-US" sz="5400" dirty="0"/>
              <a:t>.</a:t>
            </a:r>
            <a:endParaRPr lang="en-US" sz="5400" dirty="0"/>
          </a:p>
          <a:p>
            <a:r>
              <a:rPr lang="en-US" sz="5400" dirty="0"/>
              <a:t>• Materials which can be used are either alloplastic or autogenous materials.</a:t>
            </a:r>
            <a:endParaRPr lang="en-US" sz="5400" dirty="0"/>
          </a:p>
          <a:p>
            <a:r>
              <a:rPr lang="en-US" sz="5400" dirty="0"/>
              <a:t>• Procedure involves creating a gap and then inserting an </a:t>
            </a:r>
            <a:r>
              <a:rPr lang="en-US" sz="5400" dirty="0" err="1"/>
              <a:t>interpositional</a:t>
            </a:r>
            <a:r>
              <a:rPr lang="en-US" sz="5400" dirty="0"/>
              <a:t> material and stabilizing it.</a:t>
            </a:r>
            <a:endParaRPr lang="en-IN" sz="54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5400" dirty="0" err="1"/>
              <a:t>Alkayet</a:t>
            </a:r>
            <a:r>
              <a:rPr lang="en-IN" sz="5400" dirty="0"/>
              <a:t> </a:t>
            </a:r>
            <a:r>
              <a:rPr lang="en-IN" sz="5400" dirty="0" err="1"/>
              <a:t>brahmley</a:t>
            </a:r>
            <a:r>
              <a:rPr lang="en-IN" sz="5400" dirty="0"/>
              <a:t> incision with </a:t>
            </a:r>
            <a:r>
              <a:rPr lang="en-IN" sz="5400" dirty="0" err="1"/>
              <a:t>interpositional</a:t>
            </a:r>
            <a:r>
              <a:rPr lang="en-IN" sz="5400" dirty="0"/>
              <a:t> arthroplasty</a:t>
            </a:r>
            <a:endParaRPr lang="en-IN" sz="5400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120" y="3025311"/>
            <a:ext cx="17327880" cy="11207829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0" y="1447800"/>
            <a:ext cx="14307993" cy="1066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2365871"/>
            <a:ext cx="3352800" cy="4191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2813" y="1828800"/>
            <a:ext cx="16641572" cy="89255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COMPLICATIONS</a:t>
            </a:r>
            <a:endParaRPr lang="en-IN" b="1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1317879" y="4860053"/>
            <a:ext cx="16871441" cy="4985980"/>
          </a:xfrm>
        </p:spPr>
        <p:txBody>
          <a:bodyPr>
            <a:normAutofit lnSpcReduction="10000"/>
          </a:bodyPr>
          <a:lstStyle/>
          <a:p>
            <a:r>
              <a:rPr lang="en-US" sz="5400" dirty="0">
                <a:solidFill>
                  <a:schemeClr val="tx1"/>
                </a:solidFill>
              </a:rPr>
              <a:t>• Foreign body reaction with alloplastic materials placed in surgical gap.</a:t>
            </a:r>
            <a:endParaRPr lang="en-US" sz="5400" dirty="0">
              <a:solidFill>
                <a:schemeClr val="tx1"/>
              </a:solidFill>
            </a:endParaRPr>
          </a:p>
          <a:p>
            <a:r>
              <a:rPr lang="en-US" sz="5400" dirty="0">
                <a:solidFill>
                  <a:schemeClr val="tx1"/>
                </a:solidFill>
              </a:rPr>
              <a:t>• Difficulty in suturing from the medial aspect.</a:t>
            </a:r>
            <a:endParaRPr lang="en-US" sz="5400" dirty="0">
              <a:solidFill>
                <a:schemeClr val="tx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chemeClr val="tx1"/>
                </a:solidFill>
              </a:rPr>
              <a:t>Complications associated with second surgical site in case of autogenous graft.</a:t>
            </a:r>
            <a:endParaRPr lang="en-US" sz="5400" dirty="0">
              <a:solidFill>
                <a:schemeClr val="tx1"/>
              </a:solidFill>
            </a:endParaRPr>
          </a:p>
          <a:p>
            <a:r>
              <a:rPr lang="en-US" sz="5400" dirty="0">
                <a:solidFill>
                  <a:schemeClr val="tx1"/>
                </a:solidFill>
              </a:rPr>
              <a:t>• Other complications as in gap arthroplasty.</a:t>
            </a:r>
            <a:endParaRPr lang="en-IN" sz="5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2813" y="812590"/>
            <a:ext cx="16641572" cy="178510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KABAN'S PROTOCOL</a:t>
            </a:r>
            <a:br>
              <a:rPr lang="en-US" b="1" dirty="0"/>
            </a:br>
            <a:endParaRPr lang="en-IN" b="1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533401" y="2597694"/>
            <a:ext cx="17655920" cy="947951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sz="4400" dirty="0"/>
              <a:t>Aggressive total excision of the ankylotic segment in condylar region.</a:t>
            </a:r>
            <a:endParaRPr lang="en-US" sz="4400" dirty="0"/>
          </a:p>
          <a:p>
            <a:pPr algn="ctr"/>
            <a:endParaRPr lang="en-US" sz="4400" dirty="0"/>
          </a:p>
          <a:p>
            <a:pPr algn="ctr"/>
            <a:r>
              <a:rPr lang="en-US" sz="4400" dirty="0"/>
              <a:t>Coronoidectomy on affected side to avoid temporalis muscle restriction.</a:t>
            </a:r>
            <a:endParaRPr lang="en-US" sz="4400" dirty="0"/>
          </a:p>
          <a:p>
            <a:pPr algn="ctr"/>
            <a:endParaRPr lang="en-US" sz="4400" dirty="0"/>
          </a:p>
          <a:p>
            <a:pPr algn="ctr"/>
            <a:r>
              <a:rPr lang="en-US" sz="4400" dirty="0"/>
              <a:t>Lining with temporalis muscle or fascia or disc.</a:t>
            </a:r>
            <a:endParaRPr lang="en-US" sz="4400" dirty="0"/>
          </a:p>
          <a:p>
            <a:pPr algn="ctr"/>
            <a:endParaRPr lang="en-US" sz="4400" dirty="0"/>
          </a:p>
          <a:p>
            <a:pPr algn="ctr"/>
            <a:r>
              <a:rPr lang="en-US" sz="4400" dirty="0"/>
              <a:t> If step 1,2,3 don't create enough opening, </a:t>
            </a:r>
            <a:r>
              <a:rPr lang="en-US" sz="4400" dirty="0" err="1"/>
              <a:t>coronoidectomy</a:t>
            </a:r>
            <a:r>
              <a:rPr lang="en-US" sz="4400" dirty="0"/>
              <a:t> of opposite side is done.</a:t>
            </a:r>
            <a:endParaRPr lang="en-US" sz="4400" dirty="0"/>
          </a:p>
          <a:p>
            <a:pPr algn="ctr"/>
            <a:endParaRPr lang="en-US" sz="4400" dirty="0"/>
          </a:p>
          <a:p>
            <a:pPr algn="ctr"/>
            <a:r>
              <a:rPr lang="en-US" sz="4400" dirty="0"/>
              <a:t>Reconstruction of ramus with costochondral junction.</a:t>
            </a:r>
            <a:endParaRPr lang="en-US" sz="4400" dirty="0"/>
          </a:p>
          <a:p>
            <a:pPr algn="ctr"/>
            <a:endParaRPr lang="en-US" sz="4400" dirty="0"/>
          </a:p>
          <a:p>
            <a:pPr algn="ctr"/>
            <a:r>
              <a:rPr lang="en-US" sz="4400" dirty="0"/>
              <a:t>Creation of open bite to permit settling of graft for 3-6 months.</a:t>
            </a:r>
            <a:endParaRPr lang="en-US" sz="4400" dirty="0"/>
          </a:p>
          <a:p>
            <a:pPr algn="ctr"/>
            <a:endParaRPr lang="en-US" sz="4400" dirty="0"/>
          </a:p>
          <a:p>
            <a:pPr algn="ctr"/>
            <a:r>
              <a:rPr lang="en-US" sz="4400" dirty="0"/>
              <a:t>Aggressive physiotherapy</a:t>
            </a:r>
            <a:endParaRPr lang="en-IN" sz="4400" dirty="0"/>
          </a:p>
        </p:txBody>
      </p:sp>
      <p:sp>
        <p:nvSpPr>
          <p:cNvPr id="4" name="Arrow: Down 3"/>
          <p:cNvSpPr/>
          <p:nvPr/>
        </p:nvSpPr>
        <p:spPr>
          <a:xfrm>
            <a:off x="8763000" y="3081921"/>
            <a:ext cx="457200" cy="6858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Arrow: Down 4"/>
          <p:cNvSpPr/>
          <p:nvPr/>
        </p:nvSpPr>
        <p:spPr>
          <a:xfrm>
            <a:off x="8763000" y="4439245"/>
            <a:ext cx="457200" cy="6858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Arrow: Down 5"/>
          <p:cNvSpPr/>
          <p:nvPr/>
        </p:nvSpPr>
        <p:spPr>
          <a:xfrm>
            <a:off x="8763000" y="5669084"/>
            <a:ext cx="457200" cy="6858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Arrow: Down 6"/>
          <p:cNvSpPr/>
          <p:nvPr/>
        </p:nvSpPr>
        <p:spPr>
          <a:xfrm>
            <a:off x="8756073" y="7420142"/>
            <a:ext cx="457200" cy="6858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Arrow: Down 7"/>
          <p:cNvSpPr/>
          <p:nvPr/>
        </p:nvSpPr>
        <p:spPr>
          <a:xfrm>
            <a:off x="8763000" y="8777466"/>
            <a:ext cx="457200" cy="6858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" name="Arrow: Down 8"/>
          <p:cNvSpPr/>
          <p:nvPr/>
        </p:nvSpPr>
        <p:spPr>
          <a:xfrm>
            <a:off x="8763000" y="10112074"/>
            <a:ext cx="457200" cy="6858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9502323" cy="14630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19" y="702259"/>
            <a:ext cx="10001776" cy="3803904"/>
          </a:xfrm>
        </p:spPr>
        <p:txBody>
          <a:bodyPr anchor="b">
            <a:normAutofit/>
          </a:bodyPr>
          <a:lstStyle/>
          <a:p>
            <a:r>
              <a:rPr lang="en-US" sz="10000"/>
              <a:t>POST OPERATIVE PHYSIOTHERAPY</a:t>
            </a:r>
            <a:endParaRPr lang="en-IN" sz="10000"/>
          </a:p>
        </p:txBody>
      </p:sp>
      <p:pic>
        <p:nvPicPr>
          <p:cNvPr id="5" name="Picture 4" descr="Large skydiving group mid-air"/>
          <p:cNvPicPr>
            <a:picLocks noChangeAspect="1"/>
          </p:cNvPicPr>
          <p:nvPr/>
        </p:nvPicPr>
        <p:blipFill rotWithShape="1">
          <a:blip r:embed="rId1"/>
          <a:srcRect l="33649" r="32480" b="-1"/>
          <a:stretch>
            <a:fillRect/>
          </a:stretch>
        </p:blipFill>
        <p:spPr>
          <a:xfrm>
            <a:off x="1" y="10"/>
            <a:ext cx="7451751" cy="146303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476419" y="5066553"/>
            <a:ext cx="6789742" cy="39015"/>
          </a:xfrm>
          <a:custGeom>
            <a:avLst/>
            <a:gdLst>
              <a:gd name="connsiteX0" fmla="*/ 0 w 6789742"/>
              <a:gd name="connsiteY0" fmla="*/ 0 h 39015"/>
              <a:gd name="connsiteX1" fmla="*/ 678974 w 6789742"/>
              <a:gd name="connsiteY1" fmla="*/ 0 h 39015"/>
              <a:gd name="connsiteX2" fmla="*/ 1425846 w 6789742"/>
              <a:gd name="connsiteY2" fmla="*/ 0 h 39015"/>
              <a:gd name="connsiteX3" fmla="*/ 2036923 w 6789742"/>
              <a:gd name="connsiteY3" fmla="*/ 0 h 39015"/>
              <a:gd name="connsiteX4" fmla="*/ 2580102 w 6789742"/>
              <a:gd name="connsiteY4" fmla="*/ 0 h 39015"/>
              <a:gd name="connsiteX5" fmla="*/ 3123281 w 6789742"/>
              <a:gd name="connsiteY5" fmla="*/ 0 h 39015"/>
              <a:gd name="connsiteX6" fmla="*/ 3598563 w 6789742"/>
              <a:gd name="connsiteY6" fmla="*/ 0 h 39015"/>
              <a:gd name="connsiteX7" fmla="*/ 4413332 w 6789742"/>
              <a:gd name="connsiteY7" fmla="*/ 0 h 39015"/>
              <a:gd name="connsiteX8" fmla="*/ 5228101 w 6789742"/>
              <a:gd name="connsiteY8" fmla="*/ 0 h 39015"/>
              <a:gd name="connsiteX9" fmla="*/ 6042870 w 6789742"/>
              <a:gd name="connsiteY9" fmla="*/ 0 h 39015"/>
              <a:gd name="connsiteX10" fmla="*/ 6789742 w 6789742"/>
              <a:gd name="connsiteY10" fmla="*/ 0 h 39015"/>
              <a:gd name="connsiteX11" fmla="*/ 6789742 w 6789742"/>
              <a:gd name="connsiteY11" fmla="*/ 39015 h 39015"/>
              <a:gd name="connsiteX12" fmla="*/ 6110768 w 6789742"/>
              <a:gd name="connsiteY12" fmla="*/ 39015 h 39015"/>
              <a:gd name="connsiteX13" fmla="*/ 5363896 w 6789742"/>
              <a:gd name="connsiteY13" fmla="*/ 39015 h 39015"/>
              <a:gd name="connsiteX14" fmla="*/ 4888614 w 6789742"/>
              <a:gd name="connsiteY14" fmla="*/ 39015 h 39015"/>
              <a:gd name="connsiteX15" fmla="*/ 4413332 w 6789742"/>
              <a:gd name="connsiteY15" fmla="*/ 39015 h 39015"/>
              <a:gd name="connsiteX16" fmla="*/ 3938050 w 6789742"/>
              <a:gd name="connsiteY16" fmla="*/ 39015 h 39015"/>
              <a:gd name="connsiteX17" fmla="*/ 3394871 w 6789742"/>
              <a:gd name="connsiteY17" fmla="*/ 39015 h 39015"/>
              <a:gd name="connsiteX18" fmla="*/ 2851692 w 6789742"/>
              <a:gd name="connsiteY18" fmla="*/ 39015 h 39015"/>
              <a:gd name="connsiteX19" fmla="*/ 2308512 w 6789742"/>
              <a:gd name="connsiteY19" fmla="*/ 39015 h 39015"/>
              <a:gd name="connsiteX20" fmla="*/ 1765333 w 6789742"/>
              <a:gd name="connsiteY20" fmla="*/ 39015 h 39015"/>
              <a:gd name="connsiteX21" fmla="*/ 1222154 w 6789742"/>
              <a:gd name="connsiteY21" fmla="*/ 39015 h 39015"/>
              <a:gd name="connsiteX22" fmla="*/ 0 w 6789742"/>
              <a:gd name="connsiteY22" fmla="*/ 39015 h 39015"/>
              <a:gd name="connsiteX23" fmla="*/ 0 w 6789742"/>
              <a:gd name="connsiteY23" fmla="*/ 0 h 39015"/>
              <a:gd name="connsiteX0-1" fmla="*/ 0 w 6789742"/>
              <a:gd name="connsiteY0-2" fmla="*/ 0 h 39015"/>
              <a:gd name="connsiteX1-3" fmla="*/ 543179 w 6789742"/>
              <a:gd name="connsiteY1-4" fmla="*/ 0 h 39015"/>
              <a:gd name="connsiteX2-5" fmla="*/ 1018461 w 6789742"/>
              <a:gd name="connsiteY2-6" fmla="*/ 0 h 39015"/>
              <a:gd name="connsiteX3-7" fmla="*/ 1561641 w 6789742"/>
              <a:gd name="connsiteY3-8" fmla="*/ 0 h 39015"/>
              <a:gd name="connsiteX4-9" fmla="*/ 2240615 w 6789742"/>
              <a:gd name="connsiteY4-10" fmla="*/ 0 h 39015"/>
              <a:gd name="connsiteX5-11" fmla="*/ 2987486 w 6789742"/>
              <a:gd name="connsiteY5-12" fmla="*/ 0 h 39015"/>
              <a:gd name="connsiteX6-13" fmla="*/ 3802256 w 6789742"/>
              <a:gd name="connsiteY6-14" fmla="*/ 0 h 39015"/>
              <a:gd name="connsiteX7-15" fmla="*/ 4617025 w 6789742"/>
              <a:gd name="connsiteY7-16" fmla="*/ 0 h 39015"/>
              <a:gd name="connsiteX8-17" fmla="*/ 5228101 w 6789742"/>
              <a:gd name="connsiteY8-18" fmla="*/ 0 h 39015"/>
              <a:gd name="connsiteX9-19" fmla="*/ 5974973 w 6789742"/>
              <a:gd name="connsiteY9-20" fmla="*/ 0 h 39015"/>
              <a:gd name="connsiteX10-21" fmla="*/ 6789742 w 6789742"/>
              <a:gd name="connsiteY10-22" fmla="*/ 0 h 39015"/>
              <a:gd name="connsiteX11-23" fmla="*/ 6789742 w 6789742"/>
              <a:gd name="connsiteY11-24" fmla="*/ 39015 h 39015"/>
              <a:gd name="connsiteX12-25" fmla="*/ 6110768 w 6789742"/>
              <a:gd name="connsiteY12-26" fmla="*/ 39015 h 39015"/>
              <a:gd name="connsiteX13-27" fmla="*/ 5363896 w 6789742"/>
              <a:gd name="connsiteY13-28" fmla="*/ 39015 h 39015"/>
              <a:gd name="connsiteX14-29" fmla="*/ 4752819 w 6789742"/>
              <a:gd name="connsiteY14-30" fmla="*/ 39015 h 39015"/>
              <a:gd name="connsiteX15-31" fmla="*/ 4141743 w 6789742"/>
              <a:gd name="connsiteY15-32" fmla="*/ 39015 h 39015"/>
              <a:gd name="connsiteX16-33" fmla="*/ 3326974 w 6789742"/>
              <a:gd name="connsiteY16-34" fmla="*/ 39015 h 39015"/>
              <a:gd name="connsiteX17-35" fmla="*/ 2783794 w 6789742"/>
              <a:gd name="connsiteY17-36" fmla="*/ 39015 h 39015"/>
              <a:gd name="connsiteX18-37" fmla="*/ 2036923 w 6789742"/>
              <a:gd name="connsiteY18-38" fmla="*/ 39015 h 39015"/>
              <a:gd name="connsiteX19-39" fmla="*/ 1561641 w 6789742"/>
              <a:gd name="connsiteY19-40" fmla="*/ 39015 h 39015"/>
              <a:gd name="connsiteX20-41" fmla="*/ 882666 w 6789742"/>
              <a:gd name="connsiteY20-42" fmla="*/ 39015 h 39015"/>
              <a:gd name="connsiteX21-43" fmla="*/ 0 w 6789742"/>
              <a:gd name="connsiteY21-44" fmla="*/ 39015 h 39015"/>
              <a:gd name="connsiteX22-45" fmla="*/ 0 w 6789742"/>
              <a:gd name="connsiteY22-46" fmla="*/ 0 h 3901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</a:cxnLst>
            <a:rect l="l" t="t" r="r" b="b"/>
            <a:pathLst>
              <a:path w="6789742" h="39015" fill="none" extrusionOk="0">
                <a:moveTo>
                  <a:pt x="0" y="0"/>
                </a:moveTo>
                <a:cubicBezTo>
                  <a:pt x="193029" y="6060"/>
                  <a:pt x="519872" y="37081"/>
                  <a:pt x="678974" y="0"/>
                </a:cubicBezTo>
                <a:cubicBezTo>
                  <a:pt x="819040" y="-34750"/>
                  <a:pt x="1143786" y="-39838"/>
                  <a:pt x="1425846" y="0"/>
                </a:cubicBezTo>
                <a:cubicBezTo>
                  <a:pt x="1706188" y="63201"/>
                  <a:pt x="1902190" y="5266"/>
                  <a:pt x="2036923" y="0"/>
                </a:cubicBezTo>
                <a:cubicBezTo>
                  <a:pt x="2199207" y="6966"/>
                  <a:pt x="2345049" y="-2588"/>
                  <a:pt x="2580102" y="0"/>
                </a:cubicBezTo>
                <a:cubicBezTo>
                  <a:pt x="2815339" y="15008"/>
                  <a:pt x="2864485" y="-8504"/>
                  <a:pt x="3123281" y="0"/>
                </a:cubicBezTo>
                <a:cubicBezTo>
                  <a:pt x="3395404" y="21724"/>
                  <a:pt x="3480335" y="7858"/>
                  <a:pt x="3598563" y="0"/>
                </a:cubicBezTo>
                <a:cubicBezTo>
                  <a:pt x="3686112" y="-8184"/>
                  <a:pt x="4019011" y="58097"/>
                  <a:pt x="4413332" y="0"/>
                </a:cubicBezTo>
                <a:cubicBezTo>
                  <a:pt x="4780883" y="-66917"/>
                  <a:pt x="4895161" y="34236"/>
                  <a:pt x="5228101" y="0"/>
                </a:cubicBezTo>
                <a:cubicBezTo>
                  <a:pt x="5569619" y="-18729"/>
                  <a:pt x="5791475" y="27420"/>
                  <a:pt x="6042870" y="0"/>
                </a:cubicBezTo>
                <a:cubicBezTo>
                  <a:pt x="6308476" y="-49586"/>
                  <a:pt x="6617893" y="-49068"/>
                  <a:pt x="6789742" y="0"/>
                </a:cubicBezTo>
                <a:cubicBezTo>
                  <a:pt x="6791744" y="14353"/>
                  <a:pt x="6790995" y="26868"/>
                  <a:pt x="6789742" y="39015"/>
                </a:cubicBezTo>
                <a:cubicBezTo>
                  <a:pt x="6670595" y="36619"/>
                  <a:pt x="6397326" y="23424"/>
                  <a:pt x="6110768" y="39015"/>
                </a:cubicBezTo>
                <a:cubicBezTo>
                  <a:pt x="5796607" y="13877"/>
                  <a:pt x="5708303" y="71411"/>
                  <a:pt x="5363896" y="39015"/>
                </a:cubicBezTo>
                <a:cubicBezTo>
                  <a:pt x="5044513" y="20016"/>
                  <a:pt x="5097376" y="43446"/>
                  <a:pt x="4888614" y="39015"/>
                </a:cubicBezTo>
                <a:cubicBezTo>
                  <a:pt x="4658062" y="51487"/>
                  <a:pt x="4610419" y="13735"/>
                  <a:pt x="4413332" y="39015"/>
                </a:cubicBezTo>
                <a:cubicBezTo>
                  <a:pt x="4223697" y="80744"/>
                  <a:pt x="4061769" y="50762"/>
                  <a:pt x="3938050" y="39015"/>
                </a:cubicBezTo>
                <a:cubicBezTo>
                  <a:pt x="3802358" y="50502"/>
                  <a:pt x="3574983" y="21505"/>
                  <a:pt x="3394871" y="39015"/>
                </a:cubicBezTo>
                <a:cubicBezTo>
                  <a:pt x="3243220" y="59135"/>
                  <a:pt x="3123961" y="53777"/>
                  <a:pt x="2851692" y="39015"/>
                </a:cubicBezTo>
                <a:cubicBezTo>
                  <a:pt x="2584337" y="29800"/>
                  <a:pt x="2574866" y="59260"/>
                  <a:pt x="2308512" y="39015"/>
                </a:cubicBezTo>
                <a:cubicBezTo>
                  <a:pt x="2064966" y="-7102"/>
                  <a:pt x="1935552" y="11872"/>
                  <a:pt x="1765333" y="39015"/>
                </a:cubicBezTo>
                <a:cubicBezTo>
                  <a:pt x="1594852" y="68474"/>
                  <a:pt x="1331718" y="40914"/>
                  <a:pt x="1222154" y="39015"/>
                </a:cubicBezTo>
                <a:cubicBezTo>
                  <a:pt x="1127648" y="20316"/>
                  <a:pt x="499037" y="-22480"/>
                  <a:pt x="0" y="39015"/>
                </a:cubicBezTo>
                <a:cubicBezTo>
                  <a:pt x="598" y="28674"/>
                  <a:pt x="1578" y="9917"/>
                  <a:pt x="0" y="0"/>
                </a:cubicBezTo>
                <a:close/>
              </a:path>
              <a:path w="6789742" h="39015" stroke="0" extrusionOk="0">
                <a:moveTo>
                  <a:pt x="0" y="0"/>
                </a:moveTo>
                <a:cubicBezTo>
                  <a:pt x="115710" y="2594"/>
                  <a:pt x="340406" y="-5430"/>
                  <a:pt x="543179" y="0"/>
                </a:cubicBezTo>
                <a:cubicBezTo>
                  <a:pt x="750349" y="20409"/>
                  <a:pt x="842635" y="9451"/>
                  <a:pt x="1018461" y="0"/>
                </a:cubicBezTo>
                <a:cubicBezTo>
                  <a:pt x="1189200" y="-10130"/>
                  <a:pt x="1384205" y="-28874"/>
                  <a:pt x="1561641" y="0"/>
                </a:cubicBezTo>
                <a:cubicBezTo>
                  <a:pt x="1701704" y="38989"/>
                  <a:pt x="2096495" y="-24569"/>
                  <a:pt x="2240615" y="0"/>
                </a:cubicBezTo>
                <a:cubicBezTo>
                  <a:pt x="2364625" y="-11160"/>
                  <a:pt x="2702860" y="14969"/>
                  <a:pt x="2987486" y="0"/>
                </a:cubicBezTo>
                <a:cubicBezTo>
                  <a:pt x="3211484" y="3111"/>
                  <a:pt x="3484426" y="-11290"/>
                  <a:pt x="3802256" y="0"/>
                </a:cubicBezTo>
                <a:cubicBezTo>
                  <a:pt x="4139598" y="26047"/>
                  <a:pt x="4421919" y="55745"/>
                  <a:pt x="4617025" y="0"/>
                </a:cubicBezTo>
                <a:cubicBezTo>
                  <a:pt x="4823678" y="-11732"/>
                  <a:pt x="5026133" y="-21941"/>
                  <a:pt x="5228101" y="0"/>
                </a:cubicBezTo>
                <a:cubicBezTo>
                  <a:pt x="5457872" y="-31092"/>
                  <a:pt x="5610021" y="45223"/>
                  <a:pt x="5974973" y="0"/>
                </a:cubicBezTo>
                <a:cubicBezTo>
                  <a:pt x="6327425" y="-24831"/>
                  <a:pt x="6494045" y="18140"/>
                  <a:pt x="6789742" y="0"/>
                </a:cubicBezTo>
                <a:cubicBezTo>
                  <a:pt x="6789027" y="19070"/>
                  <a:pt x="6790736" y="29585"/>
                  <a:pt x="6789742" y="39015"/>
                </a:cubicBezTo>
                <a:cubicBezTo>
                  <a:pt x="6588176" y="11287"/>
                  <a:pt x="6306155" y="83904"/>
                  <a:pt x="6110768" y="39015"/>
                </a:cubicBezTo>
                <a:cubicBezTo>
                  <a:pt x="5926373" y="48451"/>
                  <a:pt x="5700118" y="-294"/>
                  <a:pt x="5363896" y="39015"/>
                </a:cubicBezTo>
                <a:cubicBezTo>
                  <a:pt x="5028670" y="83928"/>
                  <a:pt x="4953291" y="37861"/>
                  <a:pt x="4752819" y="39015"/>
                </a:cubicBezTo>
                <a:cubicBezTo>
                  <a:pt x="4554132" y="55779"/>
                  <a:pt x="4455412" y="30800"/>
                  <a:pt x="4141743" y="39015"/>
                </a:cubicBezTo>
                <a:cubicBezTo>
                  <a:pt x="3825795" y="72043"/>
                  <a:pt x="3728019" y="-67"/>
                  <a:pt x="3326974" y="39015"/>
                </a:cubicBezTo>
                <a:cubicBezTo>
                  <a:pt x="2927240" y="62846"/>
                  <a:pt x="2967470" y="27302"/>
                  <a:pt x="2783794" y="39015"/>
                </a:cubicBezTo>
                <a:cubicBezTo>
                  <a:pt x="2610118" y="53596"/>
                  <a:pt x="2218046" y="39764"/>
                  <a:pt x="2036923" y="39015"/>
                </a:cubicBezTo>
                <a:cubicBezTo>
                  <a:pt x="1833507" y="7082"/>
                  <a:pt x="1703357" y="35976"/>
                  <a:pt x="1561641" y="39015"/>
                </a:cubicBezTo>
                <a:cubicBezTo>
                  <a:pt x="1404873" y="45290"/>
                  <a:pt x="1239700" y="60566"/>
                  <a:pt x="882666" y="39015"/>
                </a:cubicBezTo>
                <a:cubicBezTo>
                  <a:pt x="549730" y="39531"/>
                  <a:pt x="373643" y="55458"/>
                  <a:pt x="0" y="39015"/>
                </a:cubicBezTo>
                <a:cubicBezTo>
                  <a:pt x="1530" y="20283"/>
                  <a:pt x="1376" y="17727"/>
                  <a:pt x="0" y="0"/>
                </a:cubicBezTo>
                <a:close/>
              </a:path>
              <a:path w="6789742" h="39015" fill="none" stroke="0" extrusionOk="0">
                <a:moveTo>
                  <a:pt x="0" y="0"/>
                </a:moveTo>
                <a:cubicBezTo>
                  <a:pt x="184778" y="8951"/>
                  <a:pt x="511997" y="9406"/>
                  <a:pt x="678974" y="0"/>
                </a:cubicBezTo>
                <a:cubicBezTo>
                  <a:pt x="812621" y="-16425"/>
                  <a:pt x="1084971" y="-9262"/>
                  <a:pt x="1425846" y="0"/>
                </a:cubicBezTo>
                <a:cubicBezTo>
                  <a:pt x="1725602" y="32231"/>
                  <a:pt x="1853876" y="11026"/>
                  <a:pt x="2036923" y="0"/>
                </a:cubicBezTo>
                <a:cubicBezTo>
                  <a:pt x="2207268" y="18262"/>
                  <a:pt x="2349917" y="-2168"/>
                  <a:pt x="2580102" y="0"/>
                </a:cubicBezTo>
                <a:cubicBezTo>
                  <a:pt x="2831145" y="12825"/>
                  <a:pt x="2856116" y="-20415"/>
                  <a:pt x="3123281" y="0"/>
                </a:cubicBezTo>
                <a:cubicBezTo>
                  <a:pt x="3385835" y="2934"/>
                  <a:pt x="3482044" y="22474"/>
                  <a:pt x="3598563" y="0"/>
                </a:cubicBezTo>
                <a:cubicBezTo>
                  <a:pt x="3753856" y="-8191"/>
                  <a:pt x="4004830" y="31662"/>
                  <a:pt x="4413332" y="0"/>
                </a:cubicBezTo>
                <a:cubicBezTo>
                  <a:pt x="4780379" y="-63909"/>
                  <a:pt x="4911959" y="4006"/>
                  <a:pt x="5228101" y="0"/>
                </a:cubicBezTo>
                <a:cubicBezTo>
                  <a:pt x="5555917" y="-29533"/>
                  <a:pt x="5776821" y="-11477"/>
                  <a:pt x="6042870" y="0"/>
                </a:cubicBezTo>
                <a:cubicBezTo>
                  <a:pt x="6279918" y="-20814"/>
                  <a:pt x="6592508" y="-18157"/>
                  <a:pt x="6789742" y="0"/>
                </a:cubicBezTo>
                <a:cubicBezTo>
                  <a:pt x="6791777" y="15877"/>
                  <a:pt x="6789241" y="25539"/>
                  <a:pt x="6789742" y="39015"/>
                </a:cubicBezTo>
                <a:cubicBezTo>
                  <a:pt x="6676024" y="49868"/>
                  <a:pt x="6433078" y="48348"/>
                  <a:pt x="6110768" y="39015"/>
                </a:cubicBezTo>
                <a:cubicBezTo>
                  <a:pt x="5780815" y="35390"/>
                  <a:pt x="5689252" y="71473"/>
                  <a:pt x="5363896" y="39015"/>
                </a:cubicBezTo>
                <a:cubicBezTo>
                  <a:pt x="5043077" y="5612"/>
                  <a:pt x="5117228" y="28417"/>
                  <a:pt x="4888614" y="39015"/>
                </a:cubicBezTo>
                <a:cubicBezTo>
                  <a:pt x="4660255" y="34308"/>
                  <a:pt x="4603671" y="15508"/>
                  <a:pt x="4413332" y="39015"/>
                </a:cubicBezTo>
                <a:cubicBezTo>
                  <a:pt x="4222686" y="41561"/>
                  <a:pt x="4056526" y="32852"/>
                  <a:pt x="3938050" y="39015"/>
                </a:cubicBezTo>
                <a:cubicBezTo>
                  <a:pt x="3795303" y="74904"/>
                  <a:pt x="3538136" y="-4952"/>
                  <a:pt x="3394871" y="39015"/>
                </a:cubicBezTo>
                <a:cubicBezTo>
                  <a:pt x="3227632" y="60320"/>
                  <a:pt x="3121534" y="31427"/>
                  <a:pt x="2851692" y="39015"/>
                </a:cubicBezTo>
                <a:cubicBezTo>
                  <a:pt x="2587675" y="26466"/>
                  <a:pt x="2566709" y="58912"/>
                  <a:pt x="2308512" y="39015"/>
                </a:cubicBezTo>
                <a:cubicBezTo>
                  <a:pt x="2046639" y="12398"/>
                  <a:pt x="1924032" y="5408"/>
                  <a:pt x="1765333" y="39015"/>
                </a:cubicBezTo>
                <a:cubicBezTo>
                  <a:pt x="1604503" y="62617"/>
                  <a:pt x="1334010" y="6777"/>
                  <a:pt x="1222154" y="39015"/>
                </a:cubicBezTo>
                <a:cubicBezTo>
                  <a:pt x="1154876" y="4378"/>
                  <a:pt x="422483" y="31229"/>
                  <a:pt x="0" y="39015"/>
                </a:cubicBezTo>
                <a:cubicBezTo>
                  <a:pt x="-50" y="27405"/>
                  <a:pt x="-588" y="1005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 Placeholder 2"/>
          <p:cNvSpPr>
            <a:spLocks noGrp="1"/>
          </p:cNvSpPr>
          <p:nvPr>
            <p:ph idx="1"/>
          </p:nvPr>
        </p:nvSpPr>
        <p:spPr>
          <a:xfrm>
            <a:off x="8476419" y="5774131"/>
            <a:ext cx="10001776" cy="7432243"/>
          </a:xfrm>
        </p:spPr>
        <p:txBody>
          <a:bodyPr>
            <a:normAutofit/>
          </a:bodyPr>
          <a:lstStyle/>
          <a:p>
            <a:r>
              <a:rPr lang="en-US" sz="3800"/>
              <a:t> Very important.</a:t>
            </a:r>
            <a:endParaRPr lang="en-US" sz="3800"/>
          </a:p>
          <a:p>
            <a:r>
              <a:rPr lang="en-US" sz="3800"/>
              <a:t>Encourage the patient to start active exercise of the jaw as soon as it can be tolerated.</a:t>
            </a:r>
            <a:endParaRPr lang="en-US" sz="3800"/>
          </a:p>
          <a:p>
            <a:r>
              <a:rPr lang="en-US" sz="3800"/>
              <a:t>Initially: pressure with finger or simple finger exercises to gently force the mouth open.</a:t>
            </a:r>
            <a:endParaRPr lang="en-US" sz="3800"/>
          </a:p>
          <a:p>
            <a:r>
              <a:rPr lang="en-US" sz="3800"/>
              <a:t>Later: stick, tongue blade, mouth gag can be used for forceful mouth opening.</a:t>
            </a:r>
            <a:endParaRPr lang="en-US" sz="3800"/>
          </a:p>
          <a:p>
            <a:r>
              <a:rPr lang="en-US" sz="3800"/>
              <a:t> Medications can be given to relieve pain and enable movements.</a:t>
            </a:r>
            <a:endParaRPr lang="en-US" sz="3800"/>
          </a:p>
          <a:p>
            <a:r>
              <a:rPr lang="en-US" sz="3800"/>
              <a:t> Heat application to the region prior to exercise permits easy movement to relieve muscle spasm.</a:t>
            </a:r>
            <a:endParaRPr lang="en-IN" sz="380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2814" y="1981200"/>
            <a:ext cx="16641572" cy="178510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CAUSES OF RECURRENCE OF ANKYLOSIS</a:t>
            </a:r>
            <a:br>
              <a:rPr lang="en-US" b="1" dirty="0"/>
            </a:br>
            <a:endParaRPr lang="en-IN" b="1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533401" y="4860052"/>
            <a:ext cx="17655920" cy="6569947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5400" dirty="0"/>
              <a:t>Improper or inadequate surgical resection.</a:t>
            </a:r>
            <a:endParaRPr lang="en-US" sz="54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5400" dirty="0"/>
              <a:t>Fracture of costochondral graft.</a:t>
            </a:r>
            <a:endParaRPr lang="en-US" sz="54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5400" dirty="0"/>
              <a:t>Improper graft fixation.</a:t>
            </a:r>
            <a:endParaRPr lang="en-US" sz="54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5400" dirty="0"/>
              <a:t>Inadequate physiotherapy.</a:t>
            </a:r>
            <a:endParaRPr lang="en-US" sz="54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5400" dirty="0"/>
              <a:t> Increased osteogenic potential of the resected segments.</a:t>
            </a:r>
            <a:endParaRPr lang="en-IN" sz="54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17880" y="5745540"/>
            <a:ext cx="16871440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masis MT Pro Black" panose="02040A04050005020304" pitchFamily="18" charset="0"/>
              </a:rPr>
              <a:t>THANK YOU!</a:t>
            </a:r>
            <a:endParaRPr lang="en-US" sz="9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Amasis MT Pro Black" panose="02040A040500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9301</Words>
  <Application>WPS Presentation</Application>
  <PresentationFormat>Custom</PresentationFormat>
  <Paragraphs>315</Paragraphs>
  <Slides>56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56</vt:i4>
      </vt:variant>
    </vt:vector>
  </HeadingPairs>
  <TitlesOfParts>
    <vt:vector size="73" baseType="lpstr">
      <vt:lpstr>Arial</vt:lpstr>
      <vt:lpstr>SimSun</vt:lpstr>
      <vt:lpstr>Wingdings</vt:lpstr>
      <vt:lpstr>Algerian</vt:lpstr>
      <vt:lpstr>ADLaM Display</vt:lpstr>
      <vt:lpstr>Calibri</vt:lpstr>
      <vt:lpstr>Lucida Handwriting</vt:lpstr>
      <vt:lpstr>Cambria</vt:lpstr>
      <vt:lpstr>Times New Roman</vt:lpstr>
      <vt:lpstr>Arial</vt:lpstr>
      <vt:lpstr>Times New Roman</vt:lpstr>
      <vt:lpstr>Microsoft YaHei</vt:lpstr>
      <vt:lpstr>Arial Unicode MS</vt:lpstr>
      <vt:lpstr>Amasis MT Pro Black</vt:lpstr>
      <vt:lpstr>Segoe Print</vt:lpstr>
      <vt:lpstr>Calibri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DIAGNOSIS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Orthopantogram</vt:lpstr>
      <vt:lpstr>Lateral oblique view</vt:lpstr>
      <vt:lpstr>Lateral cephalometric</vt:lpstr>
      <vt:lpstr>PowerPoint 演示文稿</vt:lpstr>
      <vt:lpstr>PowerPoint 演示文稿</vt:lpstr>
      <vt:lpstr>PowerPoint 演示文稿</vt:lpstr>
      <vt:lpstr>PREOPERATIVE EVALUATION OF THE PATIENT</vt:lpstr>
      <vt:lpstr>PowerPoint 演示文稿</vt:lpstr>
      <vt:lpstr>PowerPoint 演示文稿</vt:lpstr>
      <vt:lpstr>PowerPoint 演示文稿</vt:lpstr>
      <vt:lpstr>PRE AURICULAR APPROACH</vt:lpstr>
      <vt:lpstr>Pre auricular approach dissection</vt:lpstr>
      <vt:lpstr>PowerPoint 演示文稿</vt:lpstr>
      <vt:lpstr>PowerPoint 演示文稿</vt:lpstr>
      <vt:lpstr>PowerPoint 演示文稿</vt:lpstr>
      <vt:lpstr>2nd incision through the lower joint space </vt:lpstr>
      <vt:lpstr>Closure of the capsule</vt:lpstr>
      <vt:lpstr>PowerPoint 演示文稿</vt:lpstr>
      <vt:lpstr>CONDYLECTOMY</vt:lpstr>
      <vt:lpstr>PowerPoint 演示文稿</vt:lpstr>
      <vt:lpstr>PowerPoint 演示文稿</vt:lpstr>
      <vt:lpstr>PowerPoint 演示文稿</vt:lpstr>
      <vt:lpstr>COMPLICATIONS</vt:lpstr>
      <vt:lpstr>GAP ARTHROPLASTY</vt:lpstr>
      <vt:lpstr>PowerPoint 演示文稿</vt:lpstr>
      <vt:lpstr>PowerPoint 演示文稿</vt:lpstr>
      <vt:lpstr>PowerPoint 演示文稿</vt:lpstr>
      <vt:lpstr>COMPLICATIONS</vt:lpstr>
      <vt:lpstr>INTERPOSITIONAL ARTHROPLASTY</vt:lpstr>
      <vt:lpstr>Alkayet brahmley incision with interpositional arthroplasty</vt:lpstr>
      <vt:lpstr>PowerPoint 演示文稿</vt:lpstr>
      <vt:lpstr>COMPLICATIONS</vt:lpstr>
      <vt:lpstr>KABAN'S PROTOCOL </vt:lpstr>
      <vt:lpstr>POST OPERATIVE PHYSIOTHERAPY</vt:lpstr>
      <vt:lpstr>CAUSES OF RECURRENCE OF ANKYLOSIS 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Online2PDF.com</dc:creator>
  <cp:lastModifiedBy>HP</cp:lastModifiedBy>
  <cp:revision>15</cp:revision>
  <dcterms:created xsi:type="dcterms:W3CDTF">2023-12-10T10:20:00Z</dcterms:created>
  <dcterms:modified xsi:type="dcterms:W3CDTF">2024-01-03T09:38:01Z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A5CC875976EA4DB394CD7126474E1103_13</vt:lpwstr>
  </property>
  <property fmtid="{D5CDD505-2E9C-101B-9397-08002B2CF9AE}" pid="3" name="KSOProductBuildVer">
    <vt:lpwstr>1033-12.2.0.13292</vt:lpwstr>
  </property>
</Properties>
</file>